
<file path=[Content_Types].xml><?xml version="1.0" encoding="utf-8"?>
<Types xmlns="http://schemas.openxmlformats.org/package/2006/content-types">
  <Default Extension="png" ContentType="image/png"/>
  <Default Extension="mpg" ContentType="video/mpe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7" r:id="rId2"/>
    <p:sldMasterId id="2147483709" r:id="rId3"/>
    <p:sldMasterId id="2147483721" r:id="rId4"/>
    <p:sldMasterId id="2147483733" r:id="rId5"/>
    <p:sldMasterId id="2147483745" r:id="rId6"/>
    <p:sldMasterId id="2147483757" r:id="rId7"/>
    <p:sldMasterId id="2147483770" r:id="rId8"/>
    <p:sldMasterId id="2147483782" r:id="rId9"/>
    <p:sldMasterId id="2147483794" r:id="rId10"/>
    <p:sldMasterId id="2147483806" r:id="rId11"/>
    <p:sldMasterId id="2147483820" r:id="rId12"/>
    <p:sldMasterId id="2147483832" r:id="rId13"/>
  </p:sldMasterIdLst>
  <p:notesMasterIdLst>
    <p:notesMasterId r:id="rId120"/>
  </p:notesMasterIdLst>
  <p:sldIdLst>
    <p:sldId id="256" r:id="rId14"/>
    <p:sldId id="317" r:id="rId15"/>
    <p:sldId id="320" r:id="rId16"/>
    <p:sldId id="342" r:id="rId17"/>
    <p:sldId id="337" r:id="rId18"/>
    <p:sldId id="338" r:id="rId19"/>
    <p:sldId id="340" r:id="rId20"/>
    <p:sldId id="318" r:id="rId21"/>
    <p:sldId id="341" r:id="rId22"/>
    <p:sldId id="696" r:id="rId23"/>
    <p:sldId id="257" r:id="rId24"/>
    <p:sldId id="319" r:id="rId25"/>
    <p:sldId id="2725" r:id="rId26"/>
    <p:sldId id="316" r:id="rId27"/>
    <p:sldId id="343" r:id="rId28"/>
    <p:sldId id="344" r:id="rId29"/>
    <p:sldId id="691" r:id="rId30"/>
    <p:sldId id="692" r:id="rId31"/>
    <p:sldId id="693" r:id="rId32"/>
    <p:sldId id="258" r:id="rId33"/>
    <p:sldId id="388" r:id="rId34"/>
    <p:sldId id="389" r:id="rId35"/>
    <p:sldId id="370" r:id="rId36"/>
    <p:sldId id="369" r:id="rId37"/>
    <p:sldId id="390" r:id="rId38"/>
    <p:sldId id="374" r:id="rId39"/>
    <p:sldId id="697" r:id="rId40"/>
    <p:sldId id="376" r:id="rId41"/>
    <p:sldId id="375" r:id="rId42"/>
    <p:sldId id="377" r:id="rId43"/>
    <p:sldId id="378" r:id="rId44"/>
    <p:sldId id="379" r:id="rId45"/>
    <p:sldId id="380" r:id="rId46"/>
    <p:sldId id="381" r:id="rId47"/>
    <p:sldId id="382" r:id="rId48"/>
    <p:sldId id="383" r:id="rId49"/>
    <p:sldId id="384" r:id="rId50"/>
    <p:sldId id="385" r:id="rId51"/>
    <p:sldId id="363" r:id="rId52"/>
    <p:sldId id="362" r:id="rId53"/>
    <p:sldId id="470" r:id="rId54"/>
    <p:sldId id="424" r:id="rId55"/>
    <p:sldId id="425" r:id="rId56"/>
    <p:sldId id="2722" r:id="rId57"/>
    <p:sldId id="398" r:id="rId58"/>
    <p:sldId id="399" r:id="rId59"/>
    <p:sldId id="404" r:id="rId60"/>
    <p:sldId id="699" r:id="rId61"/>
    <p:sldId id="394" r:id="rId62"/>
    <p:sldId id="700" r:id="rId63"/>
    <p:sldId id="321" r:id="rId64"/>
    <p:sldId id="322" r:id="rId65"/>
    <p:sldId id="323" r:id="rId66"/>
    <p:sldId id="2726" r:id="rId67"/>
    <p:sldId id="324" r:id="rId68"/>
    <p:sldId id="705" r:id="rId69"/>
    <p:sldId id="2727" r:id="rId70"/>
    <p:sldId id="2724" r:id="rId71"/>
    <p:sldId id="2729" r:id="rId72"/>
    <p:sldId id="701" r:id="rId73"/>
    <p:sldId id="325" r:id="rId74"/>
    <p:sldId id="2730" r:id="rId75"/>
    <p:sldId id="2731" r:id="rId76"/>
    <p:sldId id="326" r:id="rId77"/>
    <p:sldId id="2737" r:id="rId78"/>
    <p:sldId id="2735" r:id="rId79"/>
    <p:sldId id="2738" r:id="rId80"/>
    <p:sldId id="2739" r:id="rId81"/>
    <p:sldId id="2740" r:id="rId82"/>
    <p:sldId id="2741" r:id="rId83"/>
    <p:sldId id="2744" r:id="rId84"/>
    <p:sldId id="2742" r:id="rId85"/>
    <p:sldId id="2743" r:id="rId86"/>
    <p:sldId id="327" r:id="rId87"/>
    <p:sldId id="2732" r:id="rId88"/>
    <p:sldId id="2747" r:id="rId89"/>
    <p:sldId id="328" r:id="rId90"/>
    <p:sldId id="329" r:id="rId91"/>
    <p:sldId id="702" r:id="rId92"/>
    <p:sldId id="332" r:id="rId93"/>
    <p:sldId id="2733" r:id="rId94"/>
    <p:sldId id="333" r:id="rId95"/>
    <p:sldId id="334" r:id="rId96"/>
    <p:sldId id="335" r:id="rId97"/>
    <p:sldId id="336" r:id="rId98"/>
    <p:sldId id="2723" r:id="rId99"/>
    <p:sldId id="330" r:id="rId100"/>
    <p:sldId id="451" r:id="rId101"/>
    <p:sldId id="452" r:id="rId102"/>
    <p:sldId id="409" r:id="rId103"/>
    <p:sldId id="2746" r:id="rId104"/>
    <p:sldId id="453" r:id="rId105"/>
    <p:sldId id="449" r:id="rId106"/>
    <p:sldId id="454" r:id="rId107"/>
    <p:sldId id="455" r:id="rId108"/>
    <p:sldId id="456" r:id="rId109"/>
    <p:sldId id="434" r:id="rId110"/>
    <p:sldId id="435" r:id="rId111"/>
    <p:sldId id="260" r:id="rId112"/>
    <p:sldId id="304" r:id="rId113"/>
    <p:sldId id="294" r:id="rId114"/>
    <p:sldId id="2736" r:id="rId115"/>
    <p:sldId id="2734" r:id="rId116"/>
    <p:sldId id="305" r:id="rId117"/>
    <p:sldId id="259" r:id="rId118"/>
    <p:sldId id="2745" r:id="rId1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303"/>
    <a:srgbClr val="DAC6DD"/>
    <a:srgbClr val="FCEC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p:restoredLeft sz="3971" autoAdjust="0"/>
    <p:restoredTop sz="92159" autoAdjust="0"/>
  </p:normalViewPr>
  <p:slideViewPr>
    <p:cSldViewPr>
      <p:cViewPr varScale="1">
        <p:scale>
          <a:sx n="86" d="100"/>
          <a:sy n="86" d="100"/>
        </p:scale>
        <p:origin x="1958" y="53"/>
      </p:cViewPr>
      <p:guideLst>
        <p:guide orient="horz" pos="2160"/>
        <p:guide pos="2880"/>
      </p:guideLst>
    </p:cSldViewPr>
  </p:slideViewPr>
  <p:outlineViewPr>
    <p:cViewPr>
      <p:scale>
        <a:sx n="33" d="100"/>
        <a:sy n="33" d="100"/>
      </p:scale>
      <p:origin x="0" y="2016"/>
    </p:cViewPr>
  </p:outlin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slide" Target="slides/slide77.xml"/><Relationship Id="rId95" Type="http://schemas.openxmlformats.org/officeDocument/2006/relationships/slide" Target="slides/slide8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13" Type="http://schemas.openxmlformats.org/officeDocument/2006/relationships/slide" Target="slides/slide100.xml"/><Relationship Id="rId118" Type="http://schemas.openxmlformats.org/officeDocument/2006/relationships/slide" Target="slides/slide105.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slide" Target="slides/slide90.xml"/><Relationship Id="rId108" Type="http://schemas.openxmlformats.org/officeDocument/2006/relationships/slide" Target="slides/slide95.xml"/><Relationship Id="rId116" Type="http://schemas.openxmlformats.org/officeDocument/2006/relationships/slide" Target="slides/slide103.xml"/><Relationship Id="rId124"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11" Type="http://schemas.openxmlformats.org/officeDocument/2006/relationships/slide" Target="slides/slide9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slide" Target="slides/slide101.xml"/><Relationship Id="rId119"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4:48:29.611"/>
    </inkml:context>
    <inkml:brush xml:id="br0">
      <inkml:brushProperty name="width" value="0.08333" units="cm"/>
      <inkml:brushProperty name="height" value="0.08333" units="cm"/>
      <inkml:brushProperty name="color" value="#E46C0A"/>
      <inkml:brushProperty name="fitToCurve" value="1"/>
    </inkml:brush>
  </inkml:definitions>
  <inkml:trace contextRef="#ctx0" brushRef="#br0">43 95 13,'-2'-3'28,"-1"0"0,1-1-6,0 2-6,-2-1-2,2 1 5,0 0 6,2 0-5,0 1-3,-2-2 1,2 2-1,-2 0-1,2-2 2,-3 2 0,-1-5 2,0 5 2,4-2 1,0 2 2,-2 0 4,-2-2-1,4 3 4,0 0-4,-2 0-11,2 0-5,-3 0-1,3 0-2,-2 0 0,2 0-1,0 0 1,0 0 0,0 0 1,0 0-4,0 3 1,0-2 0,0-1 0,0 1-1,0 2 2,0-2 0,0-1 2,0 0-4,0 4 1,0-4-1,0 2 2,5-1-1,-1 2-1,4-3 1,1 0 3,-1 1-1,5 0 3,-1-1-1,1 0-3,2 0-3,0 0-2,1 0 1,-1-1-1,6 1 5,-4-1-3,4-2 5,0-4-3,0 1-1,3 0 2,-3-3-4,4 4 0,-2 0 1,5 2-1,-5-3-2,6 1 1,1 3 2,-7-4-3,0 5-1,0 1 2,3-2 1,-3 2-1,0 0 6,0 0-2,2 0 1,-1 0-3,1 0 0,-2 0-2,5 2 2,-3-1-3,2-1 2,-1 6-1,3-4-2,-2 0 1,-1 1-1,-1 3 1,-2-3-3,0-1 2,1 2-1,1 0 0,-4 0 0,-2 0 0,4 0-1,0-1 1,-4-1 0,4 2 0,-1 6 0,5-8 0,-4 4 0,0 1 3,3 2-3,-1-2 0,-2-1 0,0 0 0,3 4 0,-5-4 2,2 2-2,2 0 0,-2-3 0,1 5 1,-1-4-1,-4 4 0,2-4 1,-4 1 0,2 0-2,0 0 1,-3-1 0,6 1 0,-6 2 1,3-4-1,0 2 0,-2-1 0,2 4 0,-2-4 0,0 0 0,2 0 1,-2 4 0,2-1-1,2-3 0,-4 0 0,2 0 0,2 4 0,-2-4 0,-2 4-1,-1-4 2,1 2 1,-2-1-3,0-1 1,-3 0 0,3 2 5,0-6-4,0 5 3,-3-2-1,-1 1-2,2-1 2,-1 0-3,1 1 0,0-3 2,-1 1-2,5 2 1,-6-3-1,1 2 3,-1 0-3,1-1 0,1 3 4,2-3-3,-3-2 3,1 5-1,-2-4-2,-3 0 2,0 0-3,-5 1 0,3 2 0,0-5 2,-2-1-2,3 4 2,-1-3-1,0-1 0,-1 0 1,-3 3 1,-2-2-3,0-1 0,0 0 2,0 2-1,0-2 0,0 0-1,4 0 0,-4 0 2,0 0-2,0 0 2,0 0-1,0 0 0,0 0-1,0 0-4,0 0 4,0 0 2,0 0-1,0 0-1,0-3 1,0-1 1,0-4-4,0-2 2,-4 4 0,-3-3 0,3-3 0,-2 1-1,0 0 2,1 1-2,-1-6 0,4 7 1,0 1 0,0-2-2,0-3 2,-3 5-3,3 0 4,0 2-1,-4-5-1,2 3 2,-1 0-1,-1-2 0,2 1 0,-5-1 2,5 1-4,0 3 4,-2 0-2,1-1 0,1 2-2,0-3 4,2 3-4,-2 2 4,-1-3-2,3 4 0,-2-3 0,0 2 0,0 0 0,0 2 0,-1-3-2,3-1 0,-2 7 4,0-6-2,4 0 0,-2 3 0,2 0 2,0 1-4,-2-4 4,2 4-1,0 0-2,0 0 2,0 0 0,0 0-2,0 0 2,0 0 0,0 0-1,0 0 0,0 0-1,-3 0-1,3 0 4,0 0-2,0 0 0,0 0-2,0 0 2,3 0 0,1 4-4,2-2 5,-2 4-2,3 1 2,-1-1-1,2 1 0,3 2-1,-1-1 0,1 2 0,0 2 2,-1-1 0,-1 0-1,-1 2 0,0-3 2,-1-2-3,-3 2 2,2-4 1,1 4-4,-3-1 4,-2-4-2,0-1 0,0 5 4,0-2-4,0-3 0,3 1 0,-3 1 0,0-2 0,0 1 0,0-2 2,-2 2-2,4-3 0,-2 1 0,-2-3 0,2 0 0,-2 4 1,3-4-2,-3 0 2,0 2-1,0-2 0,0 0 0,0 2-1,0-2 2,0 1 0,0 1-2,0 0 1,0 1 0,0 1 0,0 0-1,0 1 1,0-2 0,0 6 0,-3-6-2,-3 2 2,2 3 0,4-3-2,-4 1 3,2-2-2,-1-1 0,3 0 0,0-1-1,0-1 2,0 2 0,0 0 0,-2-1 0,0-1 2,-2 3-2,0-1 0,2 0 0,-5-1 0,-1 4 1,4 1-1,-3-1 0,-1-1 0,0-1 0,1 3 0,-1-4 0,-1 0 0,1 3 0,-5-2 1,3-2-1,-5 2 0,2 2 0,-1-1 1,-3-4-2,2 6 2,-2-4-1,2-1 0,-4 2 0,5-2 1,-1 2-1,0-1-1,0 3 1,-2-3 0,7 0 0,-3-1 0,1 2 0,5-3 0,1 2 0,4-2 0,0 0 0,2-1 0,0 0-1,0 0 2,0 0-2,0 0-1,0 0-1,0 0 2,0 0-5,0 0-12,6 0-38,5 3-51,5-2-26,-16-1-68,0 0 201</inkml:trace>
</inkml:ink>
</file>

<file path=ppt/ink/ink1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0:11.294"/>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3 36 364,'-1'0'0,"-1"0"100,1 0-41,1-4-7,0 3-1,0 0-15,0 1-11,0 0-10,4 0-8,5 7-2,-1 4 2,0 4 1,1 7 0,-1 0-4,1 0-2,-2-1-1,-2-2-2,1-3 2,-4-5-1,2-5 0,-3-3 1,1-3-1,-1 0 0,0-6-6,2-5 5,2-4 1,-1-2 0,1-5 1,2 3-1,-2 0 1,2 6-1,1-1 0,-2 4 0,0 2 0,2 4 0,-1 2-1,3 0 1,-1 2 0,1 0 0,4 0 2,-1 4-2,-3 2 0,5 1 2,-2 2-1,0 0 0,-1-2-1,3 1 0,-1-2 0,-2 0 0,1 1-1,-1 1 1,-2-1 0,0 1 0,-2 3-1,-2-5 1,-1 1 0,1-3 0,-2-1 0,-3-2 1,2-1-1,-3 0 0,0-2-2,0-10 3,0 0 2,0-4 1,0-2-2,0 1 1,0-4 4,-3 5 3,-2 0 6,-2 1 1,0 7-5,1 1-2,-1 4 7,2-1-8,0 4-6,1 0-3,1 0 0,1 7-4,-1 3-10,2 2-17,-1 2-30,1-1-24,1-1-12,0-3-55,0-4-254</inkml:trace>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0:12.554"/>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3 25 648,'-1'-7'0,"-1"1"119,2 2-60,0 0-30,0 0-9,0 4-17,0 0 1,2 0-8,0 3-51,0 3-95,-2 2-131</inkml:trace>
</inkml:ink>
</file>

<file path=ppt/ink/ink1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0:35.482"/>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1335-2 126,'0'-1'0,"0"1"28,0-1 17,0 1-2,0 0-5,0 0 0,-1 0-14,1 0-8,0 0-3,0 0-8,0 0-7,0 0 2,-2 0 0,2 0 0,0 0 0,0 0 0,0 0 8,0 0 7,0 0 6,0 0 2,0 0 8,0 0-5,0 0-1,0 0-3,0 0-4,0 0-5,0 0 1,0 0-5,-1 0 0,0 0 1,1 2 0,0-1 0,-1 2 0,-1-1-1,1-1-1,-2-1-1,1 2-2,-1-1-3,0 0 2,-1 1 2,-1-2-2,1 2 1,0 1-2,-1 0 4,1 0 8,0-3 0,1 4 0,1-3 0,-2 0-5,0-1-3,1 1 0,-2-1 0,1 1-1,-1 0 1,-2 1 0,1-1-3,-1 1-2,-1 1 0,2 0-1,-2-1 1,0 1 0,1-2-1,1 2 1,-1-2-1,0 1 0,1 2-1,-3-2 0,1-1 1,0 0-1,0 2 0,0-2 0,1 1 0,-1-1 0,-2 3 1,2-2-1,-1-1 0,-3 2 0,1-2 2,-3 0 1,1 1-1,-2 0 2,-1 1-2,1 1 0,-2 1 0,-1-2 2,1 4-2,-1-1-1,1-1 1,-2 1 1,2-1-3,-1 2 0,2-1 5,0 1-5,2 0 0,-3 0 4,2-2-2,1 1 1,0-1-1,0-1 1,-1 1 0,2 0 1,0-2-1,0 1 3,-2-1 1,2 2-1,-1 0-3,1 1-3,-3 2 0,1-1 0,-1 2 2,2 0-1,-1-1 2,2 3 0,-1-3 1,-3 4-3,2-1 0,1 0-1,-2-2 0,1 0 8,2 1 0,-1-1 0,1-1-3,1-1 0,0 3 3,-1-1-2,1-1-3,1 2 3,-2 0-2,-1 3-2,1 0 3,-2 0-1,1 2-3,-4-2 2,4 4-2,-2 1-1,2-3 0,0 4 1,1 1-1,0-3 0,1 1 0,3-2 0,1 0 0,-1-2 0,1-1 0,1-1 0,2 2 0,-1-3 0,0 2 0,1 0 0,0-1 0,1 4 0,-3 0 0,2 0 0,1 1 0,0 2 0,0 0 0,-2-1 0,2-1 0,-2 2 0,1 1 2,0-3-1,-2 2-2,3-1 1,0 1 0,0-4 0,2 4 0,-1 0 0,2-3 0,-1-1-2,0 1 2,0-1 3,2 0-2,-1 0-1,1 0 0,-1 0 2,0 0-1,1-1-1,-2 2 0,2-1 1,0-2-1,0 1-1,0 2 1,-1 0 0,1-1 0,0 0 0,0 0 0,0 1 0,0 1 0,0-1 0,0 1 1,0 0-1,0 2 0,0-2 0,0 0 1,0-2-1,0-1 0,0 0 1,0 2-1,0-3 0,0 3 0,0 0 0,0 0-2,1-1 2,3 0 0,-1 2-2,1 1 3,-2-1-2,2 2 1,2 1 0,-2-3 0,1 4 0,-1-2 0,2 1 0,1-1 0,-2 0 0,2 0 0,-1-3-1,0 1 1,0 2 0,1-2 1,1 0-1,0 0 0,-2 1 0,2 1 0,1 0 0,-1 0 0,0 1-1,3-3 1,-2 0 0,1-1 1,0-1-1,0 1-1,1-3 1,-1 4 0,2 0 0,-1-6 0,2 3 0,-1 1 0,2-1 0,-1-1 0,3 0 0,0 1 0,1-2 0,-1-1 0,0 2 0,1-3 0,-3 2 0,1-4 0,1 2 0,-2-2 0,1 0 0,0 1 0,0-3 0,1 2 0,-1-2 0,0 2 0,-1-2 1,1 0-2,-2-1 2,0 2-2,-2-4 1,-2 0 0,0 0 1,-2 1-1,-1-1 0,1 0 0,1 0 0,-2 1 0,1 0 0,-3-2 0,1 1 0,1-1 1,-2 1-2,-1-2 2,0-1-1,1 1 0,-1 0 0,-1-1 0,0 0 0,-2 0 0,1 0 1,-1 0-1,0 0 0,0 0 6,0 0-2,0 0 2,-4-4-1,1 1-6,-2-3 2,1-2 0,-1 1-2,0 0 2,1-2-1,-2-2 0,1 0 0,1 3 0,-1-2 0,-2-1 0,2 0 0,0 2 0,0-1 0,-1 0 1,0 0-1,2 0 0,-2 0 0,0-1 0,2 3 0,-3 1 1,5 2-2,-5 0 2,4 2 1,2 0-2,0 2 0,1-1 6,-3 1-4,3 0 0,0 1-2,0-1 0,0 1-1,0 0 0,0 0-1,0 0 2,0 0 0,0 0-5,2 0 5,3 1 0,-1 2 0,4 2-1,0 0 2,-1 1-2,4 1 1,-2 1 0,0 0 0,3 1 0,-1 0 0,-2-1 0,2-1 0,-2 2 0,0-3 0,0 2 0,-4-4 0,2 0 0,-4 1 0,-2-3 1,0-1-2,1-1 2,-2 3 1,0-3-2,0 3 0,0-1 6,0 0-3,-3 4 0,-6-2-3,-3 2 0,-3 0 0,0 4 1,-4 1-1,2-3 0,-3 3 1,1 2-2,-4-2 1,2 0 1,1 1-2,1-4 0,0 2 1,3-4-3,5-2 3,0 0 0,6-4-17,3 0-13,2-11-55,0-14-169,0-5-195</inkml:trace>
</inkml:ink>
</file>

<file path=ppt/ink/ink1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0:37.259"/>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31 6 184,'-3'0'0,"0"0"97,-1 0-13,0 0-28,0 0-4,1 0 5,-2 0-8,2 0-4,0 0 4,1 3-2,2-2 2,-1-1 1,1 0-24,0 0-10,0 0-6,0 0-3,0 0-4,6 0 2,2 0 1,7 0-2,-1 0 0,3 0 2,6-1-3,1-2-2,-2 1 2,2 1-1,-2 1-3,2 0 2,-4 0 0,-4 0-1,-3 0 0,-3 3 1,-3-1-1,0 4 3,-3-2-1,-3-1 3,-1 3 1,0 2 2,0-1 0,-3 0-3,-5 3-2,2-1-1,-2 2-1,-1-2 1,-2 0-2,0 0 0,0 3 0,0-1 0,-3-2 1,3 2-1,-2 0 0,-1-1 1,3 0-1,0-2 0,0 0 1,4-2 2,0 0-3,0 0 0,3-3 0,2-1 0,2 0-2,-1 0 1,-1-2-1,2 1 1,0-1-2,0 0-3,0 1 4,0 1 1,4 1-3,3 0 4,1 3 0,2-4-4,3 3 3,1-2 0,3 1-2,0-1 4,3-2 0,1 1-1,1-2 0,1 0 2,-1 0-2,0 0 0,1 0 0,-2 0 2,0-3-2,-3-1 0,0 0 1,-3 0-1,-3 1 2,0 1-2,-3-2 0,1 4 1,-3 0-1,1 0-1,-1 0 1,1 0 0,1 2 0,-1 3 1,-1 2 0,1 0-1,1 0 0,-1-3 1,2 3-1,0 1 1,-2-3-1,2-1 0,-2 0 0,1-3-4,-1-1 4,1 0 0,2 0 1,-2-1-1,2-9 5,-2-2-2,0-2-1,-2-3 1,-1-1-1,-2-2 0,-1-1 2,-2 0 0,-1-1 0,0 2 2,0 1 4,-6 6 1,-2-1 1,-2 8 5,0 1 0,-2 4-9,-2 1-7,-4 0 1,4 4-2,-2 4 0,-1 6-11,4 3-15,-2 0-25,2 1-7,2 1-21,3 0-51,6-3 21,2-2-35,0-6-112</inkml:trace>
</inkml:ink>
</file>

<file path=ppt/ink/ink1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0:37.545"/>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24 0 585,'0'0'0,"0"0"49,0 0-7,0 0-1,0 6-2,-2 4-28,0 4-9,-1 3 0,1 2 7,-2 3-1,0 2-4,1-1 0,2 2 3,-1-4 1,2 0 1,0-2-6,4-1-3,6-3 0,1-1-2,5-1 2,4-1-22,4-5-54,-1-5-68,0-2-295</inkml:trace>
</inkml:ink>
</file>

<file path=ppt/ink/ink1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0:38.726"/>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-3 0 392,'-2'0'0,"0"0"42,2 0-19,0 0-3,0 0-7,4 2 1,5-2 6,3 2 7,3 1-6,1 0 5,-1-1 2,2 2-7,-1-1-1,1 1 0,-2-2-3,-2 1-5,-4 1 0,-2-2-2,-3 2-5,-3-2 4,-1 3 2,0-2 12,0 4 4,-5 0-13,-2 2-6,-3-1-7,1 1 2,-1 1-2,1 0-2,1-1 1,0-1 0,0 3 0,0-2-1,5 2 1,-1-2-4,0 3 4,1-3 0,3 0-7,0-1 5,0 0-2,0-2-2,0 2-1,4-3 1,3 2-4,3-2 2,2-1 3,2-2-2,4-1 6,0 0 0,2-1 0,0 0 2,1 0 0,-2 0-1,1 0 0,0 0 1,0-1 0,-1-2 9,-2-1-1,2 1 2,-3-3-1,-3 4-2,-4 1-4,-1 0-2,0 1 0,-3 0-1,-1 0 2,0 6-2,1-1 2,1 2-1,-1 0-1,0-4-1,3 2 0,0-4 0,0-1-4,0 0 3,4-6-1,-2-5 3,3-6 3,1 0 2,-5-1-3,-1 0 3,-3-1 2,-5-1 14,0 3 5,0 1-5,-8-1-3,-1 2-7,-3 5 0,-5 3-4,2 3-3,0 4-1,-1 0-4,-3 7 0,3 5-16,3 3-7,0 2-10,5 1-23,6 1-60,2-2-9,0-4-43,2-2-287</inkml:trace>
</inkml:ink>
</file>

<file path=ppt/ink/ink1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0:39.866"/>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8 148 482,'0'0'0,"0"0"55,0 0-9,0 0 3,-3 1-16,3 3-22,-2 2-9,2 3 1,-1 2-3,1 1 0,0 1 4,0 2 2,0 2-2,0-2 0,0 0-2,6 0 3,2-4 1,0 2-3,2-5-2,2-1 0,1-5 1,2-2 2,1 0 2,2-9-2,1-5 1,-1-1-3,3-7 0,-2 2 0,-1-2 7,0-2 0,-3 1-1,-2 3-1,-2 1 2,-1 3 8,-3 3 12,-2 3-4,-1 3 2,-1 3 5,-2 0-9,-1 0-1,0 4 0,0 0-3,0 0-2,0 0-6,0 8-7,0 1-2,-1 5-2,-1-2 0,0 3 2,0 1-2,2 1 0,0 1 2,0 0-2,0 4 0,0 0-2,0 4 0,0 0 4,0 3 0,0 1-2,0-1 0,0 3 0,0 0-4,0 0 0,0-1-3,0 0-13,0-6 5,0-2-2,-1-9-2,1-3 7,0-5 0,0-5-7,0-1-2,0-9 6,5-8 9,5-9 7,-1-5 0,1-6 2,2-3 3,-1-6 3,1-1-2,1 0-2,0 3 3,0-1 1,2 5 5,-1 5 3,-2 5-2,-3 4 2,-1 7 1,-4 6 1,0 5-3,-3 5 0,1 3-1,-2 0-3,0 2-7,0 10-5,0 2 0,0 3 3,0 1-4,1 3 2,4-3-2,2-1-8,2-2-5,1-1 4,1-4 6,4-3 3,-1-4 1,2 0 0,0-3 0,1 0 0,-1 0-1,-2-6 2,2 0 1,-2-2-2,0-1 0,-3 1 2,-1 2-3,1 1 1,-4 1 0,0 2 1,-2 1-1,0 1 0,0 0 0,-1 0 0,2 0 0,0 1-1,2 5 2,-1 2-1,1-1 0,0 3-1,3-1 1,-1-1 0,-1-2 0,3-1-1,-2-1 0,1-4 2,-5 0 0,4 0-1,-3-4 0,1-9 3,-2-2 0,-1-5 3,-1-2-3,0-2 5,-3-4-1,-1 2-2,0 1 4,0 3-2,-6 3 2,-1 6 1,-4 4 7,3 6-12,-5 3-3,-1 5-2,-2 10 0,-2 8-11,0 6-33,0 5-56,1 1-164,-3-1-138</inkml:trace>
</inkml:ink>
</file>

<file path=ppt/ink/ink1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0:41.409"/>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26-2 388,'-2'0'0,"-1"0"94,0 0-52,0 0 3,0 2-14,2 0-9,-1 2-10,1 2-10,0-2-2,1 3 0,-2 2 0,0 0 2,-1 2-2,2 1 12,1 3-5,0 4 4,0-1-2,0 3 4,1 1-1,6-1-3,-2 1-6,1-4-2,1-2 1,-2-2 0,2-3-1,0-5 2,0-3-1,1 1 11,-1-4 7,3 0 1,0-4 1,-1-6-6,1 0-3,1-5-2,-1-4-6,1 0 0,-2-1-3,2-1 3,-2-2-1,2 3 2,-4 5 3,0 0 10,-2 5 3,1 3-1,-2 0-1,-2 5 2,-1 0-1,1 2-6,-2 0-5,4 0-3,-3 5 1,0 7-4,3 0 1,-1 2-3,2 1-4,-1 0 3,1 1-2,1 0 0,-1-2 2,0 1-2,1-5-21,0-2 8,1-4 4,1-3 4,-1-1 7,1 0-2,3-3-1,-2-5 4,2-3-1,-2 0-2,-1-1 2,2 1 1,-3 2 0,0-1 3,-1 5 2,-2-2 5,-1 4-1,-2 0 0,0 3-5,1 0-1,0 0-3,1 3-2,-2 3 0,3 3 3,-1 2-4,-1 1 2,1 1 1,0-2-11,1-1 0,-2-1-10,2-3-2,0-1 10,3-1 0,-1-3 1,1-1 7,0 0 1,0 0 2,1-5 0,2-2 0,-1-4 0,0 1 0,0-4 2,2 4-2,-1-2 0,1 5 4,-3 2-1,0 0 1,0 4-1,-2 1 1,1 0 0,-1 0-1,1 9 1,-2 3 2,-1 2-1,-3 3-3,1-2-1,-2 2-2,0-2-7,0-2-10,0-2-15,0-3-48,0-3-39,0-3-32,0-2-137</inkml:trace>
</inkml:ink>
</file>

<file path=ppt/ink/ink1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0:41.875"/>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77-1 559,'0'0'0,"-1"0"117,-3 0-32,0 0-6,-2 0-35,-1 0-21,0 5-17,-1 1-3,2 3-3,-1 0 0,-1 5 0,3 3 0,0-1 0,1 3-1,1 2 1,1-1 0,2-1 0,0-4 0,0-2 0,2 0 0,6-2 5,3-3 3,1 1-4,-2-3-2,3-2-2,2-2 0,-1-2 0,-1 0 0,2-2 0,-1-9-20,1-2-68,-2-4-62,-4-3-25,-1-4-215</inkml:trace>
</inkml:ink>
</file>

<file path=ppt/ink/ink1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0:42.092"/>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83 6 600,'0'-3'0,"0"0"105,-1 2-35,-1 1 5,-2 0-15,-2 9-44,-3 4-14,1 2-2,-3 2 0,1 4 3,0 1-5,5 2-33,-1 1-44,0-1-81,4-1-1,0-1-166</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4:55:06.151"/>
    </inkml:context>
    <inkml:brush xml:id="br0">
      <inkml:brushProperty name="width" value="0.08333" units="cm"/>
      <inkml:brushProperty name="height" value="0.08333" units="cm"/>
      <inkml:brushProperty name="color" value="#ED1C24"/>
      <inkml:brushProperty name="fitToCurve" value="1"/>
    </inkml:brush>
  </inkml:definitions>
  <inkml:trace contextRef="#ctx0" brushRef="#br0">292 1007 84,'3'0'0,"-2"-2"41,2-4-15,-3 1-3,0 2 5,0 2 0,0 0-15,0 1 0,0 0 7,0 0-1,0 0-1,0-2 9,0 2 3,0-2-5,0 2-2,0-1-9,0 0-1,0 1 3,0 0-4,0 0-5,0 0 2,0 0 2,0-2 0,0-2-4,0 4 0,0-2-3,0 0 1,0 1-1,0 1 0,0 0-2,0-1-1,0 1 0,0 0 1,0 0-1,0 0-1,0 0 0,0 0 0,0 0 1,1 0-1,-1 0 8,0 0 0,0 0 1,0 0-2,0 0 1,0 0-3,0 0-2,0 0 0,0 0 1,0 0 0,0 0 0,0 0 3,0 0-1,0 0 0,0 0-2,-1 0-2,0 0-2,-2 0 0,0 0 2,0 0-2,2 0 0,-3 1 0,0 0 4,0-1-1,1 1 1,-2-1 1,0 0 4,1 0-5,-1 0-1,2 0-2,-2 0 1,1 0 0,-2 0-1,2 0 4,0 0 3,-2 0 2,2 0 2,0 0-4,-1-1 1,1-1 3,1 1-3,-1-2-4,0-2-1,0 3-1,1-2-2,-1 0 3,-2-1-2,1 0-1,1 0 1,-2-2 0,1 2-2,-2-1 0,3 1 3,0-1-3,0 2 0,-2-3 2,1 2-2,2 0 0,-2-2 3,-2 0-4,1 1 2,1-3-1,-2 0 0,0 1-1,2-3 1,2 1 0,-2 2 0,1 0 0,1 1 0,-1-3 0,1 4-2,-1-1 2,3-3 0,-4 4 2,4-4-2,-3-2 0,3 4 0,-2-3 0,-1-1-2,1 2 4,-1 1-4,3 1 2,-2-4 0,-1 3 0,2 1 0,0-4 0,-2 4 0,1 0 2,0 1-2,2-1 0,-1 0 0,1 0-2,1 1 0,0-3 3,0 2-2,0-1 0,0-1 1,0 0 0,0-3 0,0 1-1,0-3 1,3 0 0,2 2-1,-1-2 1,2 1-1,-2 1 1,1 0 0,1 2 0,-2-2 0,0-1 4,1 3-4,-2 1 0,3-3 4,-2 4-6,1 1 4,-1-2 0,2 3-3,-1-2 2,1-1-1,0 2 0,0-4 0,-1 5 0,2-3 0,1 2-1,-1 0 1,1 2 0,1-1 0,-1 0 1,-3 2-1,2-1 0,-1-1 0,2-1 0,-1 0-1,1 0 1,0 0 0,0 0 0,2 3 0,-2-3 0,-1 5 0,1 0 0,-3-1 0,1 0 0,1-2-1,-2 5-1,2 0 4,-2-2-4,1 2 0,1 1 3,-2 0-1,-1 0 0,3 0-1,-1-2 2,-1 2-2,1-4 2,0-1 0,4 1-2,-2 0 2,0 2-2,2-4 2,-2 1 1,0 2-2,0-2 0,-1 3 0,-1 0 0,-1 0 0,-1 2-2,2-4 2,-4 3 2,5-1-2,-1-3 0,-1 3 1,-1-1-1,2 0 0,1 1 0,-2-2 0,-1 2 0,3 0 0,0 0 0,0-3 0,-2 1 0,2-2 0,-2 2 0,1-1 0,-1-1 0,-2 4 1,1 0-1,-2-1 0,-1 2 1,-1 0-1,0 1 0,0 0 4,0 0-2,0 0 0,0 0-2,0 0 0,-3 0 2,-1 0-2,1 0 0,-2 1 0,2-1 1,-2 0-1,2 1-1,-1-1 1,-2 1 1,2-1-1,-3 0 3,2 2-5,1-2 1,-3 2 1,0-2 0,2 1 0,-1-1-1,1 0 2,-1 0-1,-2 0 0,3 0 0,-1-1 1,1-1-1,-2 2 0,0-4 0,0 4 0,2 0 0,-3-2-1,1 2 1,-1 0 0,-1 0-4,3 0 2,-3 0-1,3 0 3,-3 0 0,3 2 0,0-2 1,-1 0-1,3 0 0,0 0 1,0 0 0,1 0-1,1 0 0,0 0 3,1 0-3,-1 0 0,1 0 4,1 0-4,0 0 0,0 0 3,0 0-3,0 2-3,0-2 0,0 2 0,4 0 3,2 0 0,0 0-3,3 3 4,-2-2-1,1-1 0,0-1-1,1 0 2,1 1-2,1-1 1,-2-1 1,5 0-2,0 0 2,1 0-2,-2 0 2,4 0-2,-2 0 2,-3 0-1,0-1 0,-1-1 0,-1 0 0,-2 1 0,-1-1 2,-3 0-3,0 1 2,-1 1 0,-2 0-2,2 0 1,-2 0 0,-1 0 0,0 0 0,0 0 1,0 0 1,0 0 0,0 0 1,0 1 0,0-1-1,0 4-2,0-2 0,0 0 0,-4 2 1,3 0-1,0 3 0,-4-4 0,1 3 0,0-2 0,0 1 2,-3 1-2,0-1 4,1 2-2,-3 2 1,3-1-2,-3 4-1,3-1 0,-4 4 0,0 2 0,-2 2 0,0 3 0,2-3 1,-2 5-1,1-5 0,0 1 0,4-1 1,2-4-1,1 1-8,4-5-26,0 1-39,0-4-33,-2-4-142</inkml:trace>
</inkml:ink>
</file>

<file path=ppt/ink/ink2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0:42.533"/>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0 48 826,'3'0'0,"-2"-2"85,3-1 8,0-3-39,0 1-24,-3 0-19,2 2 0,1-1-7,-1 2-3,-1-1-2,1 2-1,-1 0-27,1-1-70,-3-2-132,0-3-393</inkml:trace>
</inkml:ink>
</file>

<file path=ppt/ink/ink2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20:59:47.811"/>
    </inkml:context>
    <inkml:brush xml:id="br0">
      <inkml:brushProperty name="width" value="0.08333" units="cm"/>
      <inkml:brushProperty name="height" value="0.08333" units="cm"/>
      <inkml:brushProperty name="color" value="#ED1C24"/>
      <inkml:brushProperty name="fitToCurve" value="1"/>
    </inkml:brush>
  </inkml:definitions>
  <inkml:trace contextRef="#ctx0" brushRef="#br0">26 0 30,'-2'0'0,"1"0"78,-2 2-32,3-2 4,-1 1 11,0-1-18,0 0-11,-2 0 6,2 0-6,-1 0-8,0 0-1,2 0 7,-3 0 7,2 0 10,0 0-5,1 0-8,0 0 0,-2 0-13,2 0-5,0 0-2,0 0-2,0 0-2,0 0 15,-1 0-1,1 0 5,0 0 8,0 0-5,-1 0-4,-1 0 2,2 0-3,0 0-1,0 0 0,0 0-6,0 0-7,0 0-5,0 0-3,0 0-4,0 0-1,2 0 0,0 0 2,4 2-2,-3 1 2,4-1 0,-1 1-4,1 0 4,-1 1 0,-1-3-2,3 2 0,-1 0 8,-2 3-2,1-5 2,1 2 2,-1 1 0,1-1 0,1-1-2,-2 0-1,2 0 0,1 1-2,-1 0-3</inkml:trace>
  <inkml:trace contextRef="#ctx0" brushRef="#br0" timeOffset="1850.105">127 56 1174,'9'2'1,"1"3"8,-2-3-6,1 0 3,1 1-1,-2 1-2,1-1 2,0-1 1,0 0-1,0-1 1,-1 3 0,2-2-3,-2 0 1,1 0-2,0-1 0,0 2 0,-1-2-1,2 1 0,1 2 0,-2-1-1,0 0 0,1-2 0,1 0 1,1 0-2,-1-1 0,-1 0 1,1 0 2,0 0-2,1 0 0,-3 0 0,-1 0 0,3 0 2,-2 0-2,-1 0 0,1 0 0,0 0 1,-1 0 1,0 0-2,-2 0 0,2 0 0,1-1 2,0 1-2,0-1 0,2 0 0,-2 0 1,1-1 0,3 1 0,-3-1-1,3 0 0,0 0 0,-1-1 0,2 3 1,-4-4-1,1 3 0,-2-1 0,2 1 1,1-1-2,-3-2 2,3 4 0,1-3-2,-2 1 2,1 0 0,-2 0-2,1-1 1,2 0 0,-2 2 0,2-1 0,0 0 0,1 0 0,-1 0 2,0 1-3,0-1 0,0 0 2,-1-1-1,1-1 0,-2 2 0,1-2 1,-2 1-1,1-1 0,-1 0 2,1 1-4,-1-1 4,2 0-1,-3-4 1,2 3-1,0 0 2,0-3 0,1 2-1,-2-2 1,2 2 0,-2-2 0,1 0 0,-1 1 0,-1-1 2,0 0-1,1 0-1,-1-1 1,2 2-1,-2 0 0,1 1-1,1 0 1,-4 0-1,4-1 0,-2-1-1,1 2 1,-1-3 0,2 1-2,-2 1 0,1-1 2,-2 0-1,-1 0 2,1-3 3,1 3 1,-2-3 0,1 3 0,-2-1 0,0 0-3,2-2-1,1 1-1,0-1-2,-1-3 0,0 1 1,0 2-1,1-5 0,-3 2 1,3-1-1,-1 0 0,0 1 3,0-3-4,-1 1 2,0-1 0,1-1-1,-2 3-2,0-2 2,0 1 1,0 1-2,1 2 2,-4 3-1,3 0 0,-2 5 0,-1-2 0,-1 5 1,-1-3-1,-1 4 0,1-1 2,-1 0-2,2-1 0,-1 0 0,0 1 2,0-1-3,1-2 1,-1 1 0,0 0 0,1-3-1,0 3 2,-2-1 0,3 1-1,-1 0 0,-2 1 0,2 3 0,-2-2 0,0 1 0,1 1 2,-1 0-2,0 0 0,0 0 1,0 0 1,0 0-2,0 0 0,0 0 2,0 0-2,0 0 0,0 0 0,0 0 0,0 0-1,0 0 1,0 0 0,0 0 0,0-2 0,0 1-2,0 0 2,1 0 0,1-1 0,-2 2 0,1 0 1,-1-2-2,1 2 2,-1 0 0,0 0-1,0 0 0,0 0 1,0 0-1,0 0 2,0 0-1,0 0 2,0 0 3,0 0 0,0 0 4,0 0-3,0 0 0,0 0 2,0 0-1,0 1-5,-1 2-3,-2-1 0,-1 4 1,1-5-1,0 1 0,0 0 0,-1 0 1,-1-1-1,0-1-1,0 0 1,-2 5 0,1-2 0,0 0 0,-1-1 0,1 4 0,-3-2-1,1 0 2,0 0-2,-2 2-1,1 2 2,0 0 0,-2 1-4,2 0 2,-1 0 0,1 0-1,0 1 3,1-3 0,0-2-1,2 2 1,0-2 0,3-1-1,-1 0 2,1-1-1,-1-2-2,2 1 4,-2 0-2,1 0 0,1-1-1,-1 1 2,0-2-2,2 2 1,1 0 0,-1-1 0,1 0 0,0-1 0,0 0-2,-1 0 3,1 0-2,0 0 0,0 0 1,0 0 0,0 0-4,0 0 4,0 0 0,0 0-4,0 0 4,0 0 0,0 0 0,0-2-2,2-2 2,1 2 0,2-3 0,0 2-1,2-3 1,-1-2 0,0-1 0,4 2-2,-1-1 3,0-2-1,0 2-2,0-3 3,1 3 0,-1-3-2,2 3 0,-4-1 1,1 1 0,1-1 0,-2 2 1,-1 0-2,1 2 1,-1 0 0,-1-2 0,-1 3 0,0 1 0,-1-2 0,0 2 0,0-1 0,-2 1 0,2 0 0,-1 2 0,0 1 1,-2-1-1,0 1 0,0 0 1,0 0-1,0 0 0,0-2 2,0 2-1,0 0 0,0 0-1,0 0 1,0 0-2,0 0 1,0 6 0,0-2 0,0 3 0,0-1 0,0 3 0,0 2 0,0 1 0,0 0 0,0 1 0,0 4 0,1 1 0,-1 0 0,3 2 0,-1 2 0,0-1 0,0 1 0,1-2 0,-2-1-3,0-5-3,2 1-10,-3-5-17,1-1-24,-1-2-28,3-2-72,-3-3-21,0-2-122</inkml:trace>
  <inkml:trace contextRef="#ctx0" brushRef="#br0" timeOffset="4572.261">906 388 282,'0'0'0,"0"0"126,0 0-35,-3 0-35,3 0-11,-1 0 8,-2 0-20,2 0 1,-2 0-1,2 0-7,-2 0-1,1 0 0,-2 4 0,0-3-7,2 0-5,-2 1-4,-2-1 2,3 1-3,-1-1-6,-1 1-1,1 0 1,0 1-2,0 0 0,-1 1 0,2 2 0,-1-3 0,2 4-2,-2-1 2,1-1 0,3 4 0,-1-1-1,1-1 1,0 1-2,0 0 2,0 0-1,0 1 1,0 1 0</inkml:trace>
  <inkml:trace contextRef="#ctx0" brushRef="#br0" timeOffset="4859.276">823 508 912,'4'8'-8,"0"1"11,2 0-5,-1-2 1,2 0-1,1-2 2,-2 0 0,3-4-3,0 5 2,0-5-1,3-1 0,-3 0 4,3 0-4,-2 0 1,-2-1-2,1-5 3,-2-1 0,1 1-4,-3-3 6,2 1 4,-3-2-1,0-1-2,0 0-3,-2-4 0,1 4 7,-1-5-7,1 2 0,-2 2 1,0-1-1,-1 0-12,0-2 0,0 3-5,0-1 0,0 3 7,-3-1 4,-1 3 6,0 4 0,-1-1-7,-2 3 0,2 1-4,-3 1-4,2 0 8,1 3-16,-1 6 1,1 4 5,0 3-4,1 1-23,2 2-25,-4 2-30,3-1-57,-1-3-160</inkml:trace>
  <inkml:trace contextRef="#ctx0" brushRef="#br0" timeOffset="6204.354">1088 111 436,'-1'3'63,"-3"3"11,1 1 39,0-1-45,0 2-26,-4 0-4,4 2-5,-3 0-10,3 1-11,-1 2-7,0-2-3,1 0-2,-1 2 0,2-2 0,0 2 0,0 0 1,-1 4-1,2 0-1,0-1 1,-2 1 1,2 1-1,-1 0 0,1-3 5,1 1-7,0 1 4,0-4-2,0 2 0,3-1-3,5-1 3,-2 0 0,2-2-2,0-2 2,2-1-3,0-3 3,1-1 0,0 2-3,2-5 3,0 0 0,0-1-2,1 0 2,1 0 0,-3 0-1,0 0 1,0-2 0,1-7 0,-2 1 9,1-3 1,1-1 1,-1-1-7,-1-1 4,-2-1-3,2 0-2,-2 1-3,-2-4 0,1-1 8,-1 3-5,-3-3-2,-2 3 5,-2-1-3,0 7 2,0 0 5,-2 0 5,-4 4 0,-1 1-5,0 4-3,-2-1-3,1 2 3,1 0 0,-2 0-3,2 5-1,1 3-3,0 1 0,1 3 5,-3 0-5,5 1 0,-1 0 0,1 2 0,1 0 0,0-2 0,1 3 1,1-4-2,0 1-1,0-2 4,0 1-2,3 0 0,3-2-3,3 3 1,1-3 2,1 0 0,0-1-4,0-2 5,2 0-2,1-2-2,-1 1 2,2-6 1,0 2 0,0-2-4,-1 0 4,-1 0-3,2-7 1,-2-2 2,-1-1 0,0-1-3,2-3 3,3 0 0,-3-1 0,3-1 2,3-1-2,-1-1 0,-3-1 3,0 1-5,3-4-1,-5 1 2,-1 1-3,-3-1-13,-2-1 10,0 2-2,-5-2-15,1-1 0,-2 0 3,0 2-6,-2 0 5,0 1 13,0 3 5,0 1 3,0 2 2,-2 1-1,-2 1 0,0 2 0,-1-1 5,1 4 0,0 1-2,0 1 2,1 1-2,0 2 4,0 1-4,-1 1 0,0 0 13,-2 0-8,1 3-2,1 4-1,-1 4 1,2 0-3,-1 5 3,1 2 3,2 1-1,0 4-5,1 1 0,0 3-2,0 1-1,0 2 0,0 1 0,0 0 0,4 0 0,0 1 0,0 0 0,-2 0 2,2 0-2,-1 0 0,0 0 0,0-1 0,1 2 0,-3-2 0,2-1 0,2 1 1,-1 0-1,0 0-1,-2-2 1,4-3-2,-5-2 2,3-2 0,0-6-3,-2-5 2,-1-1-5,-1-5-9,2-2-15,-2-3-29,0 0-56,0 0-110,0-7-193</inkml:trace>
  <inkml:trace contextRef="#ctx0" brushRef="#br0" timeOffset="6841.391">1474 285 568,'0'2'60,"1"-2"-42,-1 4 19,1 2 9,3-1-27,1 2-16,1 2 0,1 2 1,2 2-1,3-1 8,-2 2-3,5-3 1,-1 4-2,-1-4-2,0-2-2,1 2 0,0-3 2,-2-3 2,0-2 1,-1-1 2,1-2 2,-2 0 6,1-2 9,-1-3-12,0-5-8,1-2 0,2-3-2,-3-3 1,2 0 5,-1-3-5,2-1-1,-1 3-1,-2 0-2,2 0 1,-3 2-3,-1 7 0,-3 0 3,-1 5-2,-2-1-1,0 3 0,-1 3 2,-1 0-2,0 0 0,0 0 16,3 7-7,-2 4 2,1 2 3,2 1-3,-1 1-5,-1 4-3,2-1 0,2 2-5,0-3 2,2 3 0,2-4 0,3 2 0,-1-2-3,-1-5 3,0 0 0,-1-5-5,-2-1 2,-2-5-3,3 0-12,-1 0 0,-3-2-14,0-9-27,1-3-25,-4-5-93,-2-2-112</inkml:trace>
  <inkml:trace contextRef="#ctx0" brushRef="#br0" timeOffset="7024.401">1860 29 839,'-3'-3'46,"-1"1"-5,4 0 19,0 0-29,0 2-24,0 0-7,0 0 0,3 0 0,3 0-35,-1 0-34,2 0-74,-1 0-207</inkml:trace>
  <inkml:trace contextRef="#ctx0" brushRef="#br0" timeOffset="7675.436">2201 149 588,'-2'0'88,"-7"-2"27,2 0-20,-1 1-30,1 1 4,0-2-20,-2 2-9,3 0-6,-4 0-8,3 0-8,-1 7-7,1 1-4,1 3-6,0 3-1,2 2 0,1 2 0,3-1 0,0 0 0,0 0-1,0 1 1,4-3 0,4-2-4,1-1 2,2 0 1,5-4-3,-1-1 1,2-4-1,0-2 1,4 0-2,-2-1 0,1 0 0,-1-5 0,0-5 0,0-1-1,-4-2-3,-1-1 9,1-3 0,-4-3 3,1-1-2,-3 3-1,1-4 0,-1 3 0,-2 3 2,-2 3-2,-1 4 0,-2 4 7,0 2-7,-1 1 0,0 2 6,1 0-2,-1 0 4,2 8-3,0 1-2,3 4 0,1 1-3,4 2 0,0 0 0,5-1 0,-2-2 0,3 0-1,0-4 0,-3 0 1,2-4-3,-2-1 2,-3-4 0,1 0 0,-2 0-2,-2-3-4,0-7-2,-3-4-11,-1-2-27,-3-5-43,-1-6-57,0 0-322</inkml:trace>
  <inkml:trace contextRef="#ctx0" brushRef="#br0" timeOffset="7865.449">2425-92 869,'-4'1'33,"2"-1"10,2 0 13,0 2-33,0 1-17,0 1-8,3 3-12,5 1-14,4 3-40,1 2-66,1-2-57,2 2-101</inkml:trace>
  <inkml:trace contextRef="#ctx0" brushRef="#br0" timeOffset="8371.474">2663 248 819,'0'-2'53,"0"-6"14,0-6 1,-1-1-24,0-3-4,-2-4-11,0 0-9,3-5-5,-1-4-6,0-1-4,1-5-5,-3-2 0,3-1 3,0-4-5,-1-1 4,1 0-2,0-1 0,0 1 0,0 4 0,0 4 0,-1 2 1,-1 11 4,0 2 14,-1 5 11,1 7-3,-1 5 17,0 0-1,2 4-14,0 1-12,1 0-3,-3 0-2,3 0 0,-1 2-3,1 7-5,0 4-3,0 7-2,0 4 0,1 4 1,4 5 0,3-2 1,0 4-1,0 2-1,1-3 0,1 3-8,0-5 0,1 4-3,-1-7 3,2 2 5,-1-3 3,0-6-4,-1-2 4,2-4 0,1-4-2,-2-3 2,-1-4 1,1-1-3,0-4 3,-2 0 0,2 0-5,1-3 3,-2-4 1,2-4-1,1 0 4,-3-1-4,-1-1-23,2-1-30,-5 0-18,1 3-66,-5 0-62,-2 1-296</inkml:trace>
  <inkml:trace contextRef="#ctx0" brushRef="#br0" timeOffset="8662.494">2597-231 819,'-1'0'93,"1"0"-63,0 0 23,0 0 13,0 0-22,0 0-19,4 0-7,4-2-2,2-5-5,3 2-1,2-5-4,2 3-2,3 0-2,-1-1 0,3-1-1,0 1-2,0-1-7,0-1-59,-6-4-128,-2 3-223</inkml:trace>
  <inkml:trace contextRef="#ctx0" brushRef="#br0" timeOffset="17704.012">1111 1091 591,'0'0'0,"0"0"63,0 0 1,0 0-19,0 2 4,0 1-12,0 2-16,0-1-11,-1 4-2,-1 0 3,-2 3-5,1 0-1,1-3-3,0 5-2,0-4 0,2 0 3,0 1-5,0 0 2,0 2 0,0-3 0,2-1 0,3 0 0,1 0 0,-1-1-3,1-4 2,3 3 1,0 0 0,-1-2 0,2-1 0,0 0 7,-1-1-3,-2-2 0,1 0 1,0-2 5,-2-3 0,2-1 0,1-2-1,-4-4-3,3 0-2,-3-1 2,2-1-4,-2-3-1,0-1 1,0 4 2,0 1 17,1 0 7,-2 2-2,1 1-2,0 2-3,-3 1 1,2 0-10,0 2-10,0 2 3,-1 3 1,2-2-3,1 2-2,0 0 8,1 0-2,1 3 3,0 4-6,-2-1 0,1 2-1,-2 4 1,0 0-2,0 1-1,-2 1 0,1 0-2,-2 1-2,1-5 3,-2 2 0,2-7-12,-3 2 5,1-3-5,3-2-7,-1-1 2,2-1-6,1 0-1,3-3 20,0-8 5,2 0 2,-2 1-2,2-9-1,1 3 0,0 0 3,-2 1-5,0 3 2,1-4 0,-5 10 3,-1 1-3,-5 5 9,6-2-1,-4 2 2,2 0-1,-1 2 3,1 3 7,5 1-9,-6 7-2,4-2 2,-1 0-8,1 4-1,2 1-1,-1-1 0,1 2 0,2 0 0,1-4 0,0-1-2,-2-2-2,3-2 1,-3-2-1,2-4-3,0-2-3,-2 0 4,0 0 1,1-4-1,-1-8 6,-1-5 0,1 1 0,0-3-7,-1-3-3,0 2 3,4-1 0,-4 1 3,1 2 3,0 1 1,5 2 0,-2 2-3,0 1 3,2 2 3,2-1 5,-3 2 3,-2 3 4,1 3-6,1 2-4,-5 1-4,0 0-2,1 3 2,2 8 11,-3-2-8,1 1-2,1 6-1,-3 0 1,-2 0-3,-1 0 1,-2 2 0,-3-1 0,0-3 0,0-4-2,0 1 2,-5-1 0,-2-2-6,-2 2-4,-1-6-3,-1 1 7,0-2 1,2-1-6,0 1-3,2-3 4,2 0-14,1 3-56,-1-3-78,4 0-428</inkml:trace>
  <inkml:trace contextRef="#ctx0" brushRef="#br0" timeOffset="20204.155">2078 1185 483,'-1'0'0,"-2"0"123,2 0-57,0 0-16,-1 0-6,1 0-18,0 0-17,1 0 9,0 0 18,0 0-5,0 0 3,0 0-8,0 0-6,0-5-5,0 5-4,1-3-8,3 0-3,1-2 0,-1-2 1,3 1-1,-1-5 0,1 3 3,0-4-1,1-1 1,-1-2-2,-2-1 4,1 2 5,-2-4-3,1 4 5,-1-2 1,0 3 0,-1-1 1,-1 4-5,2 0-4,-1 3 2,-2 1 1,0 5 5,2-2 0,-2 2-3,0 0 0,-1 0-4,2 1-3,0 0-2,2 0 4,1 0 2,1 2 3,4 4 1,-2 2-3,2 2-5,2 1-2,-1 0 3,1 2-3,0-2 0,-1 0-1,-2 2 0,-1-2 0,-1-2-2,-2-3-1,-4-2 3,2-1 0,-1-3-1,-2 0 1,0 0-2,0 0 2,0-6-10,0-3 12,0-3 0,0-4-3,3 2 2,-1-1 0,0 0-1,0 0 0,0 2 10,3-1 5,-3 4 4,0 0 4,1 4 2,0-1-5,1 5-5,-1-2-5,2 4-8,-1 0 0,2 0 5,1 0-2,-1 4-2,3 5 0,-2-1-1,2 2-1,-2-2-1,1 3 0,-1-3 0,-1-1-5,-1-1-5,-1 0 1,-1-1-7,-1-5-9,0 1 0,0-1 4,1 0 8,1-2 3,0-5 7,-1 2 3,3-5 0,-1-1 0,0 1 1,0 2-1,3-3 2,-2 1-2,1 0 9,-1 3 0,1-2-1,-2 2 3,0 2-2,2 2-1,-4 1 1,4 2-3,-3 0-2,1 0 3,1 6-2,2 2 1,-1 0-4,0 1-1,3 0 2,-3 0-3,1-1 0,-1 2 0,0-2 2,0-1-3,2 0 1,-1-1 0,-1-1-2,1-1 2,0 0 0,0-4-6,-1 0 5,2 0-3,1-7 1,0-5 6,-1-1-4,-1-1 0,1-4 2,-3 0 0,1-2-1,-3 4 0,1-2 0,-1 3 0,-2 4 2,1 2-1,-1 3-1,1 4 0,-2 2 1,2 0-1,-2 0 0,3 0 0,-1 4-2,1 3 7,1 3-2,0 1 0,0 2 0,0 1-3,3-1 0,-1-2 0,-1 2-1,2-5 1,0 2-5,1-5 1,0-2 0,1 1 0,0-4 0,-1 0 1,0 0 1,-1-6 1,1-2 2,0-5-2,-2 2-2,-1-5-2,-2 1 3,1 1 2,-2 1 0,0-1 0,-3 0 0,0 4 2,0 2-1,-4-3 0,-3 3 1,1 3-3,-2 0 2,1 3 7,2 0-2,-1 2-2,-1 0-1,1 0 0,-1 1-2,2 2 0,1 2 0,0-3 0,2-1-1,-1 1 0,3-2 0,-1 0 2,0 0-1,1 0 0,-2 0 2,1 0 0,-1 0 0,-1 0-1,-1 0-1,0 0 0,0-3-1,0 3 0,-1-6 2,3 6-2,-2 0 1,2 0-1,0 0 1,-1-2 0,2 2 0,0 0-2,-1 0 2,1 0-2,1-1 2,0 1-2,0 0-1,0 0 0,0-1-5,0 1-4,3 0-11,1 0-8,2-3-4,-1-1 9,0 3 15,-1-2 6,1 0 2,1-1 1,-2 2 1,-1 0 0,1-2 0,0 3 0,3-2 1,-1 0-1,1 1 0,0-3 13,4 1-2,-1-3-1,0 1 2,2-1 0,0 1-2,-1 1 0,-2-1-4,2 4-1,-3 1-2,-2-1-1,-2 2-2,1 0 0,-1 0 7,1 3-1,-2 2-1,2 3 2,-1 2-3,1-3 0,0 1-3,-1 2-1,1-2 0,-1 1 1,3 0-1,0-1 0,1 1-2,2-4 1,-1 0-5,3-1 4,-3-3 0,4 0-2,0-1 4,-1-9 0,1-4 2,0-2-1,0-3 1,-3-1 0,0-1-2,-1 2 0,-4-1 0,-2 3 2,-2-1-1,-1 4-1,0 2 0,-7 1 7,-2 4-3,-3 1 3,-1 5-3,-4 0 1,0 0 0,2 1 0,-2 9-4,3 0-1,1 3 0,4-3-2,1 2-2,4-3-19,3-1-50,1-1-40,0-7-81,0 0-358</inkml:trace>
  <inkml:trace contextRef="#ctx0" brushRef="#br0" timeOffset="20571.176">3115 110 956,'-5'3'0,"3"4"79,2 3-52,0 1-24,0 4 1,0 5 3,3 1-2,2 3-1,0 0-2,2 3 0,-1 3 2,2 0 0,0 4-2,0 1-1,1 0-2,1 0 2,-1-1-2,1-2-3,2-2-7,1-6 0,1-4 2,3-3 7,0-6-1,1-4-7,0-5 2,0 0 2,2-2 9,-5-8 6,3-5-5,-3 1 1,0-5 0,-5 2-5,-1-1 0,-5 1-138,-1 3-65,-3 0-443</inkml:trace>
  <inkml:trace contextRef="#ctx0" brushRef="#br0" timeOffset="15340.874">132 1004 549,'0'0'0,"-2"0"219,2 0-141,0 0-30,0 0-3,0 0-27,2 0-13,4 0 11,6 2 4,0 3-1,0-5-5,5 2 0,3-2-8,0 1-1,2-1-3,3 0-2,-3 0 0,1 0 1,-1 0-1,-1 0 0,-2-1-34,-2-6-51,-4-2-113,-4-1-253</inkml:trace>
  <inkml:trace contextRef="#ctx0" brushRef="#br0" timeOffset="14853.849">352 746 257,'0'-6'0,"0"0"157,1 1-51,-1-2-7,0-1-26,0 1-12,0 1 0,0 1-13,0-1-8,0 1 11,0 2-17,0-2-3,0 2 6,0-1-7,0-1-3,0 1-4,0 2-10,0-4-7,0 5 2,0-3-5,0 3 0,0 0-1,0 1 1,0 0-2,0 0 0,0 0 4,0 0 0,0 7 1,0 2-3,0 5 0,0 0-2,-1 5-1,-3 5 0,1 1 3,-1 3-2,1 2 0,-3 1 1,2 0-2,-1-3 0,0 3 0,1 2 0,0-4 0,2-1 0,2 4-2,0-7 2,0-1 0,0 0-2,0-6 1,0 1-2,2-8-3,2 1 1,0-3-1,0-2 0,1-3 1,-1-1 4,0 0-2,1-2 2,0 0 0,2 0 0,-2 1-2,1-2 2,2 3 1,0-1 0,2 0-6,-1-2-13,0 1-26,0 1-31,2-2-15,-5 4-74,-4-4-302</inkml:trace>
  <inkml:trace contextRef="#ctx0" brushRef="#br0" timeOffset="16515.944">460 1262 327,'0'0'0,"0"1"74,0-1 4,0 0-37,0 0-17,0 0 7,0 0 2,2-1 5,0-4 20,1 2-25,1-3-9,1-1 0,0-1-5,2 0-1,3-3 2,-4 3-3,4-6-1,-3 2-3,1-1-5,1-1-2,0 4 7,2-6-2,-2 7 8,0-2-5,-3 2-5,-1 2-2,0 4-1,-1 1 0,-1 2 0,3 0-1,0 0-1,-1 0 9,0 3-4,1 2-1,2 2-1,-3 2 2,-1 2-1,3-1 0,-2-1-3,-1 1-2,0 2 0,0-3-1,-2 0 2,-1 3-2,2-5-1,-3-2-1,0 0 0,0-3-1,0-2 1,0 0-8,1 0 4,2 0-5,-2-3 5,3-4 7,-1-1-2,2-5 1,0 3-2,1 0 0,2-5 0,1 4 0,-1-2 0,1 2 0,0 1 0,0 0 0,0 3 0,2 3 2,-2 1-2,-2 0 0,3 3 9,-3 0-7,4 0 1,-2 0 4,1 2-1,0 0-3,0 2 1,-1 5-1,-2-2-2,1-1 2,1 3-2,-2 2 0,-1-2 2,1-3-3,-2 3 0,-1-2 0,0 4 3,-2-3-3,1 1-6,1 1 2,-2-4-9,2 2-8,0-5 12,2 2-1,0-2-3,0 1 5,1 0 1,2-1-7,1 0 8,-1-1 4,5-2-7,-2 0 5,-2 0-4,-1 0 5,2 0 5,-4-5-4,1-4 1,0 2 1,-3-3 0,-2-3-3,-2-2 3,-1 1 0,0 1 0,-1 2 0,-6-3 3,1 2-5,-5 5 2,1-2 0,0 5 0,-2 0 12,2 2 2,-2 2-3,2 0-5,2 0-2,0 6-2,0 3-2,3 4 0,0-1 0,1 2-2,2 1-12,-1-4-71,0 0-84,1-1-124</inkml:trace>
  <inkml:trace contextRef="#ctx0" brushRef="#br0" timeOffset="20813.19">3555 481 1035,'0'0'0,"0"0"27,0 0 76,1 0-40,0-5-32,2 0-12,-2-1-15,1 3-3,0-1 0,-2 1-1,0 0 0,0-1-130,0 0-117</inkml:trace>
  <inkml:trace contextRef="#ctx0" brushRef="#br0" timeOffset="22496.286">1004 1515 1266,'-9'5'0,"0"-4"0,1 3 0,0 4-2,2 2 2,-1-2-5,4-1 4,-3 5-2,4 0 0,2-5 1,-1 2 0,1 1-1,0-3 3,0-3 0,3 2-3,3 2 2,0 3 1,2-2 0,0 2-3,-2 0 4,2-1-2,0-2-1,2-4 1,-1-1 1,1-1 0,1-2-3,-1 0 2,2 0 0,-1-3 0,2-5-7,-1-3-26,0-1-46,-6-1-85,-2 1-110</inkml:trace>
  <inkml:trace contextRef="#ctx0" brushRef="#br0" timeOffset="22298.275">1052 1528 533,'0'0'0,"0"0"159,0 0-90,0 0-9,0 0-12,0 0-15,0 0-7,0 0-3,0-3 13,0 0 8,-1 2-11,-1 0-4,1-2 8,-2 1-8,3 2-5,-1 0-5,0 0-5,-2 0-1,1 0-1,-1 0-1,-1 0-4,-1 0 0,-1 0-5,-2 0-3,0 0 0</inkml:trace>
  <inkml:trace contextRef="#ctx0" brushRef="#br0" timeOffset="22957.3129">996 1357 372,'2'2'40,"0"3"62,2-1-25,0 0-17,2 1-10,-2 1-26,3 0-10,-2-1-5,1 2-6,1-3 2,-3 1-3,1-2-2,-1-3 0,1 0 0,0 0-7,2-3 7,-1-8 0,2-2 12,0 0-5,1-5-5,0 0-4,1 1-99,-2-1-85,0 1-275</inkml:trace>
  <inkml:trace contextRef="#ctx0" brushRef="#br0" timeOffset="25049.432">1155 1632 501,'0'0'43,"0"-6"67,0 4-18,0 1-29,0 0-2,0 1-19,0-3-15,0 3 2,0 0-8,0-1-6,0-2-5,0 3-9,2 0-1,2-2 0,1-2 5,1-5-5,2 1 0,2-2 7,3-3 0,-1 0 4,1 0-1,0 0 0,0-3-2,-2 0-1,-1 8 0,-1-3 2,0 1 2,-3 5-2,1 4 0,-2-2-6,1 3-3,3 0 0,-2 6 20,2 3-9,-1 2 4,-1 4-3,1-1-4,-1 5-3,-2-4-3,-1-2 0,1-2 0,-3 0-2,1-4 0,-2-3 1,2-2-1,-3 2-3,2-3 0,1-1 0,1 0-1,1-10 5,2 3 3,-1-6-3,2-1 0,0 2 1,-1 4-2,0-1 0,1 1 0,1 2 8,-3 1-2,-1-1 1,3 2-1,0 2-4,-2 2 3,3 0 0,0 2 0,0-1 0,2 4-3,-2 3 0,3 0 1,-2-1-3,0 2 0,1 1 2,2-2-2,-4-1 0,1 2-1,0-1 0,2 1-6,-3-7 2,1 3 1,1-1 1,-1-3 3,2 4 0,-2-5-4,0 2 3,-3-1-1,2-1 1,-3 0 1,0 0 0,-4-1-3,1-9 4,-2 3 1,-1 0-1,0-5 1,0 5 2,-3-5-3,-4 2 1,-2 0 0,0 2 1,0-2 0,-1 3 1,4 2 2,0 3-2,2-3 0,0 2 0,2 3-1,1 0-1,0 0-3,1 0 2,0 0-2,0 0-5,4 0 1,4 0 1,2 0 1,-1 0 2,3 0 1,2 0 0,1 0 0,3 0-3,1 0 3,4 0 0,-1 0-3,1 2-2,-1 1-3,0 2 5,-1 0 1,-3 2-21,0 0 1,-1 4 19,-5 1-7,-2-2-17,-1 0 22,-4 2 3,-1 0 1,1-1 0,-2-2 0,1 0 1,-2-3 0,-2-1-13,3-2 9,-3-2 1,0-1 1,0 0-4,0 0-4,4-6-8,-2-5 8,5 0 7,1-2 1,-1-3 4,5 1-2,-2 2 0,2 3 0,1-6 0,0 4 4,0 3 0,0-1 3,4 0 2,-2 2-4,1 4 2,2 1 0,-1 3-2,1 0 0,-3 0-2,3 0 2,1 1-1,-3 5 1,2-2 0,-1 1-1,-1-1-1,1 6 0,-6-5-2,2 2 4,-2 0-4,-5 0 3,-1-2 1,0 4-1,-1-2 1,-1 4-2,-1-3-1,2 0-4,-1 1 4,1-4-1,-3 0-1,6-3-4,-5-1 2,3 1-3,-1-1 5,4-1 0,0 0 0,-2-3 6,3-2 0,-4-7 0,3 0-4,-3 1-1,1-3 0,-4 1 2,-1 0-3,-1 4 0,0-4 0,0 2 5,-2-1-3,-7 3 1,0 1 1,-2-2-3,1 4 1,-3 2-1,4 1 2,-1 3 0,3 0 2,-1 0-5,3 0 0,3 4 2,-1-1-2,2 5-1,1-5 0,0 3-3,0-2 4,2-2 0,6-1-8,4-1 6,1 0-2,4-3 2,2-5 2,2-1 0,2 1 0,4-7 0,0 7 0,1-2 0,0 3 0,2 0 0,-3 5-2,-1 2-3,-4 0 4,2 1 0,-5 8 2,0 4-2,-2 1 0,0 2 2,-3 1 0,-1 3-2,-2-1 1,1-5 0,-3 2 1,-1-4-1,0-1-5,-3-5-6,0 1 3,-2-2 1,2-5-9,-1 0-2,1-3 5,0-7 9,3-4 6,0-3-4,1 1 1,2-1 2,-2-1-1,3 1 0,-3 2-1,1-3 1,2 7 0,0-2 0,1 6 0,-2 0 0,4 1 1,-3 4-1,1 0 0,3 2 6,-3 0-2,4 0 2,0 0 1,-2 4 0,2-1-5,-3 6 1,3-5-2,-2 2 0,0 4-2,-1 0 0,-1 3-14,1-3-14,-5 0-20,0 1 27,-1-2 19,0-1-4,-2-5 1,-1-1 5,2 3-1,-2-2 1,2-3-1,-2 0-1,0 0 2,3-7 1,-2-5 0,2-6 3,1 0-2,-1-2 1,-4 1-2,-2 0 0,-2 0 0,0 3 41,0-2-8,-6-1-7,-3 3-3,-3 3-13,2 4-2,-2 3 6,-1 3-3,0 3-6,-1 0-5,2 0 0,1 7 4,0 4-4,2 2-20,1 0-31,2 2-59,3-4-24,-2 0-163</inkml:trace>
  <inkml:trace contextRef="#ctx0" brushRef="#br0" timeOffset="25390.452">3484 1209 960,'0'2'3,"-2"-1"12,0 4 18,1 1-30,-1 1-3,1 2 0,1 2 0,0 2-2,0 3 2,0 0 0,1 2 0,4 5 2,2-5-1,-2 6-1,4-5 0,0-1 0,0 1 0,5-9 0,1 1-4,0-6 3,2-3-2,4-2 0,-1-5 1,0-8-20,-2-5-107,-4-1-395</inkml:trace>
</inkml:ink>
</file>

<file path=ppt/ink/ink2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0:12.339"/>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12 137 374,'-5'8'0,"2"-1"86,2 1-41,-1 0-16,2 0-5,0 0-6,0 1-11,0-1 2,4 0-2,0 0 1,2 1-1,2-2-2,-3-1-1,3 0 5,0-3 2,0-2 8,1 0-1,1-1-4,1 0 4,-2 0 5,3-6-5,2-1 4,-2-6 4,1 1-5,2 0-1,-1 2-1,-3-3-5,-1 5 0,-2-1 3,0 5-2,0 2 0,-3 2-2,3 0-1,0 0 2,-1 8-4,1-1 0,-2 2-5,2 2-2,-1-3-1,-1 0-1,2-4-2,0 1 2,0-5-2,1 0-1,1 0 3,-1-7-2,1 0 1,1-3 0,-2 1 2,-1 1-2,0 1 0,0 2 1,-2 2-1,0 2 0,-4 1 2,4 0-1,-4 0 0,2 3 1,-3 5 1,3-1 0,0 2-3,-1 0 0,0-1 0,2 0 0,1-1-2,1-3 0,0-1-4,3-3 1,1 0 4,-1-3-1,2-3 0,0-2 3,1-1 0,-4 2-2,3-3 1,-1 3-1,1 3 2,-3 1 0,0 3-1,3 0 0,-3 11 0,0 6 7,1 5-6,-3 8 2,0 3 0,-2 3-5,-2 1 4,-2 2 0,-1-2-3,0 2 0,0-2-7,0-4-18,-4-1 1,-4-6-1,0-3 9,-1-6 11,1-6 1,-1-4-1,-1-3-10,-1-3-9,-1-1-6,2-3 13,-2-9 5,3-2-4,1-3 5,2-6-3,6 0 0,0 1 7,0 0 3,7 2-1,6-2 4,3 4 0,4-3 0,2-1 2,3 1 0,1-3 0,2-3-1,0 0 1,1-4 0,-2 1 1,-2-1 0,-2 0 5,-5 0 3,-3 4 2,-3 2 4,-3 2-4,-5 3 7,-4 4 14,0-1-3,0 4-3,-5 4 6,-6 2-1,-1 2-5,0 3-3,-1 2-4,0 0-5,0 1-5,2 10-4,2-2-5,1 6 0,3 2 0,0 3 0,3 2 0,2 4-1,0 0 1,6 0-4,5 2 2,4-2-1,1-1-2,3-5 1,1 2-3,1-4-14,0-3-14,-1-2-11,-3-3-22,-2-2-5,-3-2-2,-2-6-20,-5 0-13,-2-1-71</inkml:trace>
</inkml:ink>
</file>

<file path=ppt/ink/ink2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21:37:18.889"/>
    </inkml:context>
    <inkml:brush xml:id="br0">
      <inkml:brushProperty name="width" value="0.08333" units="cm"/>
      <inkml:brushProperty name="height" value="0.08333" units="cm"/>
      <inkml:brushProperty name="color" value="#ED1C24"/>
      <inkml:brushProperty name="fitToCurve" value="1"/>
    </inkml:brush>
  </inkml:definitions>
  <inkml:trace contextRef="#ctx0" brushRef="#br0">14 2713 331,'0'0'0,"0"0"25,0 0 23,0 0 3,0 0 3,-1 0 14,1 0-12,0 0 1,-1 0 6,1 0-24,-2 0-2,2 0 13,0 0-8,-2 1 8,0 1-1,2-2-17,-1 3-3,0-3 5,1 0-7,0 2-5,0-2 5,-2 1-4,2-1 3,-1 1 4,-1-1-8,2 1-7,0 0-3,0-1-5,0 1-1,0 0 2,0-1-1,0 0-4,0 0-2,0 0 0,0 0 2,2-2 2,3-1 1,1 0 0,0-2-4,1-1 0,0-1-1,0 2 0,1-2 0,-1-1 1,1 2-2,0 0 0,1-2 0,1 2 0,-2 0 0,0-1 1,0 0-1,0-1 0,0 2 1,0 0-1,-1 1 0,0-1 2,0 2-3,0-2 2,-1-3 1,2 3-2,1-2 1,-3-1-1,2 2 0,-1 0 3,0 2-3,-2-1 0,2 2 0,-1-2 0,0 0 0,1 0 0,0 0 1,1 2-1,-1-4 0,-2 1 0,2 3 0,-3-1 0,1 1 0,1-2 0,-2 2 0,3-2 0,-3 1 0,5-1 0,-2 1-1,1-2 0,-1-2 2,2 2-1,1-1 0,-2 1 0,1-2 1,-1 2-1,2 0 0,-2 0 0,-1 3 0,0-2 0,-2 0 0,0 1 0,-1-1 0,2 4-1,-2-4 2,0 2-1,1 0 0,1 1 0,-1-1 0,-1 0-1,2-1 0,0-2 2,1 2-1,0 0 0,1-1 0,0 1 1,0 0-2,-1 0 0,-1 1 1,0-3 0,0 3 0,-1 0 0,1 1 0,-2 1 0,1-1 1,0 0-1,-2-1 0,1 1 0,0 1 0,2-3 0,-1 4-1,-1-2-1,3 2 3,-3-2-1,0 2 0,0-1-2,1-2 2,-2 1 0,4 0-1,0 1 1,-1 0-4,0 1 3,2 1 0,0-1-1,0-1 2,0 0 0,0-1-3,1 1 3,-1-4 0,0 2 0,3 2 0,-2-1 0,1 0 0,-2-2-2,3 3 1,-2 0 0,-1-2 1,0 2 0,0-1-1,2 2 1,-5-1 0,2 0 0,-2 0 0,2 0 0,1 0 0,-2-2 0,2 3 0,0 1 0,1-3-1,2 0 1,-1 1 0,1 1-2,1-2 2,0 1 0,0-3-1,0 2 1,-1 1 0,0-2 0,-2 1 0,1 0-2,-3 1 3,3 0-1,-3-1-1,1 3 2,-1-2 0,1 2-1,-1-1 0,0 1 0,-1-2 0,4 1-1,-2 1 1,0-3 0,0 3 0,2-1 0,1 0 0,-2 1 0,1-2 0,0-2 0,-2 2 0,2 0 0,-2 0 0,2 0 0,-1 2 0,-2-2 0,2 0 0,-1 1 0,0-1 0,1-1-1,-1 3 1,0-1 1,1 1-1,1-2 0,-1 0 0,1 0 0,-2 2 0,3 0 0,-1 0-1,-1 0 1,-1 0 0,0 0 0,1 0 0,2 0 0,-1 0 0,0 0 0,1 0 0,0-2 0,-1 0 0,-1 0-1,-1 0 1,0 2 0,-1-2 0,0 2 0,0-1 0,-2 0 0,3 1 0,-1-1 0,1 0 0,0 0 0,2 1 0,-2-3 0,-2 2 0,3 1 1,-1-2-1,0 0-1,0 0 1,1 2 1,-2 0-1,1-2 0,0 0 0,2 0 0,-3 0 0,2 1 0,2-2 0,-3 2 0,2 1 0,-2-3 0,2 3 0,0 0 0,-2-2-1,2 1 1,-4-1 1,2 0-1,-1 1 0,1 0 0,0 1 0,1 0 0,-1 0 0,-2 0 0,3 0 0,-4-1 0,2 0 0,-1-1 0,3 0 0,-1 1 0,-2 0 1,4 1-1,-2 0 0,0 0 0,-1-1 0,2 0-1,0 1 1,-1-1 0,1 1 0,1 0 0,-1 0 0,-2-1 0,1 0 0,0 1 0,-1 0 0,1 0 1,-1 0-1,1 0 0,-1 0 0,-1-1 0,1-1 0,-1 2 1,2 0-2,-2 0 1,3 0 0,-1 0 0,0 0 0,0 0 0,1 0 0,-2 0 0,1 0 0,0 0 0,0 0 0,2 0 0,-2 0 0,2 0 0,-2 0 0,0 0 0,0 0 0,1 0 0,-1 0 0,1 0 0,-3 0 0,1 0 0,-1 0 0,2 0 0,-3 0 0,0 0 0,2 0 0,-1 0 0,-2 0 1,1 0-1,1 0 0,-2 0 0,1 0 0,-2 0 0,3 0 0,-3 0 0,1 0 0,0 0 0,0 0 0,2 0 0,-4 0 0,4 0 0,-3 2 0,3-2-1,0 1 1,-2-1 1,1 0-1,2 0 0,0 0-1,-2 0 2,2 1-1,1-1 0,-4 0 0,2 0 1,-1 0-2,-1 1 0,0-1 1,0 0 0,2 1 1,-2-1-1,0 1 0,1-1 0,-1 0 0,2 0 0,-1 0 0,2 0 0,-2 0 0,3 0 0,-2 0 0,-1 0-1,1 1 1,0-1 2,-2 0-3,-1 0 2,1 1-1,0-1 0,-1 0 0,1 0 0,-1 1 0,2-1 0,0 2 0,0-1 0,-1 0 0,0-1 0,1 0 0,-1 0 0,0 0 0,2 0 0,-1 0 0,-1 0 0,0 0 0,2 0 0,-1 0 1,0 0-1,1 1 0,-1 0 0,1 0 0,0-1 0,-3 0 0,4 0 0,1 0 0,-3 1 1,1-1-1,1 1 2,-3-1-1,2 0 0,-2 0 0,0 0 0,3 3-1,-3-3 0,0 0 2,2 0-2,-1 0 0,1 0 0,-1 0 0,2 1 0,1-1 0,-4 0 0,1 0 1,1 0-1,1 0-1,-1 0 1,1 0 0,0 2 0,1-2 0,-1 0 0,-1 0 0,0 0 0,-1 2 0,1-2 1,-1 0-2,3 0 2,-4 0-1,3 1 1,-2-1-1,1 1 0,-1 2 0,1-3-1,-1 0 1,1 0 0,2 0 0,-2 0 0,1 0 0,-1 0 1,0 0-1,1 0-2,0 0 2,1 0-1,-1 0 1,0 0 0,-1 0-1,1 0 2,-2-3-2,1 2 2,2 1-2,-1-1 1,0 1 0,-1-2 0,2 2 1,-1 0-1,1 0-1,-2 0 1,0-2 0,1 1 0,-1 1 0,-1-2 1,0 0-1,2 1 0,-1 1 0,-2-1 0,1-1 0,-1 0 0,2 0 1,-2 1-1,0 0 0,1-1 0,1 1 0,-2 0 0,1-3 0,2 3 1,-5-1-1,5-2 0,-1 1 0,0-2 0,1 1 0,1 1 0,0-1 0,-1-2 0,1 0 0,-1 1 1,0-2-1,0-2 0,-1 3 1,1-2-1,-1 0 2,-1 0-2,2 3 0,-2-4 3,1 1-3,-1 3 0,0-2 0,1 1 0,-2 1 0,0-2 0,1 0 0,1-1 0,-2 3 0,0-1 0,3-2 0,-3 2 0,-2-1 0,2 1 0,2 1 1,-3 0-1,-1-2 0,0-1 1,0 2 0,2 1-1,0-1 0,0-2 1,2 4-1,-2 0 0,-1-2 0,-1 2 0,-2-3 0,0 2 0,2-1 1,-1-2-1,2 1 0,-1-2 0,3 1 0,-4 1 0,-1-1 0,4 2 1,-3-2-2,-1 1 1,0-2 1,3-1-2,0 1 1,-2-1 0,0-2 0,2 2 1,0-1-1,-2-3 0,1 4 3,-1-3-1,0 1 0,1 2-1,-1-1 1,-1-1 0,0 1 1,0 2 0,0-1-2,0 0 0,0 1 2,0-1-2,0 1 0,0-3 0,0 3-1,0-1 0,0 0 0,0 0 0,0-2 0,0 4 0,0-2 0,0-3 0,0 3 4,0-2-3,0 0 2,0 1 1,0-1-2,0-1 1,0 1-1,0-1-3,0 1 2,0-1-1,0-1 0,0 0-1,1 0 1,2 2 1,-2-2-1,1 3 0,0-1 0,0 0 0,-1-1 1,-1 0-2,3-2 1,-2 1 1,2 0-2,-3 1 1,3-1 0,-2-1 0,2 2 1,-2-1-1,0-2 1,2 1 4,-2 4-2,1-3-1,-1 1 1,1 1-2,-2 2-1,0-3 0,0 0 4,1 5-5,-1-6 2,0 5 1,0-4-3,1 1 0,1 0 1,-1 1 0,2 0 0,-1 1 0,2-2 0,-2 3 0,-1-1 0,0-2 0,-1 4 0,2-2 1,1 0-1,-2 2 0,0-2 1,-1 0-1,3 1 0,-3 3 1,1-2-2,1-2 2,-1 5-1,0-3 0,1 2 0,0 0-1,0 1 1,-1-1 0,3 0 0,-2 3 0,0-3 0,0 0-1,0 0-1,1-1 3,-2 0-1,1 0 0,0-1 0,0 1 0,-1 1 0,0-2 0,2 1 0,0 3 0,0-2-1,-2 0 1,2-1 0,-1 3 0,4 0 0,-2-1-1,-3 0 2,3 1-2,3 0-2,-4-2 3,1 1-2,0 0-1,0-1 4,0 1-1,-1 0 0,-1-2 0,1 1 0,0 3 0,1-3 0,-1 3 0,1-1 0,0 1 0,1-2 0,-1 2-1,-1-1 1,0 0 0,1-1-1,0 0 2,0 0 0,1 0-1,-1 0-1,3-1 1,-2 0 0,3 0-1,-1-1 1,-1 0 0,-1 2 1,-1-1-1,0-1 0,0 0 0,-1 2 0,2 1 0,-1 0 0,-1-2 1,3 2-1,-4-1 0,2 0 0,-1-1 0,0 2 0,1 1 1,-2-2-2,1 0 2,0 0-1,0 0 0,-1 1 0,1-2 0,0 2 0,2-2 0,-4 1 0,2 0 0,0-1 0,1 1 0,-1-1 0,-2 1 0,3 0 2,-3 0-2,2 2 0,-2 0 2,1 0-1,1 0 1,-2-1 0,-1 2 1,1-1 2,2 1-2,-3 0 1,1 1 0,1-1-2,-2 1 0,4-3 1,-4 2-3,0 0 0,1-2 0,2 1 0,1 0 0,-1-4 0,1 4 0,0-1 0,-2-1 0,1 1 0,-2 2 0,3-2 0,-1 1 1,-1 1-1,0 0 1,0 0 1,0 0 0,0 0 2,-2-2-2,0 3 0,0 0 1,1-1-1,-1 0-1,1 2 3,1 0-1,-2 0-1,0-2 0,0 2-1,0 0-1,0 0 0,0 0 0,0 0 0,0 0 0,0 0-1,0 0 2,0 0-1,0 0 0,0 0 0,0 0 0,0-1 1,0 1-1,0 0 0,0 0 2,0-2-3,0 0 1,1 0 0,0-1 0,2 0 0,-2 0 0,2 0 0,1-1 0,-1 1 0,-2-2-2,2 0 3,0 0-2,-2 0 1,0 2 0,1 0 0,0 1-2,1 1 4,1-2-2,-1 3 0,-3 0 0,0 0 0,1-1 0,-1-1 0,0 2 0,0-3 0,0 2 0,0 0 0,0 1 0,0 0 0,0 0 0,0 0 0,0 0 0,0 0 0,0 0-3,0 0 4,0 0-1,0 0 0,0 0-1,-1 1 1,-3 3 0,0-1-1,0 0 0,-2 0 0,0 1 0,-1 1 1,3-2-3,-2 3 3,0-5 0,-3 3-3,4 0 2,0-2 0,-2 3 0,0-2 2,0 1-1,1 0 0,-1 0-1,-3-1 2,5-1-2,-2 3 1,0-2 0,-1 1 0,0-2 0,3 2 0,-1 0 0,-2 0 0,1-1 0,3 1 0,-2 1 0,0-2 0,1 1-2,1-1 3,0 2-1,1-3 0,-1 1 0,0-3 0,3 2 0,-1 0 0,2-2 0,-1 0 0,1 0 1,0 0-1,0 0 0,0 0 0,0 0 0,0 0 0,0 0 0,0 0-1,0-4 0,1 1 0,2 0 1,1-1 0,1 1-2,-1-3 2,0 2 0,5 0-1,-1 0 1,-2-1 0,3-2-2,-1 2 2,3-1 0,-2-1 0,-2 0 0,2 2-1,-1-1 2,0 2-1,-2-2-1,1 2 2,-1-1-1,-4 2 0,3 2-1,1-5 1,-2 5 1,0-2-1,-2 2 0,2-1 0,-2 2 0,-1-1 0,2-1 0,-2 1 0,1 1 0,-2 0 0,1 0 0,-1-2 0,1 2 0,-1 0 0,0 0 0,2 0 0,-2 0 0,0 0 0,0 0 0,0 0 0,0 0 0,0-2 0,0 2 0,0 0 0,0 0 0,0 0 0,0 0 0,0 0-2,0 0 3,0 0 0,0 0-2,2 0 2,-2 0-1,0 0 0,0 0-1,0 0 1,2 0 0,-2 4 0,1-1 1,0 1 0,2 2-1,0-2 0,-3 2 0,3 0 1,-3-1 0,1 1-1,2 2 0,-2-1 0,3-1 0,0 2 0,-3 0 0,3 1 0,-1-3 1,1 2-1,-2 0 0,-1 0-1,2-2 1,-1-2 0,0-1 1,-1 2-2,-1-2 1,0 1 0,3-3 1,-2 3-1,-1-2 0,1 0 1,-1 0-1,2 0 0,-1 0 0,-1-1 0,2-1-2,-2 0 0,1 3-2,0-3 2,-1 2-4,2 0-15,-1 1-16,2 2-6,-1-2-25,1 1-59,-2-1-134</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4:55:21.235"/>
    </inkml:context>
    <inkml:brush xml:id="br0">
      <inkml:brushProperty name="width" value="0.08333" units="cm"/>
      <inkml:brushProperty name="height" value="0.08333" units="cm"/>
      <inkml:brushProperty name="color" value="#00B050"/>
      <inkml:brushProperty name="fitToCurve" value="1"/>
    </inkml:brush>
  </inkml:definitions>
  <inkml:trace contextRef="#ctx0" brushRef="#br0">1834 38 12,'0'-2'28,"0"2"20,0 0-18,0 0-3,0 0 0,0 0-3,-1 0 4,0 0 11,1 0-8,-2 0-9,-1 0-5,3 0-2,0 0 0,0-1-1,-1 0-3,1-1-1,0 2 6,0-2-2,0 0-3,0 2-1,0 0-4,0-2-2,0 1-1,1 0 3,2 1-3,-1-2 7,-1 1 1,0-2 5,-1 1 4,0 1 0,0-1-3,0 0 7,3 1-3,-3-1-3,0 1-2,1-1-6,-1 0-3,0 1 1,0 0 0,0 1-2,0 0-2,0 0 0,0 0-1,0 0 0,0 0 4,2 0-3,-2 0 1,0 0 3,0 0 1,0 0 1,0 0 1,0 0 2,0 0 0,0 0-1,0-2-5,0 2-1,0 0-1,0 0-1,0 0 1,0 0-2,0 0-1,-2 0 1,1 0 1,-2 0 1,1 0 0,-3 1-1,3-1-1,-4 0-3,-1 1 0,2 3 5,-2 0-5,-1 0 0,0 1 1,-2-1-1,1-1 2,-1 2-2,-1-3 0,-1 1 0,0 2 1,-2-2-1,2 0 0,-2 0 2,-1 0-2,3 1 0,-2-1 1,-1 1-2,0 1 1,0 0 0,0 1 0,-3 1-1,2 1 1,-3-1 1,4 1-1,-6 1 0,1-2 1,-2 0-1,0 2 0,0-2 0,2 3 0,-2-2 0,0 1 0,3 0-1,0 0 1,-2 1 0,1-4 0,2 3 1,-1 0-2,0 1 1,0-1 0,0-1 0,2 2 0,-3-2 0,-1 0 0,-1 2 0,2 2 0,-1-4-1,0 2 1,0 0 1,-1-1-1,2 0 0,-2-1 1,1 2-1,0 2-1,-1-4 1,0-1 0,3 1 0,-4 0 0,2 0 0,1 1 0,2-1 0,1 0 0,0 2 0,0 0 0,1-3-1,-2 2 1,2-2 0,-1 3-2,2-3 3,0-1 0,2 0-1,-1 0 0,0 2 0,3-1 0,-4 1-1,2 0 1,-2-1 1,0 1-1,1-3 0,-4 3 0,5-1 0,-2 1 0,-2 0-1,4 2 2,-2 0-1,0 1 0,1-2 0,2 0 0,-1 0 0,1-1-1,1 1 1,-3 1 0,1 1 0,-2 0 0,0 0 0,0 0 0,0 0 0,0 0-1,1 3 1,-1-5 0,3 3 0,1 0-1,-3 3 0,2-4-2,-2 3 3,2-1 0,0 0 0,-1-2 0,4 1 0,1-2 0,-2-1-1,3-1 1,0 0 0,2-2 0,0 0 0,-1-3 0,3 0 0,1 0 0,-3-1 0,4-2 0,0 2 0,1-2 0,-3 0 0,2 0 0,1 0 0,0 0 0,-3 0 0,3 2 0,-1-2 0,1 1-2,0 2 2,0-3 0,0 1-1,-2 0 1,2-1 0,0 0 0,-1 0-1,1 1 2,0 2 0,0-3-1,-2 1 0,2 2 0,0-2 0,0-1 0,0 0 0,0 0 0,0 0-4,0 0 1,0 0 0,0 0 1,0 0-1,0-3 2,2-1-1,5-3 0,-1 0-2,1-5 2,2 1-1,1-3 0,1-1-1,2-3-5,-2 1-12,1-2-2,0-2 2,-1 0 1,0 1 1,1 2 5,-2-1 9,1 0-3,-3 2 3,2 1 3,-4 3-3,1-2 1,3 1 2,-3 3 2,-1-2 0,1 2-2,0-1 2,0 3 0,-3 0 0,3 3-1,-3-1 1,-1 1 0,1-1-1,0 4 1,-3 0 0,2 1 0,-2 1 1,-1 0-2,0 1 2,0 0-2,0 0 2,0 0 6,0 0 0,-4 0-6,-1 7 2,-2 0-3,-3 1 0,1 2 0,1 1 3,-2 1-1,2 1 0,-3 2 3,3-1-1,0-2-2,1 0-1,0 1 0,0-3-1,2 2 0,-1-3 0,1 1 4,-2 0-2,0 2 4,0-1 0,0 3-2,1-4-2,-3 5-1,2-1 0,-1 0 0,-1 2 0,2-2 1,0-2-1,-1 1-1,1-2 0,3-2 3,1-1-3,1-3 0,0 0 0,1-1 0,1-2 0,-2 1 0,2-1 0,-1-1 0,1 0 0,0 1 0,0-1 0,0 0 0,0 1 0,0-1 0,0 1 1,0-1-1,0-1 0,0 0-1,0 0 1,0 0 0,0 0-3,0 1 3,0 0 0,0-1 0,0 1-1,0-1 1,0 0 1,0 0-1,0 0 0,0 0 0,1 0 2,2 0-2,0 0 4,1 0-2,0 0 1,2 0-1,-2 0 0,0 0-2,1 0 0,1 0 0,-2 0 3,1-3-2,2 2 0,0-2 2,1-3 2,3 2 1,1-3-2,2 0-2,1 1-1,3-1 0,1-1-1,5-3 0,1 2 2,2-2-2,2-1 0,0-2 2,-2 3-1,-1-1 1,-4 0-2,-5 4 0,-3-1 1,-3 5-1,-5 0 0,-2 2 0,1 2 0,-2 0 0,-2 0 0,1 0-12,-1 0-23,0 0-34,-1-1-67,-1-9-231</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19:08.481"/>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63 24 264,'-12'0'0,"1"0"89,3 0-39,0 0-5,0 0-7,3 0 3,-1 0 14,2 0-9,0 0-7,3 0-2,1 0-9,-1 0-1,1 0 1,0 0-8,0 0-5,0 0-7,5 0-4,7 0 2,1 0 6,4 0-1,7 0-2,0-4-2,2 1 2,3-1-1,1 0-1,1 2-2,-2 0-3,1-1-2,-5 3 0,-3 0 2,-5 0-3,-1 0 2,-5 0 0,-5 0 0,-2 0 1,-4 1 2,0 6 3,0 5 3,-8 1-3,-2 3-4,-5 2 1,0 1-4,-3-1 0,1 3 3,0-3-2,0 5-2,0 0 1,0-3 0,0 1 0,2-2 1,2-2-1,4-4 0,0 0 0,3-4-1,5 1 0,1-3-1,0-2 1,1 1-2,6-1-1,2-2 1,2 0-1,0-2 3,4 1 1,-1-2 0,2 0 0,3 0 1,-1 0-1,3 0 0,-1-5 0,1 0 0,1-1 0,3 1 0,-2-1 1,-1 1-1,-1-1 0,-2 3 0,1 0 0,-3 1 1,-4 2-1,0 0 0,0 0 0,0 0 0,-1 4-1,-1 2 1,-1 1 1,1 0-1,-2 1 2,-1-3-2,0-2 1,0 0-1,-2-3 0,2 0 0,1 0-1,2-11 1,0-6 10,2-4 2,-1-4-1,-1-5-5,0-4-3,-2-1-1,0 2-2,-5 0 0,0 4 1,-2 4-1,-2 6 2,0 4 1,0 5 3,-6 5 1,-3 5-4,-5 0-2,-1 7-2,-5 10-2,-1 3-2,0 5-9,-1 3-12,3 0-7,2 0-18,4-2-44,5 3-20,4-6-8,4-4-57,0-4-76</inkml:trace>
  <inkml:trace contextRef="#ctx0" brushRef="#br0" timeOffset="298.017">811-30 351,'-5'3'0,"1"0"54,0 0-12,0 3 6,0-3-14,2 6-6,-2 2 0,1 0-4,2 3 1,1 2 7,0 1-11,0 3-6,0-1 2,0-2 4,8 3 5,1-1-8,4-3-11,3 0-3,1-4-4,3-2 0,1-3 0,0-4-5,3-3-33,1 0-72,-4-12-122</inkml:trace>
  <inkml:trace contextRef="#ctx0" brushRef="#br0" timeOffset="2060.117">-1209 934 268,'0'0'0,"0"0"65,0-1-29,0 1 1,0-2 6,0 2-9,0 0-8,0 0-7,0 0-1,0 0 1,0 0 5,0 0-2,0 0-1,0 0-3,0 0-7,0 0-2,0 0 1,0 0 0,4 7 1,-1 3 11,-1 3-1,1 2 2,-1 6-5,4 1-9,-4 2-6,4 1 0,-1-1-2,0-1 0,-1 1-1,0-6 0,0 1 0,-3-6 2,1-4-2,-1-1 3,-1-6-1,1 2 0,1-4-1,-2 0 0,0 0 2,1 0 1,0-1 5,1-7 7,-1 0-9,3-6-6,1-2 0,-1-1 0,3-2-2,-1-1 2,2-1 1,-1 3 2,3-1 3,-2 2 1,-1 3 2,-1 2 1,1 4 3,0 2-3,-2 1-3,1 5-8,2 0 0,-1 0 2,-2 9-1,2 7 3,-1-3 0,0 5-3,0 2-1,-1 0 0,1 2 1,-2-4-5,1-2-1,-1-3-1,0-3-7,1-1 2,0-6 1,3-2 3,1-1 3,-1 0 3,3-6 1,1-5 0,0-1 5,-2-2-2,1 0 4,-2 4 2,-3 0 1,1 2 1,-3 1-4,1 3-4,-2 2 1,0 1-2,-1 1-2,0 0 0,-1 0 0,1 0 0,1 7 0,1 3 4,0 0-4,1 2 0,-1 0 1,3 1-1,-2-5-8,0 1 3,2-2-3,0 0 4,0-6 3,1-1-2,3 0 4,-1 0 0,1 0-2,2-3 1,0-2 1,-1-1-2,-1-2 2,-1 4 0,-2 0-1,0 0 0,0 1 0,0 3-1,0 0 1,1 0 0,4 8 0,-1-1 0,1 2 0,0-1 0,-1 0 0,1-1 0,-2-2 0,2-3-2,-1-2 1,-2 0 1,1-7 0,0-4 1,-2-6-1,-4-4 6,0-1-3,-3 0-2,-2-3 1,0-1-1,0 3 1,-8 3 0,-2 3 1,-1 2-2,-1 4 0,0 7 1,-1 2-2,0 2 0,2 3 0,-1 12-13,2 2-14,-1 6-21,2 1-43,0 3-9,1-1-3,-1-2-94</inkml:trace>
  <inkml:trace contextRef="#ctx0" brushRef="#br0" timeOffset="2760.157">-402 694 589,'6'-9'0,"0"2"32,6-4 36,4 1 23,4-3-25,-2 2-28,3 0-18,2 3-20,0 2 0,1 3 0,2 3 0,1 0-11,-1 0-25,0 6-29,2 3-40,-2 3-26,-2-2-28,-6 2-177</inkml:trace>
  <inkml:trace contextRef="#ctx0" brushRef="#br0" timeOffset="2527.1439">-178 382 508,'0'-2'0,"-4"1"60,3 1-6,0 3-16,-2 6-11,0 6-13,2 4-5,0 5-6,1 6-3,0 4 0,0 7 0,0 4 0,0 4 0,0 2 1,1 0-2,0-1-2,3-2 2,-1-5 1,1-5 0,0-4-2,3-4 2,-1-9 0,-1-4-2,3-3 1,0-3 2,1-5 1,1-3-2,0 0 0,2-3 3,-1 0-4,0 0 2,1-5 1,-1-4-4,-1-3-52,-3-5-26,-3 1-68,-4-5-154</inkml:trace>
  <inkml:trace contextRef="#ctx0" brushRef="#br0" timeOffset="3524.201">144 753 526,'-6'-2'0,"1"2"61,0 0 3,0 0-28,-3 0-17,-2 8-3,3 3-9,-3 4-5,2 0-3,1 5 2,0-1 0,3 4-1,3 1 0,1 1 3,0-2-2,1 2 3,8-4-1,0-3 5,3-2-3,0-6 1,-1-3 2,2-2 4,0-5 7,2 0 5,-1 0-4,-1-6-2,-1-4-2,-1-2-6,-4-3-2,-1-4-3,-5 2 1,-1-2-2,0-1 0,0 2 2,-7-2 3,-2 2-3,1 1 0,-2 2-3,2 2 2,-1 3 1,2 1 2,2 3 2,1-1 0,3 1-3,-2 2-1,3 1-3,0 0-2,0-2-2,0-2 2,8 0-1,2-1 0,5-1 0,-1 1 2,5 1-2,-1 0 0,5 6 0,-1 1-1,0 0 1,3 1 0,0 13 3,0 3 1,-5 3-2,0 3 0,-4 3 1,-6 0 0,0-1-3,-5-5 0,-1-1 2,-4-6-2,1-3-2,-1-5 1,0-1 0,0-4 1,0 0 0,0-8 0,-1-6 2,-2-3-2,3-3-3,0 0 4,0 0-2,3 2-2,6 1 3,0 3 0,0 3 0,1 3 0,-1 2 3,1 5-3,2 1 0,-1 0 0,1 7 2,0 8-2,-1 4 5,1 1-3,1 3 2,-1-1-2,0 0-2,0-1 0,-2-2 1,2-2-2,-2-5 0,-3-2-1,0-3-3,-2-5-1,2-2-5,-2 0-17,0-5-14,1-10-17,-2-3-72,-2-8-24,-2-1-68</inkml:trace>
  <inkml:trace contextRef="#ctx0" brushRef="#br0" timeOffset="3705.211">611 620 707,'-6'-5'0,"3"3"116,2-3-78,1-2 1,0 0-14,0 1-17,0 0-10,2-1 4,2 1-3,3 5-27,-1 1-36,1 0-49,4 1-37,-5 12-31,1 4-215</inkml:trace>
  <inkml:trace contextRef="#ctx0" brushRef="#br0" timeOffset="4694.268">714 873 545,'0'-2'0,"0"2"75,0 0-26,3 0 17,-2-6 14,0 1-50,3-7-22,3-3-7,2-5 1,2-4 4,2-5 3,0-3-4,1-1 1,1-5 5,-2-4 3,2 0-1,-2-5 2,-3 0-6,2 1-2,-1 1-2,-2 2 0,-3 5 6,0 8 10,-4 7-3,1 7 0,-2 6 1,-1 7 6,0 3 9,-4 0-4,-6 7-25,-1 6-4,-1 1-1,-1 6 0,4 2 1,1-1-1,3-1-1,4-1 1,1-2-4,0 0 1,7-2 0,7 0-2,3-2 2,2 3 2,1-5-1,3 0 1,0 0 1,-2 0 0,-1 0 0,-5-1 0,-2 1 0,-4 0 0,-2 0 1,-6 3-1,-1-3 0,0 3 3,-3-2-1,-7 0-1,-2 0 1,-1 0-2,-2-2 0,-2 0 0,1-5 1,-1 2-1,3-2 0,1-2 0,2 0 0,4 0 0,3 0 0,2-2 0,-1 1 0,3 0 0,0 2-3,0 1 3,0-1-4,3 7 4,3-1 0,2 1 0,3 0-2,3 0 3,1 0-2,1-1 2,-1 1-1,3-3 0,-3-3-1,4 1 1,-2-3 0,0-3 0,0-1 2,-1-3-3,1-7 2,0-3 1,-1-4-1,-1-5 0,0-1 1,-2 0-4,-1 0 4,0 1 1,-1-1-5,-3 5 4,0 2-1,-5 4-1,1 2 0,-2 4 1,0 4-1,0 3 0,-2 0 6,0 10-6,0 4 0,0 4 4,0 2-4,-2 4 0,1-1 3,1-3-3,0-1-1,0-4 0,5-4-3,5-3 3,1-5 0,3-3 0,0 0 2,2-5-2,0-10 0,2-2 2,-1-6-1,2 1 0,-2 0 0,-1 0 0,-3 3 0,0 4 1,-1 4 0,-6 1-2,-2 3 2,2 7-1,-5 0 0,0 0 0,-1 3 5,2 11 6,-1-3 9,2 4-5,-2 2-9,1 0-4,2-1-2,2-1 0,0 0-1,0-5 1,1 2-41,3-6-45,-5-4-83,2-2-180</inkml:trace>
  <inkml:trace contextRef="#ctx0" brushRef="#br0" timeOffset="10909.624">1209 194 190,'0'0'0,"0"0"71,0 0-46,0 0-2,2 0 11,-2 0-4,0 0-6,0 0-6,0 0 2,0 0 10,0 0 12,0 0-15,0 0-7,0 0-1,0 0-1,0 0-1,-3 0 1,0 0-7,1 0 2,0 0 8,2 0-3,0 0 2,0 0-6,0 0-8,0 0-3,0 0 0,0 0 0,0 0 1,0 0 2,0 0 3,3 0 8,2-3 10,2-1 1,1-6 1,2-1-11,2-4-10,3-2-3,-1-4-3,2-2 1,1-2-2,-1 1 0,-2-1 0,3-1-1,-1 4 0,0-3 0,0 1 0,0 2 0,-1 2-1,1 1 1,0 1 0,-3 3-2,2 1 2,-3 4-3,-2-1 2,-1 5-11,-1 2-28,-3 1-9,-2 1-13,-3 1-21,0 1 10,0 0 73,0-1-86,0-2-107</inkml:trace>
  <inkml:trace contextRef="#ctx0" brushRef="#br0" timeOffset="11554.66">1255 142 92,'-1'0'0,"1"0"82,0 0-13,-1 0-1,1 0-15,-2 0-9,1 0-5,0 0-9,1-2 0,0 2 6,-3 0-4,2 0 4,-1 0 5,1 0-16,-2 0-10,1 2-5,1 3-1,-2 1 1,3 0 1,0 0-2,0 1-3,4 0 0,4-1 0,6 0 4,2-3 5,2 1-3,2-3 2,4 0 0,1 1 0,3-2-2,2 0-1,0 2-2,1 0-4,-3 0-4,3-1 2,-2 1-1,-6 0 0,3 0 4,-4 0-4,-5 0 3,-2-1 1,-2 1-2,-3 1-2,-5-2 0,-1 1-3,-1-2 2,-2 0 2,-1 2 1,0-2-3,-1 1 0,-4-1-2,5 0-125,0 0 126,-17 0-186,9-9-133</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19:06.365"/>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2703 303 69,'0'0'0,"0"0"58,0 0-30,0 0 5,0 0-8,0 0-3,0 0 0,0 0-5,1 0-3,0-1 13,2 0 1,1 0-3,-2 0 0,1 0-7,1 0 1,-1 1 1,-3-2-5,1 2 2,-1 0-1,3 0-1,-3 0 2,0 0 4,0 0-5,0 0-2,0 0 0,0 0-2,0 0-2,1 0 0,0 0 2,1 0-1,0 2-4,1-1 0,-1 1-1,1-1 1,0 0-1,-2 0 1,0 0 0,1-1 0,-1 0 1,-1 3 3,1-3-1,-1 1-1,2 1-18,-1-2 8,-1 0 1,0 0 40,0 0-26,0 0-6,0 0 7,0 0 5,0 0 3,0 0-1,0 0-7,0 0-6,0 0-1,0 0-2,0 0-2,-3 0 1,-2-2 1,1-1-3,0-1 1,1 1-1,0 0-1,-3-2-2,2-1 0,-1-2 0,-2 3 0,1-3 1,-1-1 0,-2 2-1,1-3 0,-1 1 1,-2-4-1,2 5 0,-1-2 2,-2 0-3,1 2 2,-1 1-1,2 1 0,-2-2 0,1 2 3,0 1-3,0-1 0,-2 0 3,0 0-4,0 0 2,-2 0-1,-2 0 0,1 1 0,0-2 0,-3 0 0,3-1 0,-1 2 0,-2-3 0,2 2 0,-1 0 1,-2 1-1,0 0 0,-1 0 1,-1 0-1,1 2-1,-2 0 1,1-1 1,-2 0-1,0 2 3,1 2-3,-1-1 0,-1 1 2,1 1-2,-1-2 0,0 1 2,-1-1-2,0 2 0,-2-2 1,2 2-2,-2 0 1,-1 0 1,4 0-2,0 2 1,0 1 1,-3 1-2,2-1 2,-4 0-1,1 1 0,-2 2 0,-2-1 0,3 1 0,-6 1 0,5 0 0,-2-1 0,1 2 0,-1 1 1,3-3-1,0 1 0,-3 0 0,3 2 0,-5-1 0,6 1 0,-2 0 0,-2 2 0,1 0 0,-1 0 0,2 1 0,-2 0-1,-2 2 2,0 0-1,-1 1 0,-1-1-1,2-1 1,-1 3 0,2-1-1,1 0 2,0 0 0,-1 1-1,1-1-1,-1 0 2,0 2-2,1-2 1,-2 2 0,5-2 0,0-2 1,0 2-1,1-1 0,1-3 0,-1 3 0,-1-1 0,1-2 0,1-1 0,0 2 0,2 2 0,0-3 0,3 0 0,1 1 0,2-3 0,2 0 2,2 3 1,0-7 1,6 4-1,0-3-2,4 1 1,0-2-2,4 0 0,2-1 0,0-4-6,4 0-8,10-4-44,5-19-142,3-14-22</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0:10.249"/>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2 25 366,'-2'0'0,"2"0"124,0 0-57,0 0-15,0 0-3,0-1 1,0-1-22,0-1-11,0 1-1,0 0-1,2 0-6,3 1 0,3 1-5,1-1-3,4 1-2,4 0-4,1 0-44,0-4-102,-1-3-134</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0:08.209"/>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-1 523 364,'0'-8'0,"0"1"56,4-1-7,2-4-13,1-3-6,2 0 1,0-5-6,2 1-5,1-1 1,-3-1-11,2 4-1,-4-1 4,1 3 3,-2 2-3,-2 4 1,1-1 1,-3 3 2,0 3-2,0 0-8,-2 3-1,2 0-1,-2 1-1,0 0 0,0 2 0,1 7-1,-1 4 1,1 3-1,3 4 0,-1 7-1,0 2-2,1 7 0,1 2 0,-1 3 1,1 6 1,-1-1-1,-3 3-2,1-4-6,-2 0-2,0-3-1,0-9 6,0-3 0,-2-8 2,-2-7-1,3-7 3,1-2 0,0-6-7,0-3-4,0-11 2,0-9 8,0-9-1,4-3-1,3-10 2,0 0 0,4 0-4,-2-1 5,3 2 0,1 3 0,-2 5 2,-1 3-1,0 9 0,-5 2 3,-1 11 1,-2 2 4,0 7 4,-1 2-4,0 1-8,2 12 2,1 3 0,0 3-1,2 3 0,1 5 0,1-3-2,1 0 0,2 0 0,2-6-1,1-2 1,1-1 0,2-7-4,0-5 3,2-3-2,-1 0 0,0-9 3,1-10 0,2-5 0,-3-4 2,1-5-1,-1-3 0,-1-2 1,-1-4 0,-4-1-1,0 0 0,-3-5 1,-4 3 3,-2 0 0,-3 6 4,0 3 3,-3 6-1,-7 5 2,1 9 4,-3 4-3,-1 7 1,-1 3 0,1 2-5,3 9-5,0 8-3,3 3-1,0 9-1,4 2 0,1 5 1,2 1-1,0 1 0,5 2 0,4-2 0,3-1-2,1 0 2,2-3 0,-1-2-4,1-4 2,-1-4-2,1-6-1,-1-3 3,-1-5-1,2-3 0,-3-3 0,0-2 2,-2-2 1,1 0 0,-2 0 0,-1 0 0,-2-1 0,1-1 2,-1 1-2,2 1 0,0 0 0,-1 0 0,3 6-1,2 2 2,-1 1-2,-1-2 2,2 0 0,-4 0-1,1-4 0,-1 0 0,3-3 0,-5 0-2,4-12 2,0 1 0,-1-8 3,-1-2-2,-4-1-2,3-1 2,-6 1 1,-1 1-2,0-1 0,0 3 4,-7 2-5,-2 6 2,-3 3 2,2 5-3,-5 3 0,2 3 2,-1 9-2,-1 7 0,2 5-3,0 1-8,0 4-16,3 1-21,3-3-40,4 3 3,0-8-30,2-1-81</inkml:trace>
  <inkml:trace contextRef="#ctx0" brushRef="#br0" timeOffset="878.05">938 323 343,'-3'0'0,"3"0"51,-1 0-14,1 0 0,-1 0-7,1 0-14,0 0-11,0 6-2,0 3 2,0 4 6,0 3 7,0 1 1,0 2-10,0 3-2,6-1 7,1 1-4,1-1 0,0 0-2,3-2-3,1-3-4,-2-3 1,-1-3 0,0-6 3,0-2 4,-1-2 10,0-2 2,3-9 3,-2-7-5,0-5-7,0-2-8,-1-5-2,3-2-1,-5-1 1,2 0 1,-1 1 5,1 3 9,-2 2 1,-1 6 8,2 3-4,0 6 0,-3 4-1,1 5-2,-1 3-6,1 0-8,2 8 2,-3 5 4,2 6-3,-1-1-3,2 5-2,-2-1-3,1 1 0,0-5 1,1-4-1,-1-1-6,0-3 2,0-5-1,-1-5 2,3 0 2,0-4 0,1-9 1,2-2 0,1-1 0,-2-1 0,1-2 1,-1 2-1,1 4 0,-3-1 8,0 7-4,0-1 4,0 6-1,-2 2 2,1 0-3,-1 0-2,1 6-2,-2 5 0,1 4 0,0 1 0,-1 2 0,1 1-3,-1-2-1,0-2-6,2-3-3,-2 0-5,-1-5 3,1-4 3,1-3 3,0 0 7,2 0 0,0-6 0,0-4 0,2-3 0,0 2 1,-1 0-1,-1-1 0,0 4 0,1 1 1,-3 2-1,2 1 0,0 4 1,0 0-1,1 0 1,1 0-1,0 7 5,-2 0-5,-1 0 0,-1 2 2,-1-1-2,1-3-6,-1-1-6,-2 2-47,1-3-12,-2-1-25,-2-2-16,0 0-35,0 0-121</inkml:trace>
  <inkml:trace contextRef="#ctx0" brushRef="#br0" timeOffset="1075.061">1603 6 710,'-4'-11'0,"1"1"64,3-1-18,0 1-7,0 6-16,0 0-18,0 1-6,0 1-5,0 2-20,0 0-41,0 0-53,0 6-60,0 1-147</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5:20:03.999"/>
    </inkml:context>
    <inkml:brush xml:id="br0">
      <inkml:brushProperty name="width" value="0.08333" units="cm"/>
      <inkml:brushProperty name="height" value="0.08333" units="cm"/>
      <inkml:brushProperty name="color" value="#3165BB"/>
      <inkml:brushProperty name="fitToCurve" value="1"/>
    </inkml:brush>
  </inkml:definitions>
  <inkml:trace contextRef="#ctx0" brushRef="#br0">2322-2 156,'0'0'0,"0"0"56,0 0-4,0 0-9,0 0-2,-1 0 0,1 0-14,-2 0-5,2 0 11,0 0-6,0 0-2,0 0 1,0 0-4,0 0 2,0 0 8,0-2-7,0 2-4,0 0-2,0 0-5,0 0 0,0 0-1,0 0 1,0 0 2,0 0 5,-2 2-4,-1 1-7,-2 5-2,-2-1-3,1 1-1,-4 0 0,0 1-2,-2 0-1,-2 1 0,-2 1 0,-3 0 1,0-2 4,0 3 0,-3-3-2,-1 3-2,1-3-2,-2 1 0,1-2 1,-4 1-1,2-2 1,0 1-1,-3-2 1,1 2-1,-2-1 0,0-3 1,-1 5-1,1-1 0,-2-1 0,1 1 0,0 1 0,-1-1 0,0 3 0,-1-4 1,2 4-1,0-2 0,-3-2 1,1 2-1,0 0 0,1 0 0,1 1 0,-2-4 0,2 3 0,2-1 0,-1-3 1,1 3-1,1-3-1,0-1 1,1 1 0,-2 0 1,1-2 1,-1 1-2,2 1 0,-2 1 6,2-1-5,-2 1 2,-1 0 1,3-2 8,-3 1 4,1 1-4,0-2 0,1 0-2,0-1-2,1 3 2,2-2-2,-2-3-3,1 2-2,3 0 1,-1-1-2,1 0-1,-3-2-1,4 1 0,-2 0 2,0-1-3,-1 0 2,0 1 0,2 0 0,-2-1-1,2 2 0,-2 2 5,0-4-2,3 0 2,-1 0-1,1 1 1,1-1 4,2 0-2,-2 0-1,1 0-1,2-1-3,1-2 2,1-1-3,-2 1 0,1-1 0,1 1 0,1-2 1,-2 2-3,1 1 2,4-2 0,0 1-1,-2-1 0,2 2 2,2 0-1,0 0 0,1 0 1,1 0 1,3 2-1,-1 0 1,4-1-1,-2 1 0,3 0-1,-1 0 0,1 0-1,0 0 0,0 0 2,0 0-2,0 0 3,0 0-3,-1 0 0,1 0 3,0 0-3,0 0 0,0 0 0,0 0 3,0 0-3,0 0 0,0 0 0,0 0 0,0 0 0,0 0 0,0 0 0,0 0 0,0 1 1,0 1-2,0-2 2,0 3 1,0-2-1,0-1 2,0 0 1,0 0 3,0 0-2,0 0-1,0 0-2,0 0-1,0 0 0,0 0-1,0 0 0,0 0 0,0 0 0,0 0 0,0 0 0,0 0 0,0 0 1,0 0-1,0 0 0,0 0 0,0 0 0,0 0 0,0 0 0,0 0 0,0 0 0,0 0 0,0 0 0,0 0 0,0 0-2,1 0 2,4-6 0,3 3 0,1-3 0,2-1 0,1-6 0,4 2 0,-2-3 0,3-1-5,3 1 1,-2-2-4,2 0 2,0 0-1,-2 1 1,1 2 4,-3 0 1,-3 3 0,1 1 2,-2 2-1,-3 3 0,0 0-1,1 1 1,-2 0 0,-3 0 0,0 2 0,-2 0 0,-1-3 0,0 4 1,-1-2-2,-1 2 1,1 0 1,1 0-2,-2 0 1,0 0 0,0 0 0,0 0 1,-2 5-1,-4-2 0,1 3 0,-2-3 1,2 3-2,-1-1 2,-2-1-2,3 1 1,0-1 0,0 0 0,-3-1 0,0 0 0,1 1 0,-2 1 0,2 0 0,-3 1 0,2 0 0,-1-2 0,-3 3-6,3-1 4,-3 2 2,3-1 0,-2 1-3,1 1 3,-1 0 0,1 1-3,-1-3 2,-1 4 1,3-1 0,-2-1-2,3 2 2,1-3 0,-1 2-1,-2-3 1,4 0 0,-1-1-1,2 0 1,0 0 0,2-3 0,2 1 0,-2-2-1,2 0 2,0 1-2,1-3 0,-2 4 2,2-2-2,-1 0 1,1 1 0,-1 1 0,-1 1 0,2 0 0,0 0 0,0 1-1,0 2 2,0-1-2,4 2 1,1 2 0,2-3 0,2 5-2,0-4 2,5 4 0,0 1 0,2 1-2,2 3 2,1 1 0,-1 4-1,-1-3 1,-2 4 0,-1-1-15,-2 3-17,-3-3-9,-2-1-4,-2 1-27,-2-10-84,-3-6-30</inkml:trace>
  <inkml:trace contextRef="#ctx0" brushRef="#br0" timeOffset="2039.116">-714-188 238,'-3'2'0,"-1"-1"110,2 1-37,1-2-2,-1 0-21,2 0-6,0 0-1,0 0-9,0 0-15,0 0-9,4 0 5,4-5 9,3-1 1,0 0-6,4-2-3,-1-2 3,4-1-2,0 3-2,2-3-5,0 2-1,1-2-2,0 1 0,-2 0-2,0 2 3,-1 1-2,-5 0-1,-1 3-1,-2 1 1,-3 2-3,-3 1 1,-1 0 0,-3 0 1,0 0 3,0 1 3,0 6 1,-7 4-6,0 3-3,-4 3 0,-1 3-1,0 3-1,0 1 0,-2 2 0,-1 3 1,2 0-1,-1 0-1,1 1 1,-1-1 0,4-2-1,2-2 0,0-3 2,4-3-1,3-4 0,1-1-1,0-4 1,0-3 0,5-3-3,3-3 1,3-1-2,3 0-1,1-11 4,3-4 0,3-2 2,1-5 0,2-3 1,1-2-2,2-2 0,-2-2 3,-2 1-2,4 3 2,-8 3 1,1 3 4,-4 3-3,0 3 1,-4 4-1,-2 4 0,-2 2-3,-3 1 0,1 4 2,-3 0-3,1 4 1,0 3 0,0 5 1,0 1-2,0 0 0,0 1 0,1 0 0,1-1-1,2-1 0,1-1 0,1-2 0,1-4 0,2 1-2,3-5 2,-3-1 0,3 0-1,0-3 1,1-6 0,0-8 2,0-1-2,-1-4 0,1-2 2,-1-4-2,-2-3 0,-2-1 1,-1 2-1,-5-2 2,-3 2-1,-3 4 0,0 1-1,-8 6 0,-7 2 2,0 5-2,-4 6 3,-1 4-2,-1 2-1,0 8 0,0 9 1,-1 7-1,2 6-3,0 4 1,5 3-4,0 1-18,2-1-21,6-2-29,3-5-26,4-8-15,0-6-19,11-8-9,3-8-112</inkml:trace>
  <inkml:trace contextRef="#ctx0" brushRef="#br0" timeOffset="2302.131">134-582 500,'-16'12'0,"5"0"63,1 3-39,3 5-13,0 0-3,3 3 6,3 4 9,1 0-3,0 1-3,5 0-4,4 0 1,2-6 5,3 1 3,3-7-15,3-2-4,2-4-4,2-7 2,1-3 0,2 0-2,0-9-11,-2-6-40,-2-4-97,-5-4-170</inkml:trace>
</inkml:ink>
</file>

<file path=ppt/ink/ink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traceFormat>
        <inkml:channelProperties>
          <inkml:channelProperty channel="X" name="resolution" value="2795.34204" units="1/cm"/>
          <inkml:channelProperty channel="Y" name="resolution" value="4918.49268" units="1/cm"/>
          <inkml:channelProperty channel="F" name="resolution" value="5.68611E-5" units="1/cm"/>
        </inkml:channelProperties>
      </inkml:inkSource>
      <inkml:timestamp xml:id="ts0" timeString="2013-05-29T14:55:55.897"/>
    </inkml:context>
    <inkml:brush xml:id="br0">
      <inkml:brushProperty name="width" value="0.08333" units="cm"/>
      <inkml:brushProperty name="height" value="0.08333" units="cm"/>
      <inkml:brushProperty name="color" value="#7030A0"/>
      <inkml:brushProperty name="fitToCurve" value="1"/>
    </inkml:brush>
  </inkml:definitions>
  <inkml:trace contextRef="#ctx0" brushRef="#br0">945 4505 176,'0'0'0,"0"0"81,0 0-36,0 0-17,-3 0-8,2 0-3,0 0-5,-1 0-2,2 0 3,0 0-3,0-2 7,0 0-2,0 2 3,0 0 7,0 0-2,0 0 3,0 0 1,-1 0-9,1 0-6,0 0-4,-2 0 0,1 0 3,-2 0 2,3 0-3,-2 0 1,-2 0 2,1 0-2,-1 0-4,1 0-1,-2 0-2,0 0-2,4 0 1,-2 0 1,2 0 0,-2 0-3,1 0 1,-3 0 1,1 0-1,-1 0 2,-1-3-3,1 2 0,-1-1 1,1-2-1,0 0-1,-1-2 0,2 0 6,0 3-4,-2-5 5,2 0-3,0 2 3,0 0 1,0-2 4,-3 1-3,0-1-3,1-1-4,-1 1 0,-1-3 0,1 0-1,1 3-1,1-1 0,-1 0 2,0-1-2,-1 1 0,0 1 5,-3-1-4,2 2 0,1-1 0,0 2-2,1-2 2,-1-3-1,0 1 0,3-1 0,-3 0 2,2-3-1,2 5 1,-3-3-1,2 0-1,0 3 0,0-3 1,1 0-1,-1 1-1,3-1 1,-2-2 0,-1 0-1,1 1 2,2 0-1,0 1 0,-3-2 4,2 3-2,2-2 2,-1 0 1,-1 2 0,0-3 2,-1 0 1,0 1 1,2-1-5,0 1-3,-1-1-2,1-2 2,1 2 0,-2-1-1,1 0 0,1-1 1,-1 1-1,-1-3 0,2 1 4,0 1-3,0-1-1,0-3 0,0 1 3,0 2-3,0-1 0,0-1 1,2-1-1,-1-2 0,0 2 2,-1-2-1,0 1-1,0-1 0,0 1 0,0 0 3,0-3-3,0 6 0,0-6 0,0 2 0,0 1 3,0-2 0,0 0 3,0 1-3,0-1-1,0 1-1,0-4 0,0 2-2,0-1 1,0-5 0,0 3 3,0-2-3,0 1 0,2 1 5,1-1-4,-1 0 0,1-1 2,0 2-3,-1-1 0,-2 3 2,0-1-2,2 0 0,-2 1 3,0 0-3,-3 1 0,2-3 2,-2 2-2,0-1 0,2-1 2,1 0-2,0-3 0,0 1 1,0-1-1,0-2 0,0 3 1,3-2-2,-1 2 2,-2 1 0,0 2-1,0 0 0,0 3 3,0 3-2,0 1 2,-1 0-2,-4 1 0,-1-2 1,2 0-2,-3-2 0,0 0 0,3 0 0,0-2 0,0 1 0,1-1 0,3-1 0,-1 2-2,0-2 2,-1-1 0,2 1 1,-1-1-1,-1-2 0,2 2 0,-1-1 1,-3 0-1,0 1 1,-2 2-1,1-3 2,-3 3 0,2-1 0,-2 0 1,1 0 0,3-1 2,-3-1-4,2 1 1,1 0 2,0 0 0,-2-1-2,-1-1 1,3 1 9,-2 2-4,-1-2-5,-2-1 2,3 0 0,0 4-1,-3-5-2,2 1 1,-1 2 1,-1-2-4,1-1 0,0 4 5,1-2 4,0-2 5,1 3-10,-1-4-3,0 2 3,0-1 0,0-2-3,2 0 3,1 0-3,0 2 0,-1-2 3,0-2 0,1 1 2,-2 3 1,-2-1-5,3 0 0,-3 1 0,2 0 0,-1 1-3,2 0 1,1 3 0,-3-3 1,4 2-1,-2 1 0,1 0 0,0 2 0,1 0 0,-3 0 0,2 1 0,-1 2 1,-1 1-1,1 1 0,-1 1 2,1 1-2,-2 1 2,2 0-1,-1 2 0,1 0 3,-1 0 0,2 5-2,0 0-1,-1-2-1,2 1 0,-1 4 2,0-2-2,-2 0 0,1 3 2,1-2-2,-4 0 0,2 3 0,1-2 2,-1 1-2,1-2 0,-1 4 1,1-4-1,-1 3 0,1-1 1,1 2-1,0 0 0,0-2-1,1 4 2,-1-1 0,1 0-2,-1 1 0,1-1 2,0 1-1,2-1-2,0 1 4,-1-2-2,2 2 0,0 0 0,-1-2 0,0 2 0,1 0-1,0 0 1,0 0 0,0 0-1,0 0 1,0 0-2,0 0 3,0 0-2,0 0-1,0 0 3,0 0-2,0 0-1,0 0 4,0 0-2,0 0 0,0 0 0,0 0 0,0 0 0,0 0-1,0 0 0,0 0 1,0 0 0,0 0 1,0 0-1,0 0 0,0 0 0,0 0 0,0 0 0,0 0 1,0 0-1,0 0 0,0 0 0,0 0 0,0 0 0,0 0 1,0 0-2,0 0 2,0 0-1,0 0 0,0 0 0,0 0 0,0 0 0,0 0 0,0 0 1,0 0-1,0 0 0,0 0 0,0 0-2,0 0 4,0 0-2,0 3 0,0-2 0,0-1 1,0 1-2,0 3 1,0 1 1,0 0-2,-2 1 2,1 2-1,-2 2 0,-1-1 0,1 3-1,2-1 0,-3 3 2,1 0-1,-1-1-1,1 1 2,-2-4 0,1 2-1,0-2 0,1-3 0,0-3 0,2-2 0,1 0 1,0-1-2,0-1 2,0 0-2,0 0-1,0-7 2,0-5 0,0-1-3,0-1 4,0-2-1,3-1 0,-1 3 0,0 2 0,-1 1 0,3-1 0,-1 2 0,-2 2 0,2 1 0,-2 0 0,-1 1 0,0 0 0,0-1 1,0 2-1,3 1 0,-3-3-1,3 1 0,-2 2 2,2 0-1,1 0 0,-3 0-2,5 0 2,-4 3 0,1-1-1,1-2 1,0 3 0,1-2 0,-3 1 0,4 1 0,-2 0 0,0 1 0,0 0 0,0 0 0,0 0-1,3 0 0,0 0 2,1 0-1,2 0-2,1 1 4,2 2-1,1-1-2,2 1 0,-1 0 1,4 0 0,-1 1 1,1-2-1,3 0 0,-3 2 0,0-2 0,-2-2 0,-2 0 0,-2 0 0,-4 1 0,-4-1 0,-1 1 2,-1 0-3,-3 2 2,0 3-2,0 3-49,-12-2-81,-10-2-157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D5FCB6-3C4F-4A9F-9233-A35CB92C6366}" type="datetimeFigureOut">
              <a:rPr lang="en-US" smtClean="0"/>
              <a:t>3/24/2022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00D759-31C4-4FD1-8552-9C8E53F78A8F}" type="slidenum">
              <a:rPr lang="en-US" smtClean="0"/>
              <a:t>‹#›</a:t>
            </a:fld>
            <a:endParaRPr lang="en-US"/>
          </a:p>
        </p:txBody>
      </p:sp>
    </p:spTree>
    <p:extLst>
      <p:ext uri="{BB962C8B-B14F-4D97-AF65-F5344CB8AC3E}">
        <p14:creationId xmlns:p14="http://schemas.microsoft.com/office/powerpoint/2010/main" val="318733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14 godina kasnije</a:t>
            </a:r>
            <a:endParaRPr lang="en-US" dirty="0"/>
          </a:p>
        </p:txBody>
      </p:sp>
      <p:sp>
        <p:nvSpPr>
          <p:cNvPr id="4" name="Slide Number Placeholder 3"/>
          <p:cNvSpPr>
            <a:spLocks noGrp="1"/>
          </p:cNvSpPr>
          <p:nvPr>
            <p:ph type="sldNum" sz="quarter" idx="5"/>
          </p:nvPr>
        </p:nvSpPr>
        <p:spPr/>
        <p:txBody>
          <a:bodyPr/>
          <a:lstStyle/>
          <a:p>
            <a:fld id="{BE00D759-31C4-4FD1-8552-9C8E53F78A8F}" type="slidenum">
              <a:rPr lang="en-US" smtClean="0"/>
              <a:t>8</a:t>
            </a:fld>
            <a:endParaRPr lang="en-US"/>
          </a:p>
        </p:txBody>
      </p:sp>
    </p:spTree>
    <p:extLst>
      <p:ext uri="{BB962C8B-B14F-4D97-AF65-F5344CB8AC3E}">
        <p14:creationId xmlns:p14="http://schemas.microsoft.com/office/powerpoint/2010/main" val="1438347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poziv u Dubrovnik</a:t>
            </a:r>
            <a:endParaRPr lang="en-US" dirty="0"/>
          </a:p>
        </p:txBody>
      </p:sp>
      <p:sp>
        <p:nvSpPr>
          <p:cNvPr id="4" name="Slide Number Placeholder 3"/>
          <p:cNvSpPr>
            <a:spLocks noGrp="1"/>
          </p:cNvSpPr>
          <p:nvPr>
            <p:ph type="sldNum" sz="quarter" idx="10"/>
          </p:nvPr>
        </p:nvSpPr>
        <p:spPr/>
        <p:txBody>
          <a:bodyPr/>
          <a:lstStyle/>
          <a:p>
            <a:fld id="{BE00D759-31C4-4FD1-8552-9C8E53F78A8F}" type="slidenum">
              <a:rPr lang="en-US" smtClean="0"/>
              <a:t>104</a:t>
            </a:fld>
            <a:endParaRPr lang="en-US"/>
          </a:p>
        </p:txBody>
      </p:sp>
    </p:spTree>
    <p:extLst>
      <p:ext uri="{BB962C8B-B14F-4D97-AF65-F5344CB8AC3E}">
        <p14:creationId xmlns:p14="http://schemas.microsoft.com/office/powerpoint/2010/main" val="1319367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Neke jezgre RF-a povezane su sa sviješću, a neke nisu</a:t>
            </a:r>
          </a:p>
          <a:p>
            <a:r>
              <a:rPr lang="hr-HR" dirty="0"/>
              <a:t>Medijana skupina se naziva i </a:t>
            </a:r>
            <a:r>
              <a:rPr lang="hr-HR" dirty="0" err="1"/>
              <a:t>srednjocrtna</a:t>
            </a:r>
            <a:r>
              <a:rPr lang="hr-HR" dirty="0"/>
              <a:t>; </a:t>
            </a:r>
            <a:r>
              <a:rPr lang="hr-HR" dirty="0" err="1"/>
              <a:t>mindfullness</a:t>
            </a:r>
            <a:r>
              <a:rPr lang="hr-HR" dirty="0"/>
              <a:t> </a:t>
            </a:r>
            <a:r>
              <a:rPr lang="hr-HR" dirty="0" err="1"/>
              <a:t>breathing</a:t>
            </a:r>
            <a:r>
              <a:rPr lang="hr-HR" dirty="0"/>
              <a:t> </a:t>
            </a:r>
            <a:r>
              <a:rPr lang="hr-HR" dirty="0" err="1"/>
              <a:t>focuses</a:t>
            </a:r>
            <a:r>
              <a:rPr lang="hr-HR" dirty="0"/>
              <a:t> on </a:t>
            </a:r>
            <a:r>
              <a:rPr lang="hr-HR" dirty="0" err="1"/>
              <a:t>internal</a:t>
            </a:r>
            <a:r>
              <a:rPr lang="hr-HR" dirty="0"/>
              <a:t> </a:t>
            </a:r>
            <a:r>
              <a:rPr lang="hr-HR" dirty="0" err="1"/>
              <a:t>operations</a:t>
            </a:r>
            <a:r>
              <a:rPr lang="hr-HR" dirty="0"/>
              <a:t> </a:t>
            </a:r>
            <a:r>
              <a:rPr lang="hr-HR" dirty="0" err="1"/>
              <a:t>and</a:t>
            </a:r>
            <a:r>
              <a:rPr lang="hr-HR" dirty="0"/>
              <a:t> </a:t>
            </a:r>
            <a:r>
              <a:rPr lang="hr-HR" dirty="0" err="1"/>
              <a:t>reliefs</a:t>
            </a:r>
            <a:r>
              <a:rPr lang="hr-HR" dirty="0"/>
              <a:t> </a:t>
            </a:r>
            <a:r>
              <a:rPr lang="hr-HR" dirty="0" err="1"/>
              <a:t>stress</a:t>
            </a:r>
            <a:endParaRPr lang="en-US" dirty="0"/>
          </a:p>
        </p:txBody>
      </p:sp>
      <p:sp>
        <p:nvSpPr>
          <p:cNvPr id="4" name="Slide Number Placeholder 3"/>
          <p:cNvSpPr>
            <a:spLocks noGrp="1"/>
          </p:cNvSpPr>
          <p:nvPr>
            <p:ph type="sldNum" sz="quarter" idx="5"/>
          </p:nvPr>
        </p:nvSpPr>
        <p:spPr/>
        <p:txBody>
          <a:bodyPr/>
          <a:lstStyle/>
          <a:p>
            <a:fld id="{BE00D759-31C4-4FD1-8552-9C8E53F78A8F}" type="slidenum">
              <a:rPr lang="en-US" smtClean="0"/>
              <a:t>12</a:t>
            </a:fld>
            <a:endParaRPr lang="en-US"/>
          </a:p>
        </p:txBody>
      </p:sp>
    </p:spTree>
    <p:extLst>
      <p:ext uri="{BB962C8B-B14F-4D97-AF65-F5344CB8AC3E}">
        <p14:creationId xmlns:p14="http://schemas.microsoft.com/office/powerpoint/2010/main" val="225767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Slika 3. Pojednostavljeni prikaz dviju glavnih komponenti svijesti: budnosti (</a:t>
            </a:r>
            <a:r>
              <a:rPr lang="hr-HR" i="1" dirty="0" err="1"/>
              <a:t>wakefulness</a:t>
            </a:r>
            <a:r>
              <a:rPr lang="hr-HR" dirty="0"/>
              <a:t>) i svjesnosti (</a:t>
            </a:r>
            <a:r>
              <a:rPr lang="hr-HR" i="1" dirty="0" err="1"/>
              <a:t>awareness</a:t>
            </a:r>
            <a:r>
              <a:rPr lang="hr-HR" dirty="0"/>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ED96A-E07A-408C-8097-4CF75A40D3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801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Sadržaj svijesti je kao posuda – samo je pitanje što ćemo u nju staviti</a:t>
            </a:r>
          </a:p>
        </p:txBody>
      </p:sp>
      <p:sp>
        <p:nvSpPr>
          <p:cNvPr id="4" name="Slide Number Placeholder 3"/>
          <p:cNvSpPr>
            <a:spLocks noGrp="1"/>
          </p:cNvSpPr>
          <p:nvPr>
            <p:ph type="sldNum" sz="quarter" idx="5"/>
          </p:nvPr>
        </p:nvSpPr>
        <p:spPr/>
        <p:txBody>
          <a:bodyPr/>
          <a:lstStyle/>
          <a:p>
            <a:fld id="{BE00D759-31C4-4FD1-8552-9C8E53F78A8F}" type="slidenum">
              <a:rPr lang="en-US" smtClean="0"/>
              <a:t>19</a:t>
            </a:fld>
            <a:endParaRPr lang="en-US"/>
          </a:p>
        </p:txBody>
      </p:sp>
    </p:spTree>
    <p:extLst>
      <p:ext uri="{BB962C8B-B14F-4D97-AF65-F5344CB8AC3E}">
        <p14:creationId xmlns:p14="http://schemas.microsoft.com/office/powerpoint/2010/main" val="2545167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7138BEC-9901-4EFD-B00E-935A66486020}"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hr-H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46D3AA-C30A-4B43-9275-2D5155DD0655}"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endParaRPr lang="hr-H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a:extLst>
              <a:ext uri="{FF2B5EF4-FFF2-40B4-BE49-F238E27FC236}">
                <a16:creationId xmlns:a16="http://schemas.microsoft.com/office/drawing/2014/main" id="{0B402C19-4064-4BB5-A5A3-607A5CC7CFA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BE8DA4-11B7-46A3-94EA-2F2B3A7DB3A7}" type="slidenum">
              <a:rPr kumimoji="0" lang="hr-HR"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hr-HR"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71715" name="Rectangle 2">
            <a:extLst>
              <a:ext uri="{FF2B5EF4-FFF2-40B4-BE49-F238E27FC236}">
                <a16:creationId xmlns:a16="http://schemas.microsoft.com/office/drawing/2014/main" id="{E9AC0988-108B-4E6E-A483-ED80CE752426}"/>
              </a:ext>
            </a:extLst>
          </p:cNvPr>
          <p:cNvSpPr>
            <a:spLocks noGrp="1" noRot="1" noChangeAspect="1" noChangeArrowheads="1" noTextEdit="1"/>
          </p:cNvSpPr>
          <p:nvPr>
            <p:ph type="sldImg"/>
          </p:nvPr>
        </p:nvSpPr>
        <p:spPr>
          <a:ln/>
        </p:spPr>
      </p:sp>
      <p:sp>
        <p:nvSpPr>
          <p:cNvPr id="371716" name="Rectangle 3">
            <a:extLst>
              <a:ext uri="{FF2B5EF4-FFF2-40B4-BE49-F238E27FC236}">
                <a16:creationId xmlns:a16="http://schemas.microsoft.com/office/drawing/2014/main" id="{93BF9E70-F26C-4AB7-B80A-93BEF8AC6E7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r-HR"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završavam</a:t>
            </a:r>
            <a:r>
              <a:rPr lang="hr-HR" baseline="0" dirty="0" smtClean="0"/>
              <a:t> na Descartesu gdje sam i počeo</a:t>
            </a:r>
            <a:endParaRPr lang="en-US" dirty="0"/>
          </a:p>
        </p:txBody>
      </p:sp>
      <p:sp>
        <p:nvSpPr>
          <p:cNvPr id="4" name="Slide Number Placeholder 3"/>
          <p:cNvSpPr>
            <a:spLocks noGrp="1"/>
          </p:cNvSpPr>
          <p:nvPr>
            <p:ph type="sldNum" sz="quarter" idx="10"/>
          </p:nvPr>
        </p:nvSpPr>
        <p:spPr/>
        <p:txBody>
          <a:bodyPr/>
          <a:lstStyle/>
          <a:p>
            <a:fld id="{BE00D759-31C4-4FD1-8552-9C8E53F78A8F}" type="slidenum">
              <a:rPr lang="en-US" smtClean="0"/>
              <a:t>85</a:t>
            </a:fld>
            <a:endParaRPr lang="en-US"/>
          </a:p>
        </p:txBody>
      </p:sp>
    </p:spTree>
    <p:extLst>
      <p:ext uri="{BB962C8B-B14F-4D97-AF65-F5344CB8AC3E}">
        <p14:creationId xmlns:p14="http://schemas.microsoft.com/office/powerpoint/2010/main" val="723326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 dodatak ako bude bilo vremena ili kao odgovor na pitanje</a:t>
            </a:r>
            <a:endParaRPr lang="en-US" dirty="0"/>
          </a:p>
        </p:txBody>
      </p:sp>
      <p:sp>
        <p:nvSpPr>
          <p:cNvPr id="4" name="Slide Number Placeholder 3"/>
          <p:cNvSpPr>
            <a:spLocks noGrp="1"/>
          </p:cNvSpPr>
          <p:nvPr>
            <p:ph type="sldNum" sz="quarter" idx="10"/>
          </p:nvPr>
        </p:nvSpPr>
        <p:spPr/>
        <p:txBody>
          <a:bodyPr/>
          <a:lstStyle/>
          <a:p>
            <a:fld id="{BE00D759-31C4-4FD1-8552-9C8E53F78A8F}" type="slidenum">
              <a:rPr lang="en-US" smtClean="0"/>
              <a:t>88</a:t>
            </a:fld>
            <a:endParaRPr lang="en-US"/>
          </a:p>
        </p:txBody>
      </p:sp>
    </p:spTree>
    <p:extLst>
      <p:ext uri="{BB962C8B-B14F-4D97-AF65-F5344CB8AC3E}">
        <p14:creationId xmlns:p14="http://schemas.microsoft.com/office/powerpoint/2010/main" val="2069681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93828F-398B-42B1-B1C3-E4050B5292C0}"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1612737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93828F-398B-42B1-B1C3-E4050B5292C0}"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37959789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93828F-398B-42B1-B1C3-E4050B5292C0}"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28682052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914400" y="685800"/>
            <a:ext cx="7721600"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4100" name="Rectangle 4"/>
          <p:cNvSpPr>
            <a:spLocks noGrp="1" noChangeArrowheads="1"/>
          </p:cNvSpPr>
          <p:nvPr>
            <p:ph type="dt" sz="half" idx="2"/>
          </p:nvPr>
        </p:nvSpPr>
        <p:spPr>
          <a:xfrm>
            <a:off x="711200" y="6229350"/>
            <a:ext cx="1930400" cy="514350"/>
          </a:xfrm>
        </p:spPr>
        <p:txBody>
          <a:bodyPr/>
          <a:lstStyle>
            <a:lvl1pPr>
              <a:defRPr>
                <a:solidFill>
                  <a:srgbClr val="5E574E"/>
                </a:solidFill>
              </a:defRPr>
            </a:lvl1pPr>
          </a:lstStyle>
          <a:p>
            <a:endParaRPr lang="en-US"/>
          </a:p>
        </p:txBody>
      </p:sp>
      <p:sp>
        <p:nvSpPr>
          <p:cNvPr id="4101" name="Rectangle 5"/>
          <p:cNvSpPr>
            <a:spLocks noGrp="1" noChangeArrowheads="1"/>
          </p:cNvSpPr>
          <p:nvPr>
            <p:ph type="ftr" sz="quarter" idx="3"/>
          </p:nvPr>
        </p:nvSpPr>
        <p:spPr>
          <a:xfrm>
            <a:off x="3149600" y="6229350"/>
            <a:ext cx="2844800" cy="514350"/>
          </a:xfrm>
        </p:spPr>
        <p:txBody>
          <a:bodyPr/>
          <a:lstStyle>
            <a:lvl1pPr>
              <a:defRPr>
                <a:solidFill>
                  <a:srgbClr val="5E574E"/>
                </a:solidFill>
              </a:defRPr>
            </a:lvl1pPr>
          </a:lstStyle>
          <a:p>
            <a:endParaRPr lang="en-US"/>
          </a:p>
        </p:txBody>
      </p:sp>
      <p:sp>
        <p:nvSpPr>
          <p:cNvPr id="4102" name="Rectangle 6"/>
          <p:cNvSpPr>
            <a:spLocks noGrp="1" noChangeArrowheads="1"/>
          </p:cNvSpPr>
          <p:nvPr>
            <p:ph type="sldNum" sz="quarter" idx="4"/>
          </p:nvPr>
        </p:nvSpPr>
        <p:spPr>
          <a:xfrm>
            <a:off x="6604000" y="6229350"/>
            <a:ext cx="1828800" cy="514350"/>
          </a:xfrm>
        </p:spPr>
        <p:txBody>
          <a:bodyPr/>
          <a:lstStyle>
            <a:lvl1pPr>
              <a:defRPr>
                <a:solidFill>
                  <a:srgbClr val="5E574E"/>
                </a:solidFill>
              </a:defRPr>
            </a:lvl1pPr>
          </a:lstStyle>
          <a:p>
            <a:fld id="{7C61B4CC-791D-4C53-8687-1499052C65B2}" type="slidenum">
              <a:rPr lang="en-US"/>
              <a:pPr/>
              <a:t>‹#›</a:t>
            </a:fld>
            <a:endParaRPr lang="en-US"/>
          </a:p>
        </p:txBody>
      </p:sp>
      <p:pic>
        <p:nvPicPr>
          <p:cNvPr id="4103" name="Picture 7" descr="A:\paint.GIF"/>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914400" y="1828800"/>
            <a:ext cx="82296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19251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C5894F5-9418-425A-8ADA-DDB5486BB4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71893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2688336-9F3D-45D4-844E-E86A58888F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16055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85950"/>
            <a:ext cx="4013200"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2800" y="1885950"/>
            <a:ext cx="4013200"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A23A1BC-2F6B-482E-A080-80959A4558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82893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493C058-66B6-488F-B65D-8FA88C745C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48009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8E5D26E-BF9C-482F-82DA-0681F1CA7F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08699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EDC02D-0B21-4760-AC4B-646BBF8986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4153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6C24C1D-7D38-496B-8FB6-98628CA864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12324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0F033A3-C89C-4A5C-BFFE-5B708F4DC6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8886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93828F-398B-42B1-B1C3-E4050B5292C0}"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12695839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F2ED00-A2FC-4BCF-98E3-5DB786ACE9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30925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228600"/>
            <a:ext cx="6019800"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4991DF3-4838-4ED1-A227-EA49E5C655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69272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a:extLst>
              <a:ext uri="{FF2B5EF4-FFF2-40B4-BE49-F238E27FC236}">
                <a16:creationId xmlns:a16="http://schemas.microsoft.com/office/drawing/2014/main" id="{8E16625A-10B1-441C-A1B8-A82A37EC814D}"/>
              </a:ext>
            </a:extLst>
          </p:cNvPr>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914400" y="1828800"/>
            <a:ext cx="8229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914400" y="685800"/>
            <a:ext cx="7721600"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Date Placeholder 4">
            <a:extLst>
              <a:ext uri="{FF2B5EF4-FFF2-40B4-BE49-F238E27FC236}">
                <a16:creationId xmlns:a16="http://schemas.microsoft.com/office/drawing/2014/main" id="{AB294089-20D1-415E-8826-27709CF851A4}"/>
              </a:ext>
            </a:extLst>
          </p:cNvPr>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Footer Placeholder 5">
            <a:extLst>
              <a:ext uri="{FF2B5EF4-FFF2-40B4-BE49-F238E27FC236}">
                <a16:creationId xmlns:a16="http://schemas.microsoft.com/office/drawing/2014/main" id="{01892B09-18A7-4077-A64C-CC455FDF78C0}"/>
              </a:ext>
            </a:extLst>
          </p:cNvPr>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Slide Number Placeholder 6">
            <a:extLst>
              <a:ext uri="{FF2B5EF4-FFF2-40B4-BE49-F238E27FC236}">
                <a16:creationId xmlns:a16="http://schemas.microsoft.com/office/drawing/2014/main" id="{68333C6D-DCB0-4A98-A72D-A7069C3585E4}"/>
              </a:ext>
            </a:extLst>
          </p:cNvPr>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fld id="{CEFE5970-1DFD-479C-B8FA-61B5BF57D169}" type="slidenum">
              <a:rPr lang="en-US" altLang="en-US"/>
              <a:pPr/>
              <a:t>‹#›</a:t>
            </a:fld>
            <a:endParaRPr lang="en-US" altLang="en-US"/>
          </a:p>
        </p:txBody>
      </p:sp>
    </p:spTree>
    <p:extLst>
      <p:ext uri="{BB962C8B-B14F-4D97-AF65-F5344CB8AC3E}">
        <p14:creationId xmlns:p14="http://schemas.microsoft.com/office/powerpoint/2010/main" val="36141318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Rectangle 4">
            <a:extLst>
              <a:ext uri="{FF2B5EF4-FFF2-40B4-BE49-F238E27FC236}">
                <a16:creationId xmlns:a16="http://schemas.microsoft.com/office/drawing/2014/main" id="{06A9ABF2-9530-48E9-951E-E3FFC601C1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B8682DC-573D-4BC4-AF62-6A0633ADA9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206F10A-49A6-4A5A-B0B4-809347C694EE}"/>
              </a:ext>
            </a:extLst>
          </p:cNvPr>
          <p:cNvSpPr>
            <a:spLocks noGrp="1" noChangeArrowheads="1"/>
          </p:cNvSpPr>
          <p:nvPr>
            <p:ph type="sldNum" sz="quarter" idx="12"/>
          </p:nvPr>
        </p:nvSpPr>
        <p:spPr>
          <a:ln/>
        </p:spPr>
        <p:txBody>
          <a:bodyPr/>
          <a:lstStyle>
            <a:lvl1pPr>
              <a:defRPr/>
            </a:lvl1pPr>
          </a:lstStyle>
          <a:p>
            <a:fld id="{4D46F94B-09FE-4BEF-BD89-6959D7B92FC0}" type="slidenum">
              <a:rPr lang="en-US" altLang="en-US"/>
              <a:pPr/>
              <a:t>‹#›</a:t>
            </a:fld>
            <a:endParaRPr lang="en-US" altLang="en-US"/>
          </a:p>
        </p:txBody>
      </p:sp>
    </p:spTree>
    <p:extLst>
      <p:ext uri="{BB962C8B-B14F-4D97-AF65-F5344CB8AC3E}">
        <p14:creationId xmlns:p14="http://schemas.microsoft.com/office/powerpoint/2010/main" val="8305465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33A0E94-D3E0-44B6-B33F-856A0954E42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4F8A924-BEF1-4849-B164-D2A2F1FFB9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3825F3-FB9C-47F2-8C07-570FA090B37A}"/>
              </a:ext>
            </a:extLst>
          </p:cNvPr>
          <p:cNvSpPr>
            <a:spLocks noGrp="1" noChangeArrowheads="1"/>
          </p:cNvSpPr>
          <p:nvPr>
            <p:ph type="sldNum" sz="quarter" idx="12"/>
          </p:nvPr>
        </p:nvSpPr>
        <p:spPr>
          <a:ln/>
        </p:spPr>
        <p:txBody>
          <a:bodyPr/>
          <a:lstStyle>
            <a:lvl1pPr>
              <a:defRPr/>
            </a:lvl1pPr>
          </a:lstStyle>
          <a:p>
            <a:fld id="{A57324A3-7BD5-4664-A272-200CC93DD79B}" type="slidenum">
              <a:rPr lang="en-US" altLang="en-US"/>
              <a:pPr/>
              <a:t>‹#›</a:t>
            </a:fld>
            <a:endParaRPr lang="en-US" altLang="en-US"/>
          </a:p>
        </p:txBody>
      </p:sp>
    </p:spTree>
    <p:extLst>
      <p:ext uri="{BB962C8B-B14F-4D97-AF65-F5344CB8AC3E}">
        <p14:creationId xmlns:p14="http://schemas.microsoft.com/office/powerpoint/2010/main" val="4123811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457200" y="1885950"/>
            <a:ext cx="4013200"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4622800" y="1885950"/>
            <a:ext cx="4013200"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Rectangle 4">
            <a:extLst>
              <a:ext uri="{FF2B5EF4-FFF2-40B4-BE49-F238E27FC236}">
                <a16:creationId xmlns:a16="http://schemas.microsoft.com/office/drawing/2014/main" id="{8F1E4E41-FB37-41A5-8A93-28BC3DCD01F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A10B1E7-2369-42F6-BBC2-5C08085967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3A1C41E-9B3F-46FE-BAE4-051B93C0C8CA}"/>
              </a:ext>
            </a:extLst>
          </p:cNvPr>
          <p:cNvSpPr>
            <a:spLocks noGrp="1" noChangeArrowheads="1"/>
          </p:cNvSpPr>
          <p:nvPr>
            <p:ph type="sldNum" sz="quarter" idx="12"/>
          </p:nvPr>
        </p:nvSpPr>
        <p:spPr>
          <a:ln/>
        </p:spPr>
        <p:txBody>
          <a:bodyPr/>
          <a:lstStyle>
            <a:lvl1pPr>
              <a:defRPr/>
            </a:lvl1pPr>
          </a:lstStyle>
          <a:p>
            <a:fld id="{75DF937D-05FE-4ED3-A616-C854074C3193}" type="slidenum">
              <a:rPr lang="en-US" altLang="en-US"/>
              <a:pPr/>
              <a:t>‹#›</a:t>
            </a:fld>
            <a:endParaRPr lang="en-US" altLang="en-US"/>
          </a:p>
        </p:txBody>
      </p:sp>
    </p:spTree>
    <p:extLst>
      <p:ext uri="{BB962C8B-B14F-4D97-AF65-F5344CB8AC3E}">
        <p14:creationId xmlns:p14="http://schemas.microsoft.com/office/powerpoint/2010/main" val="107394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Rectangle 4">
            <a:extLst>
              <a:ext uri="{FF2B5EF4-FFF2-40B4-BE49-F238E27FC236}">
                <a16:creationId xmlns:a16="http://schemas.microsoft.com/office/drawing/2014/main" id="{F46783DE-9E18-4F06-AC5A-15BF1159F64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C4C088E-8C42-41DB-A6B5-9FBC14DDFD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C6C0D71-F457-4DE1-B61D-9A009745066C}"/>
              </a:ext>
            </a:extLst>
          </p:cNvPr>
          <p:cNvSpPr>
            <a:spLocks noGrp="1" noChangeArrowheads="1"/>
          </p:cNvSpPr>
          <p:nvPr>
            <p:ph type="sldNum" sz="quarter" idx="12"/>
          </p:nvPr>
        </p:nvSpPr>
        <p:spPr>
          <a:ln/>
        </p:spPr>
        <p:txBody>
          <a:bodyPr/>
          <a:lstStyle>
            <a:lvl1pPr>
              <a:defRPr/>
            </a:lvl1pPr>
          </a:lstStyle>
          <a:p>
            <a:fld id="{FD6FC22E-E723-4094-89FE-E73B3E572CB7}" type="slidenum">
              <a:rPr lang="en-US" altLang="en-US"/>
              <a:pPr/>
              <a:t>‹#›</a:t>
            </a:fld>
            <a:endParaRPr lang="en-US" altLang="en-US"/>
          </a:p>
        </p:txBody>
      </p:sp>
    </p:spTree>
    <p:extLst>
      <p:ext uri="{BB962C8B-B14F-4D97-AF65-F5344CB8AC3E}">
        <p14:creationId xmlns:p14="http://schemas.microsoft.com/office/powerpoint/2010/main" val="38924796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Rectangle 4">
            <a:extLst>
              <a:ext uri="{FF2B5EF4-FFF2-40B4-BE49-F238E27FC236}">
                <a16:creationId xmlns:a16="http://schemas.microsoft.com/office/drawing/2014/main" id="{49487AFB-094B-4802-A1B8-A0FD41E83AC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7DD4836-4603-4A87-9413-352D7AA57D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1194842-44D1-4650-A667-66F71AE6E15F}"/>
              </a:ext>
            </a:extLst>
          </p:cNvPr>
          <p:cNvSpPr>
            <a:spLocks noGrp="1" noChangeArrowheads="1"/>
          </p:cNvSpPr>
          <p:nvPr>
            <p:ph type="sldNum" sz="quarter" idx="12"/>
          </p:nvPr>
        </p:nvSpPr>
        <p:spPr>
          <a:ln/>
        </p:spPr>
        <p:txBody>
          <a:bodyPr/>
          <a:lstStyle>
            <a:lvl1pPr>
              <a:defRPr/>
            </a:lvl1pPr>
          </a:lstStyle>
          <a:p>
            <a:fld id="{9A9A6997-CFC4-42FE-B3BD-569C7C24D620}" type="slidenum">
              <a:rPr lang="en-US" altLang="en-US"/>
              <a:pPr/>
              <a:t>‹#›</a:t>
            </a:fld>
            <a:endParaRPr lang="en-US" altLang="en-US"/>
          </a:p>
        </p:txBody>
      </p:sp>
    </p:spTree>
    <p:extLst>
      <p:ext uri="{BB962C8B-B14F-4D97-AF65-F5344CB8AC3E}">
        <p14:creationId xmlns:p14="http://schemas.microsoft.com/office/powerpoint/2010/main" val="20765033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5C19D3C-A4F6-4F84-BB31-B3A1C22CAB0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0FB9A49-BCFB-45CD-93E4-0061E113E4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62763A8-E9B1-4C4D-A081-2B31186D1127}"/>
              </a:ext>
            </a:extLst>
          </p:cNvPr>
          <p:cNvSpPr>
            <a:spLocks noGrp="1" noChangeArrowheads="1"/>
          </p:cNvSpPr>
          <p:nvPr>
            <p:ph type="sldNum" sz="quarter" idx="12"/>
          </p:nvPr>
        </p:nvSpPr>
        <p:spPr>
          <a:ln/>
        </p:spPr>
        <p:txBody>
          <a:bodyPr/>
          <a:lstStyle>
            <a:lvl1pPr>
              <a:defRPr/>
            </a:lvl1pPr>
          </a:lstStyle>
          <a:p>
            <a:fld id="{49AAB3C9-4275-4A09-8279-0BEB4F61A5AD}" type="slidenum">
              <a:rPr lang="en-US" altLang="en-US"/>
              <a:pPr/>
              <a:t>‹#›</a:t>
            </a:fld>
            <a:endParaRPr lang="en-US" altLang="en-US"/>
          </a:p>
        </p:txBody>
      </p:sp>
    </p:spTree>
    <p:extLst>
      <p:ext uri="{BB962C8B-B14F-4D97-AF65-F5344CB8AC3E}">
        <p14:creationId xmlns:p14="http://schemas.microsoft.com/office/powerpoint/2010/main" val="12316354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E7E98F7-9295-4DCC-9775-290E757374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A0B2C1A-3004-4BAB-8096-23987B30F0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C126778-501F-4628-BB9D-5B339099EC2B}"/>
              </a:ext>
            </a:extLst>
          </p:cNvPr>
          <p:cNvSpPr>
            <a:spLocks noGrp="1" noChangeArrowheads="1"/>
          </p:cNvSpPr>
          <p:nvPr>
            <p:ph type="sldNum" sz="quarter" idx="12"/>
          </p:nvPr>
        </p:nvSpPr>
        <p:spPr>
          <a:ln/>
        </p:spPr>
        <p:txBody>
          <a:bodyPr/>
          <a:lstStyle>
            <a:lvl1pPr>
              <a:defRPr/>
            </a:lvl1pPr>
          </a:lstStyle>
          <a:p>
            <a:fld id="{5092E28C-18C8-436B-B957-51B3C0CE47FD}" type="slidenum">
              <a:rPr lang="en-US" altLang="en-US"/>
              <a:pPr/>
              <a:t>‹#›</a:t>
            </a:fld>
            <a:endParaRPr lang="en-US" altLang="en-US"/>
          </a:p>
        </p:txBody>
      </p:sp>
    </p:spTree>
    <p:extLst>
      <p:ext uri="{BB962C8B-B14F-4D97-AF65-F5344CB8AC3E}">
        <p14:creationId xmlns:p14="http://schemas.microsoft.com/office/powerpoint/2010/main" val="305649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r-H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B1C39-EA48-4A2F-8345-2CB3C4DF4732}" type="datetimeFigureOut">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24.3.2022.</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2F2FC-87F9-4126-A599-05BF6F315243}" type="slidenum">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75794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r-H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69EDCC4-7F69-448F-A95E-D44F1F83149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A69E344-AC45-4866-B6BB-8B5CE6F1A1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5F29EDF-C701-4BDC-81B9-AC838C865A36}"/>
              </a:ext>
            </a:extLst>
          </p:cNvPr>
          <p:cNvSpPr>
            <a:spLocks noGrp="1" noChangeArrowheads="1"/>
          </p:cNvSpPr>
          <p:nvPr>
            <p:ph type="sldNum" sz="quarter" idx="12"/>
          </p:nvPr>
        </p:nvSpPr>
        <p:spPr>
          <a:ln/>
        </p:spPr>
        <p:txBody>
          <a:bodyPr/>
          <a:lstStyle>
            <a:lvl1pPr>
              <a:defRPr/>
            </a:lvl1pPr>
          </a:lstStyle>
          <a:p>
            <a:fld id="{7569FA4B-A847-4E08-B89B-B28B87A88B74}" type="slidenum">
              <a:rPr lang="en-US" altLang="en-US"/>
              <a:pPr/>
              <a:t>‹#›</a:t>
            </a:fld>
            <a:endParaRPr lang="en-US" altLang="en-US"/>
          </a:p>
        </p:txBody>
      </p:sp>
    </p:spTree>
    <p:extLst>
      <p:ext uri="{BB962C8B-B14F-4D97-AF65-F5344CB8AC3E}">
        <p14:creationId xmlns:p14="http://schemas.microsoft.com/office/powerpoint/2010/main" val="17187673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Rectangle 4">
            <a:extLst>
              <a:ext uri="{FF2B5EF4-FFF2-40B4-BE49-F238E27FC236}">
                <a16:creationId xmlns:a16="http://schemas.microsoft.com/office/drawing/2014/main" id="{BAC2D358-820F-405D-9B66-5162B0A71B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3318030-B83E-4207-A358-BB6DC3C07B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21995A-D879-4F2C-8D3A-3657A8F3E5DC}"/>
              </a:ext>
            </a:extLst>
          </p:cNvPr>
          <p:cNvSpPr>
            <a:spLocks noGrp="1" noChangeArrowheads="1"/>
          </p:cNvSpPr>
          <p:nvPr>
            <p:ph type="sldNum" sz="quarter" idx="12"/>
          </p:nvPr>
        </p:nvSpPr>
        <p:spPr>
          <a:ln/>
        </p:spPr>
        <p:txBody>
          <a:bodyPr/>
          <a:lstStyle>
            <a:lvl1pPr>
              <a:defRPr/>
            </a:lvl1pPr>
          </a:lstStyle>
          <a:p>
            <a:fld id="{31885F8D-075F-4F67-BE2F-9B4498B5483C}" type="slidenum">
              <a:rPr lang="en-US" altLang="en-US"/>
              <a:pPr/>
              <a:t>‹#›</a:t>
            </a:fld>
            <a:endParaRPr lang="en-US" altLang="en-US"/>
          </a:p>
        </p:txBody>
      </p:sp>
    </p:spTree>
    <p:extLst>
      <p:ext uri="{BB962C8B-B14F-4D97-AF65-F5344CB8AC3E}">
        <p14:creationId xmlns:p14="http://schemas.microsoft.com/office/powerpoint/2010/main" val="3671148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406400" y="228600"/>
            <a:ext cx="6019800"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Rectangle 4">
            <a:extLst>
              <a:ext uri="{FF2B5EF4-FFF2-40B4-BE49-F238E27FC236}">
                <a16:creationId xmlns:a16="http://schemas.microsoft.com/office/drawing/2014/main" id="{BFD248C7-069C-4B3F-BC38-2EA2167205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5A60530-5045-48B8-B7BB-40DF70A13D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B92E221-57CF-4FA7-BA91-16492FA784D9}"/>
              </a:ext>
            </a:extLst>
          </p:cNvPr>
          <p:cNvSpPr>
            <a:spLocks noGrp="1" noChangeArrowheads="1"/>
          </p:cNvSpPr>
          <p:nvPr>
            <p:ph type="sldNum" sz="quarter" idx="12"/>
          </p:nvPr>
        </p:nvSpPr>
        <p:spPr>
          <a:ln/>
        </p:spPr>
        <p:txBody>
          <a:bodyPr/>
          <a:lstStyle>
            <a:lvl1pPr>
              <a:defRPr/>
            </a:lvl1pPr>
          </a:lstStyle>
          <a:p>
            <a:fld id="{94C59BCB-A909-4896-AB68-0E2974972C83}" type="slidenum">
              <a:rPr lang="en-US" altLang="en-US"/>
              <a:pPr/>
              <a:t>‹#›</a:t>
            </a:fld>
            <a:endParaRPr lang="en-US" altLang="en-US"/>
          </a:p>
        </p:txBody>
      </p:sp>
    </p:spTree>
    <p:extLst>
      <p:ext uri="{BB962C8B-B14F-4D97-AF65-F5344CB8AC3E}">
        <p14:creationId xmlns:p14="http://schemas.microsoft.com/office/powerpoint/2010/main" val="37650139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p:spPr>
        <p:txBody>
          <a:bodyPr/>
          <a:lstStyle/>
          <a:p>
            <a:r>
              <a:rPr lang="en-US"/>
              <a:t>Click to edit Master title style</a:t>
            </a:r>
            <a:endParaRPr lang="hr-HR"/>
          </a:p>
        </p:txBody>
      </p:sp>
      <p:sp>
        <p:nvSpPr>
          <p:cNvPr id="3" name="Text Placeholder 2"/>
          <p:cNvSpPr>
            <a:spLocks noGrp="1"/>
          </p:cNvSpPr>
          <p:nvPr>
            <p:ph type="body" sz="half" idx="1"/>
          </p:nvPr>
        </p:nvSpPr>
        <p:spPr>
          <a:xfrm>
            <a:off x="457200" y="1885950"/>
            <a:ext cx="4013200" cy="4171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hart Placeholder 3"/>
          <p:cNvSpPr>
            <a:spLocks noGrp="1"/>
          </p:cNvSpPr>
          <p:nvPr>
            <p:ph type="chart" sz="half" idx="2"/>
          </p:nvPr>
        </p:nvSpPr>
        <p:spPr>
          <a:xfrm>
            <a:off x="4622800" y="1885950"/>
            <a:ext cx="4013200" cy="4171950"/>
          </a:xfrm>
        </p:spPr>
        <p:txBody>
          <a:bodyPr/>
          <a:lstStyle/>
          <a:p>
            <a:pPr lvl="0"/>
            <a:endParaRPr lang="hr-HR" noProof="0"/>
          </a:p>
        </p:txBody>
      </p:sp>
      <p:sp>
        <p:nvSpPr>
          <p:cNvPr id="5" name="Rectangle 4">
            <a:extLst>
              <a:ext uri="{FF2B5EF4-FFF2-40B4-BE49-F238E27FC236}">
                <a16:creationId xmlns:a16="http://schemas.microsoft.com/office/drawing/2014/main" id="{1A342559-2D4E-4DC7-88C1-44C1CB59A7A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3DFF70F-D1AF-41F6-A795-791D3B7E59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96FA480-34C0-4911-9983-152FFB00ECF6}"/>
              </a:ext>
            </a:extLst>
          </p:cNvPr>
          <p:cNvSpPr>
            <a:spLocks noGrp="1" noChangeArrowheads="1"/>
          </p:cNvSpPr>
          <p:nvPr>
            <p:ph type="sldNum" sz="quarter" idx="12"/>
          </p:nvPr>
        </p:nvSpPr>
        <p:spPr>
          <a:ln/>
        </p:spPr>
        <p:txBody>
          <a:bodyPr/>
          <a:lstStyle>
            <a:lvl1pPr>
              <a:defRPr/>
            </a:lvl1pPr>
          </a:lstStyle>
          <a:p>
            <a:fld id="{28E6DF43-D16C-433A-A67D-0D0549AD90EA}" type="slidenum">
              <a:rPr lang="en-US" altLang="en-US"/>
              <a:pPr/>
              <a:t>‹#›</a:t>
            </a:fld>
            <a:endParaRPr lang="en-US" altLang="en-US"/>
          </a:p>
        </p:txBody>
      </p:sp>
    </p:spTree>
    <p:extLst>
      <p:ext uri="{BB962C8B-B14F-4D97-AF65-F5344CB8AC3E}">
        <p14:creationId xmlns:p14="http://schemas.microsoft.com/office/powerpoint/2010/main" val="353928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p:spPr>
        <p:txBody>
          <a:bodyPr/>
          <a:lstStyle/>
          <a:p>
            <a:r>
              <a:rPr lang="en-US"/>
              <a:t>Click to edit Master title style</a:t>
            </a:r>
            <a:endParaRPr lang="hr-HR"/>
          </a:p>
        </p:txBody>
      </p:sp>
      <p:sp>
        <p:nvSpPr>
          <p:cNvPr id="3" name="Chart Placeholder 2"/>
          <p:cNvSpPr>
            <a:spLocks noGrp="1"/>
          </p:cNvSpPr>
          <p:nvPr>
            <p:ph type="chart" idx="1"/>
          </p:nvPr>
        </p:nvSpPr>
        <p:spPr>
          <a:xfrm>
            <a:off x="457200" y="1885950"/>
            <a:ext cx="8178800" cy="4171950"/>
          </a:xfrm>
        </p:spPr>
        <p:txBody>
          <a:bodyPr/>
          <a:lstStyle/>
          <a:p>
            <a:pPr lvl="0"/>
            <a:endParaRPr lang="hr-HR" noProof="0"/>
          </a:p>
        </p:txBody>
      </p:sp>
      <p:sp>
        <p:nvSpPr>
          <p:cNvPr id="4" name="Rectangle 4">
            <a:extLst>
              <a:ext uri="{FF2B5EF4-FFF2-40B4-BE49-F238E27FC236}">
                <a16:creationId xmlns:a16="http://schemas.microsoft.com/office/drawing/2014/main" id="{20506095-B85A-4036-9B20-D84E4E07DA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4B63935-203E-43C3-BB33-13E2127FB8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EB503A-59D1-426B-98B2-245007FF39C1}"/>
              </a:ext>
            </a:extLst>
          </p:cNvPr>
          <p:cNvSpPr>
            <a:spLocks noGrp="1" noChangeArrowheads="1"/>
          </p:cNvSpPr>
          <p:nvPr>
            <p:ph type="sldNum" sz="quarter" idx="12"/>
          </p:nvPr>
        </p:nvSpPr>
        <p:spPr>
          <a:ln/>
        </p:spPr>
        <p:txBody>
          <a:bodyPr/>
          <a:lstStyle>
            <a:lvl1pPr>
              <a:defRPr/>
            </a:lvl1pPr>
          </a:lstStyle>
          <a:p>
            <a:fld id="{7F22216A-BB4F-446B-BE6B-0EE8F38ED544}" type="slidenum">
              <a:rPr lang="en-US" altLang="en-US"/>
              <a:pPr/>
              <a:t>‹#›</a:t>
            </a:fld>
            <a:endParaRPr lang="en-US" altLang="en-US"/>
          </a:p>
        </p:txBody>
      </p:sp>
    </p:spTree>
    <p:extLst>
      <p:ext uri="{BB962C8B-B14F-4D97-AF65-F5344CB8AC3E}">
        <p14:creationId xmlns:p14="http://schemas.microsoft.com/office/powerpoint/2010/main" val="29265580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r-HR"/>
          </a:p>
        </p:txBody>
      </p:sp>
      <p:sp>
        <p:nvSpPr>
          <p:cNvPr id="4" name="Date Placeholder 3"/>
          <p:cNvSpPr>
            <a:spLocks noGrp="1"/>
          </p:cNvSpPr>
          <p:nvPr>
            <p:ph type="dt" sz="half" idx="10"/>
          </p:nvPr>
        </p:nvSpPr>
        <p:spPr/>
        <p:txBody>
          <a:bodyPr/>
          <a:lstStyle/>
          <a:p>
            <a:fld id="{A7FB1C39-EA48-4A2F-8345-2CB3C4DF4732}" type="datetimeFigureOut">
              <a:rPr lang="hr-HR" smtClean="0"/>
              <a:t>24.3.2022.</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25785015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A7FB1C39-EA48-4A2F-8345-2CB3C4DF4732}" type="datetimeFigureOut">
              <a:rPr lang="hr-HR" smtClean="0"/>
              <a:t>24.3.2022.</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21112953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FB1C39-EA48-4A2F-8345-2CB3C4DF4732}" type="datetimeFigureOut">
              <a:rPr lang="hr-HR" smtClean="0"/>
              <a:t>24.3.2022.</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32225132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p:cNvSpPr>
            <a:spLocks noGrp="1"/>
          </p:cNvSpPr>
          <p:nvPr>
            <p:ph type="dt" sz="half" idx="10"/>
          </p:nvPr>
        </p:nvSpPr>
        <p:spPr/>
        <p:txBody>
          <a:bodyPr/>
          <a:lstStyle/>
          <a:p>
            <a:fld id="{A7FB1C39-EA48-4A2F-8345-2CB3C4DF4732}" type="datetimeFigureOut">
              <a:rPr lang="hr-HR" smtClean="0"/>
              <a:t>24.3.2022.</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19144732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p:cNvSpPr>
            <a:spLocks noGrp="1"/>
          </p:cNvSpPr>
          <p:nvPr>
            <p:ph type="dt" sz="half" idx="10"/>
          </p:nvPr>
        </p:nvSpPr>
        <p:spPr/>
        <p:txBody>
          <a:bodyPr/>
          <a:lstStyle/>
          <a:p>
            <a:fld id="{A7FB1C39-EA48-4A2F-8345-2CB3C4DF4732}" type="datetimeFigureOut">
              <a:rPr lang="hr-HR" smtClean="0"/>
              <a:t>24.3.2022.</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449809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B1C39-EA48-4A2F-8345-2CB3C4DF4732}" type="datetimeFigureOut">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24.3.2022.</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2F2FC-87F9-4126-A599-05BF6F315243}" type="slidenum">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93446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Date Placeholder 2"/>
          <p:cNvSpPr>
            <a:spLocks noGrp="1"/>
          </p:cNvSpPr>
          <p:nvPr>
            <p:ph type="dt" sz="half" idx="10"/>
          </p:nvPr>
        </p:nvSpPr>
        <p:spPr/>
        <p:txBody>
          <a:bodyPr/>
          <a:lstStyle/>
          <a:p>
            <a:fld id="{A7FB1C39-EA48-4A2F-8345-2CB3C4DF4732}" type="datetimeFigureOut">
              <a:rPr lang="hr-HR" smtClean="0"/>
              <a:t>24.3.2022.</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13023374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FB1C39-EA48-4A2F-8345-2CB3C4DF4732}" type="datetimeFigureOut">
              <a:rPr lang="hr-HR" smtClean="0"/>
              <a:t>24.3.2022.</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12997765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FB1C39-EA48-4A2F-8345-2CB3C4DF4732}" type="datetimeFigureOut">
              <a:rPr lang="hr-HR" smtClean="0"/>
              <a:t>24.3.2022.</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33981574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FB1C39-EA48-4A2F-8345-2CB3C4DF4732}" type="datetimeFigureOut">
              <a:rPr lang="hr-HR" smtClean="0"/>
              <a:t>24.3.2022.</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32677043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A7FB1C39-EA48-4A2F-8345-2CB3C4DF4732}" type="datetimeFigureOut">
              <a:rPr lang="hr-HR" smtClean="0"/>
              <a:t>24.3.2022.</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232264710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A7FB1C39-EA48-4A2F-8345-2CB3C4DF4732}" type="datetimeFigureOut">
              <a:rPr lang="hr-HR" smtClean="0"/>
              <a:t>24.3.2022.</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F52F2FC-87F9-4126-A599-05BF6F315243}" type="slidenum">
              <a:rPr lang="hr-HR" smtClean="0"/>
              <a:t>‹#›</a:t>
            </a:fld>
            <a:endParaRPr lang="hr-HR"/>
          </a:p>
        </p:txBody>
      </p:sp>
    </p:spTree>
    <p:extLst>
      <p:ext uri="{BB962C8B-B14F-4D97-AF65-F5344CB8AC3E}">
        <p14:creationId xmlns:p14="http://schemas.microsoft.com/office/powerpoint/2010/main" val="32922466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r-H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B1C39-EA48-4A2F-8345-2CB3C4DF4732}" type="datetimeFigureOut">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24.3.2022.</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2F2FC-87F9-4126-A599-05BF6F315243}" type="slidenum">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55602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B1C39-EA48-4A2F-8345-2CB3C4DF4732}" type="datetimeFigureOut">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24.3.2022.</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2F2FC-87F9-4126-A599-05BF6F315243}" type="slidenum">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564001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B1C39-EA48-4A2F-8345-2CB3C4DF4732}" type="datetimeFigureOut">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24.3.2022.</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2F2FC-87F9-4126-A599-05BF6F315243}" type="slidenum">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62485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B1C39-EA48-4A2F-8345-2CB3C4DF4732}" type="datetimeFigureOut">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24.3.2022.</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2F2FC-87F9-4126-A599-05BF6F315243}" type="slidenum">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8151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B1C39-EA48-4A2F-8345-2CB3C4DF4732}" type="datetimeFigureOut">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24.3.2022.</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2F2FC-87F9-4126-A599-05BF6F315243}" type="slidenum">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729778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B1C39-EA48-4A2F-8345-2CB3C4DF4732}" type="datetimeFigureOut">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24.3.2022.</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2F2FC-87F9-4126-A599-05BF6F315243}" type="slidenum">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975225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B1C39-EA48-4A2F-8345-2CB3C4DF4732}" type="datetimeFigureOut">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24.3.2022.</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2F2FC-87F9-4126-A599-05BF6F315243}" type="slidenum">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69650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B1C39-EA48-4A2F-8345-2CB3C4DF4732}" type="datetimeFigureOut">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24.3.2022.</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2F2FC-87F9-4126-A599-05BF6F315243}" type="slidenum">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29275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B1C39-EA48-4A2F-8345-2CB3C4DF4732}" type="datetimeFigureOut">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24.3.2022.</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2F2FC-87F9-4126-A599-05BF6F315243}" type="slidenum">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45656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B1C39-EA48-4A2F-8345-2CB3C4DF4732}" type="datetimeFigureOut">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24.3.2022.</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2F2FC-87F9-4126-A599-05BF6F315243}" type="slidenum">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618729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B1C39-EA48-4A2F-8345-2CB3C4DF4732}" type="datetimeFigureOut">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24.3.2022.</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2F2FC-87F9-4126-A599-05BF6F315243}" type="slidenum">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7733240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B1C39-EA48-4A2F-8345-2CB3C4DF4732}" type="datetimeFigureOut">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24.3.2022.</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2F2FC-87F9-4126-A599-05BF6F315243}" type="slidenum">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7666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B1C39-EA48-4A2F-8345-2CB3C4DF4732}" type="datetimeFigureOut">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24.3.2022.</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2F2FC-87F9-4126-A599-05BF6F315243}" type="slidenum">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252874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B1C39-EA48-4A2F-8345-2CB3C4DF4732}" type="datetimeFigureOut">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24.3.2022.</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2F2FC-87F9-4126-A599-05BF6F315243}" type="slidenum">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68657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B1C39-EA48-4A2F-8345-2CB3C4DF4732}" type="datetimeFigureOut">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24.3.2022.</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2F2FC-87F9-4126-A599-05BF6F315243}" type="slidenum">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7447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B1C39-EA48-4A2F-8345-2CB3C4DF4732}" type="datetimeFigureOut">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24.3.2022.</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2F2FC-87F9-4126-A599-05BF6F315243}" type="slidenum">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21858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B1C39-EA48-4A2F-8345-2CB3C4DF4732}" type="datetimeFigureOut">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24.3.2022.</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2F2FC-87F9-4126-A599-05BF6F315243}" type="slidenum">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57548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93828F-398B-42B1-B1C3-E4050B5292C0}"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40787107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B1C39-EA48-4A2F-8345-2CB3C4DF4732}" type="datetimeFigureOut">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24.3.2022.</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2F2FC-87F9-4126-A599-05BF6F315243}" type="slidenum">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88341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B1C39-EA48-4A2F-8345-2CB3C4DF4732}" type="datetimeFigureOut">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24.3.2022.</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2F2FC-87F9-4126-A599-05BF6F315243}" type="slidenum">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5268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FB1C39-EA48-4A2F-8345-2CB3C4DF4732}" type="datetimeFigureOut">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24.3.2022.</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2F2FC-87F9-4126-A599-05BF6F315243}" type="slidenum">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42393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623F8-44BB-48DB-B98A-3121A391B74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EC06E4F-1EB3-458A-B03A-A1480904B84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55A5C3A-6DE3-453F-94E0-AD3612CC2F36}"/>
              </a:ext>
            </a:extLst>
          </p:cNvPr>
          <p:cNvSpPr>
            <a:spLocks noGrp="1"/>
          </p:cNvSpPr>
          <p:nvPr>
            <p:ph type="dt" sz="half" idx="10"/>
          </p:nvPr>
        </p:nvSpPr>
        <p:spPr/>
        <p:txBody>
          <a:bodyPr/>
          <a:lstStyle/>
          <a:p>
            <a:fld id="{5AE77610-2FA0-4116-9C2F-EB11EC435335}" type="datetimeFigureOut">
              <a:rPr lang="en-US" smtClean="0"/>
              <a:t>3/24/2022</a:t>
            </a:fld>
            <a:endParaRPr lang="en-US"/>
          </a:p>
        </p:txBody>
      </p:sp>
      <p:sp>
        <p:nvSpPr>
          <p:cNvPr id="5" name="Footer Placeholder 4">
            <a:extLst>
              <a:ext uri="{FF2B5EF4-FFF2-40B4-BE49-F238E27FC236}">
                <a16:creationId xmlns:a16="http://schemas.microsoft.com/office/drawing/2014/main" id="{69C61A50-E6E7-4C1D-939C-5F88D6CF58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8D1A8A-632E-443E-9C42-49ACBB3A0E8C}"/>
              </a:ext>
            </a:extLst>
          </p:cNvPr>
          <p:cNvSpPr>
            <a:spLocks noGrp="1"/>
          </p:cNvSpPr>
          <p:nvPr>
            <p:ph type="sldNum" sz="quarter" idx="12"/>
          </p:nvPr>
        </p:nvSpPr>
        <p:spPr/>
        <p:txBody>
          <a:bodyPr/>
          <a:lstStyle/>
          <a:p>
            <a:fld id="{7980CF1E-1F13-4D1F-A2FB-99036D67D5EF}" type="slidenum">
              <a:rPr lang="en-US" smtClean="0"/>
              <a:t>‹#›</a:t>
            </a:fld>
            <a:endParaRPr lang="en-US"/>
          </a:p>
        </p:txBody>
      </p:sp>
    </p:spTree>
    <p:extLst>
      <p:ext uri="{BB962C8B-B14F-4D97-AF65-F5344CB8AC3E}">
        <p14:creationId xmlns:p14="http://schemas.microsoft.com/office/powerpoint/2010/main" val="32281005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D28A5-BCAC-46B4-BFF3-59A6DB7CF6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8907E0-AB7A-42F6-A133-E9E0847195D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FE44FF-54BC-42D1-B53F-FDA2089E48A6}"/>
              </a:ext>
            </a:extLst>
          </p:cNvPr>
          <p:cNvSpPr>
            <a:spLocks noGrp="1"/>
          </p:cNvSpPr>
          <p:nvPr>
            <p:ph type="dt" sz="half" idx="10"/>
          </p:nvPr>
        </p:nvSpPr>
        <p:spPr/>
        <p:txBody>
          <a:bodyPr/>
          <a:lstStyle/>
          <a:p>
            <a:fld id="{5AE77610-2FA0-4116-9C2F-EB11EC435335}" type="datetimeFigureOut">
              <a:rPr lang="en-US" smtClean="0"/>
              <a:t>3/24/2022</a:t>
            </a:fld>
            <a:endParaRPr lang="en-US"/>
          </a:p>
        </p:txBody>
      </p:sp>
      <p:sp>
        <p:nvSpPr>
          <p:cNvPr id="5" name="Footer Placeholder 4">
            <a:extLst>
              <a:ext uri="{FF2B5EF4-FFF2-40B4-BE49-F238E27FC236}">
                <a16:creationId xmlns:a16="http://schemas.microsoft.com/office/drawing/2014/main" id="{01ACD95A-68FA-4B52-AD18-357FA6F171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988EA9-E7EA-4537-AD27-07582669AA5F}"/>
              </a:ext>
            </a:extLst>
          </p:cNvPr>
          <p:cNvSpPr>
            <a:spLocks noGrp="1"/>
          </p:cNvSpPr>
          <p:nvPr>
            <p:ph type="sldNum" sz="quarter" idx="12"/>
          </p:nvPr>
        </p:nvSpPr>
        <p:spPr/>
        <p:txBody>
          <a:bodyPr/>
          <a:lstStyle/>
          <a:p>
            <a:fld id="{7980CF1E-1F13-4D1F-A2FB-99036D67D5EF}" type="slidenum">
              <a:rPr lang="en-US" smtClean="0"/>
              <a:t>‹#›</a:t>
            </a:fld>
            <a:endParaRPr lang="en-US"/>
          </a:p>
        </p:txBody>
      </p:sp>
    </p:spTree>
    <p:extLst>
      <p:ext uri="{BB962C8B-B14F-4D97-AF65-F5344CB8AC3E}">
        <p14:creationId xmlns:p14="http://schemas.microsoft.com/office/powerpoint/2010/main" val="3853797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19690-3FAE-4265-8BEB-CE6519E0C4B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F8D2D91-1354-4AF3-B253-6FC483474ED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4A604DA-991C-42E6-87F4-1D5920381570}"/>
              </a:ext>
            </a:extLst>
          </p:cNvPr>
          <p:cNvSpPr>
            <a:spLocks noGrp="1"/>
          </p:cNvSpPr>
          <p:nvPr>
            <p:ph type="dt" sz="half" idx="10"/>
          </p:nvPr>
        </p:nvSpPr>
        <p:spPr/>
        <p:txBody>
          <a:bodyPr/>
          <a:lstStyle/>
          <a:p>
            <a:fld id="{5AE77610-2FA0-4116-9C2F-EB11EC435335}" type="datetimeFigureOut">
              <a:rPr lang="en-US" smtClean="0"/>
              <a:t>3/24/2022</a:t>
            </a:fld>
            <a:endParaRPr lang="en-US"/>
          </a:p>
        </p:txBody>
      </p:sp>
      <p:sp>
        <p:nvSpPr>
          <p:cNvPr id="5" name="Footer Placeholder 4">
            <a:extLst>
              <a:ext uri="{FF2B5EF4-FFF2-40B4-BE49-F238E27FC236}">
                <a16:creationId xmlns:a16="http://schemas.microsoft.com/office/drawing/2014/main" id="{60E4CDCE-9556-447B-965D-5EA6CBF481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53D3F2-0991-4A10-92D9-1099C94110F1}"/>
              </a:ext>
            </a:extLst>
          </p:cNvPr>
          <p:cNvSpPr>
            <a:spLocks noGrp="1"/>
          </p:cNvSpPr>
          <p:nvPr>
            <p:ph type="sldNum" sz="quarter" idx="12"/>
          </p:nvPr>
        </p:nvSpPr>
        <p:spPr/>
        <p:txBody>
          <a:bodyPr/>
          <a:lstStyle/>
          <a:p>
            <a:fld id="{7980CF1E-1F13-4D1F-A2FB-99036D67D5EF}" type="slidenum">
              <a:rPr lang="en-US" smtClean="0"/>
              <a:t>‹#›</a:t>
            </a:fld>
            <a:endParaRPr lang="en-US"/>
          </a:p>
        </p:txBody>
      </p:sp>
    </p:spTree>
    <p:extLst>
      <p:ext uri="{BB962C8B-B14F-4D97-AF65-F5344CB8AC3E}">
        <p14:creationId xmlns:p14="http://schemas.microsoft.com/office/powerpoint/2010/main" val="29096283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9104A-BE2B-4E27-AA7D-27DFBE48F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022C14-B343-4F01-8183-C8F40EA12A86}"/>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3041D1-6375-4536-AFB2-021B5089B5A6}"/>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3250D4-7CAC-47AC-8C44-DAE6633D8AD3}"/>
              </a:ext>
            </a:extLst>
          </p:cNvPr>
          <p:cNvSpPr>
            <a:spLocks noGrp="1"/>
          </p:cNvSpPr>
          <p:nvPr>
            <p:ph type="dt" sz="half" idx="10"/>
          </p:nvPr>
        </p:nvSpPr>
        <p:spPr/>
        <p:txBody>
          <a:bodyPr/>
          <a:lstStyle/>
          <a:p>
            <a:fld id="{5AE77610-2FA0-4116-9C2F-EB11EC435335}" type="datetimeFigureOut">
              <a:rPr lang="en-US" smtClean="0"/>
              <a:t>3/24/2022</a:t>
            </a:fld>
            <a:endParaRPr lang="en-US"/>
          </a:p>
        </p:txBody>
      </p:sp>
      <p:sp>
        <p:nvSpPr>
          <p:cNvPr id="6" name="Footer Placeholder 5">
            <a:extLst>
              <a:ext uri="{FF2B5EF4-FFF2-40B4-BE49-F238E27FC236}">
                <a16:creationId xmlns:a16="http://schemas.microsoft.com/office/drawing/2014/main" id="{54D5B968-EEB3-4790-9DEE-065AADC2A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2CD74A-1339-4451-9A5A-BE1DFA067248}"/>
              </a:ext>
            </a:extLst>
          </p:cNvPr>
          <p:cNvSpPr>
            <a:spLocks noGrp="1"/>
          </p:cNvSpPr>
          <p:nvPr>
            <p:ph type="sldNum" sz="quarter" idx="12"/>
          </p:nvPr>
        </p:nvSpPr>
        <p:spPr/>
        <p:txBody>
          <a:bodyPr/>
          <a:lstStyle/>
          <a:p>
            <a:fld id="{7980CF1E-1F13-4D1F-A2FB-99036D67D5EF}" type="slidenum">
              <a:rPr lang="en-US" smtClean="0"/>
              <a:t>‹#›</a:t>
            </a:fld>
            <a:endParaRPr lang="en-US"/>
          </a:p>
        </p:txBody>
      </p:sp>
    </p:spTree>
    <p:extLst>
      <p:ext uri="{BB962C8B-B14F-4D97-AF65-F5344CB8AC3E}">
        <p14:creationId xmlns:p14="http://schemas.microsoft.com/office/powerpoint/2010/main" val="15596902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9CB1C-B9DD-4826-9D87-C905C7AC105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E30C3B-D64F-4C42-94F2-9E7C9FE15ED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4716687B-3F30-4BC9-9BBA-576E2033DC42}"/>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A84464-A9E7-40D3-B5C8-3D5E9900E41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1BF87D37-E035-42ED-92A9-186A262AD2CA}"/>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DDFB48-66FA-48F8-861F-EB9C0942EF23}"/>
              </a:ext>
            </a:extLst>
          </p:cNvPr>
          <p:cNvSpPr>
            <a:spLocks noGrp="1"/>
          </p:cNvSpPr>
          <p:nvPr>
            <p:ph type="dt" sz="half" idx="10"/>
          </p:nvPr>
        </p:nvSpPr>
        <p:spPr/>
        <p:txBody>
          <a:bodyPr/>
          <a:lstStyle/>
          <a:p>
            <a:fld id="{5AE77610-2FA0-4116-9C2F-EB11EC435335}" type="datetimeFigureOut">
              <a:rPr lang="en-US" smtClean="0"/>
              <a:t>3/24/2022</a:t>
            </a:fld>
            <a:endParaRPr lang="en-US"/>
          </a:p>
        </p:txBody>
      </p:sp>
      <p:sp>
        <p:nvSpPr>
          <p:cNvPr id="8" name="Footer Placeholder 7">
            <a:extLst>
              <a:ext uri="{FF2B5EF4-FFF2-40B4-BE49-F238E27FC236}">
                <a16:creationId xmlns:a16="http://schemas.microsoft.com/office/drawing/2014/main" id="{E1CE862C-42E3-490C-990B-1517CF59ED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B97D45-C6C3-46AE-AC10-A2E87C38CA60}"/>
              </a:ext>
            </a:extLst>
          </p:cNvPr>
          <p:cNvSpPr>
            <a:spLocks noGrp="1"/>
          </p:cNvSpPr>
          <p:nvPr>
            <p:ph type="sldNum" sz="quarter" idx="12"/>
          </p:nvPr>
        </p:nvSpPr>
        <p:spPr/>
        <p:txBody>
          <a:bodyPr/>
          <a:lstStyle/>
          <a:p>
            <a:fld id="{7980CF1E-1F13-4D1F-A2FB-99036D67D5EF}" type="slidenum">
              <a:rPr lang="en-US" smtClean="0"/>
              <a:t>‹#›</a:t>
            </a:fld>
            <a:endParaRPr lang="en-US"/>
          </a:p>
        </p:txBody>
      </p:sp>
    </p:spTree>
    <p:extLst>
      <p:ext uri="{BB962C8B-B14F-4D97-AF65-F5344CB8AC3E}">
        <p14:creationId xmlns:p14="http://schemas.microsoft.com/office/powerpoint/2010/main" val="33587054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FE18B-DCE1-4251-8381-289A274266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1317D2-4220-4AF1-A970-D869C14D2EF7}"/>
              </a:ext>
            </a:extLst>
          </p:cNvPr>
          <p:cNvSpPr>
            <a:spLocks noGrp="1"/>
          </p:cNvSpPr>
          <p:nvPr>
            <p:ph type="dt" sz="half" idx="10"/>
          </p:nvPr>
        </p:nvSpPr>
        <p:spPr/>
        <p:txBody>
          <a:bodyPr/>
          <a:lstStyle/>
          <a:p>
            <a:fld id="{5AE77610-2FA0-4116-9C2F-EB11EC435335}" type="datetimeFigureOut">
              <a:rPr lang="en-US" smtClean="0"/>
              <a:t>3/24/2022</a:t>
            </a:fld>
            <a:endParaRPr lang="en-US"/>
          </a:p>
        </p:txBody>
      </p:sp>
      <p:sp>
        <p:nvSpPr>
          <p:cNvPr id="4" name="Footer Placeholder 3">
            <a:extLst>
              <a:ext uri="{FF2B5EF4-FFF2-40B4-BE49-F238E27FC236}">
                <a16:creationId xmlns:a16="http://schemas.microsoft.com/office/drawing/2014/main" id="{B722EC82-6CDD-4DAF-897F-5E0E58C057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648675-845D-497C-A016-CDA3ED74E848}"/>
              </a:ext>
            </a:extLst>
          </p:cNvPr>
          <p:cNvSpPr>
            <a:spLocks noGrp="1"/>
          </p:cNvSpPr>
          <p:nvPr>
            <p:ph type="sldNum" sz="quarter" idx="12"/>
          </p:nvPr>
        </p:nvSpPr>
        <p:spPr/>
        <p:txBody>
          <a:bodyPr/>
          <a:lstStyle/>
          <a:p>
            <a:fld id="{7980CF1E-1F13-4D1F-A2FB-99036D67D5EF}" type="slidenum">
              <a:rPr lang="en-US" smtClean="0"/>
              <a:t>‹#›</a:t>
            </a:fld>
            <a:endParaRPr lang="en-US"/>
          </a:p>
        </p:txBody>
      </p:sp>
    </p:spTree>
    <p:extLst>
      <p:ext uri="{BB962C8B-B14F-4D97-AF65-F5344CB8AC3E}">
        <p14:creationId xmlns:p14="http://schemas.microsoft.com/office/powerpoint/2010/main" val="232649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E2B230-800B-4188-85EA-84A07DCAA066}"/>
              </a:ext>
            </a:extLst>
          </p:cNvPr>
          <p:cNvSpPr>
            <a:spLocks noGrp="1"/>
          </p:cNvSpPr>
          <p:nvPr>
            <p:ph type="dt" sz="half" idx="10"/>
          </p:nvPr>
        </p:nvSpPr>
        <p:spPr/>
        <p:txBody>
          <a:bodyPr/>
          <a:lstStyle/>
          <a:p>
            <a:fld id="{5AE77610-2FA0-4116-9C2F-EB11EC435335}" type="datetimeFigureOut">
              <a:rPr lang="en-US" smtClean="0"/>
              <a:t>3/24/2022</a:t>
            </a:fld>
            <a:endParaRPr lang="en-US"/>
          </a:p>
        </p:txBody>
      </p:sp>
      <p:sp>
        <p:nvSpPr>
          <p:cNvPr id="3" name="Footer Placeholder 2">
            <a:extLst>
              <a:ext uri="{FF2B5EF4-FFF2-40B4-BE49-F238E27FC236}">
                <a16:creationId xmlns:a16="http://schemas.microsoft.com/office/drawing/2014/main" id="{722742A5-2D7E-4C7E-B508-586458A6D4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6C42B8-103B-4CAA-8CAC-DD81FF788987}"/>
              </a:ext>
            </a:extLst>
          </p:cNvPr>
          <p:cNvSpPr>
            <a:spLocks noGrp="1"/>
          </p:cNvSpPr>
          <p:nvPr>
            <p:ph type="sldNum" sz="quarter" idx="12"/>
          </p:nvPr>
        </p:nvSpPr>
        <p:spPr/>
        <p:txBody>
          <a:bodyPr/>
          <a:lstStyle/>
          <a:p>
            <a:fld id="{7980CF1E-1F13-4D1F-A2FB-99036D67D5EF}" type="slidenum">
              <a:rPr lang="en-US" smtClean="0"/>
              <a:t>‹#›</a:t>
            </a:fld>
            <a:endParaRPr lang="en-US"/>
          </a:p>
        </p:txBody>
      </p:sp>
    </p:spTree>
    <p:extLst>
      <p:ext uri="{BB962C8B-B14F-4D97-AF65-F5344CB8AC3E}">
        <p14:creationId xmlns:p14="http://schemas.microsoft.com/office/powerpoint/2010/main" val="1940748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93828F-398B-42B1-B1C3-E4050B5292C0}"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1295595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35220-E1CC-43E3-ADD2-E0EFBA911EE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9F8C5EE-3389-4142-8532-C2BB7B7DFE5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C7F78-8EFE-407C-91DF-3DF67B12432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4062212-6A27-4297-AE25-E378DECFE12B}"/>
              </a:ext>
            </a:extLst>
          </p:cNvPr>
          <p:cNvSpPr>
            <a:spLocks noGrp="1"/>
          </p:cNvSpPr>
          <p:nvPr>
            <p:ph type="dt" sz="half" idx="10"/>
          </p:nvPr>
        </p:nvSpPr>
        <p:spPr/>
        <p:txBody>
          <a:bodyPr/>
          <a:lstStyle/>
          <a:p>
            <a:fld id="{5AE77610-2FA0-4116-9C2F-EB11EC435335}" type="datetimeFigureOut">
              <a:rPr lang="en-US" smtClean="0"/>
              <a:t>3/24/2022</a:t>
            </a:fld>
            <a:endParaRPr lang="en-US"/>
          </a:p>
        </p:txBody>
      </p:sp>
      <p:sp>
        <p:nvSpPr>
          <p:cNvPr id="6" name="Footer Placeholder 5">
            <a:extLst>
              <a:ext uri="{FF2B5EF4-FFF2-40B4-BE49-F238E27FC236}">
                <a16:creationId xmlns:a16="http://schemas.microsoft.com/office/drawing/2014/main" id="{806B81D4-BB75-4606-B55A-482231A39E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73ED43-2503-45AA-A300-ACEB5BD4971D}"/>
              </a:ext>
            </a:extLst>
          </p:cNvPr>
          <p:cNvSpPr>
            <a:spLocks noGrp="1"/>
          </p:cNvSpPr>
          <p:nvPr>
            <p:ph type="sldNum" sz="quarter" idx="12"/>
          </p:nvPr>
        </p:nvSpPr>
        <p:spPr/>
        <p:txBody>
          <a:bodyPr/>
          <a:lstStyle/>
          <a:p>
            <a:fld id="{7980CF1E-1F13-4D1F-A2FB-99036D67D5EF}" type="slidenum">
              <a:rPr lang="en-US" smtClean="0"/>
              <a:t>‹#›</a:t>
            </a:fld>
            <a:endParaRPr lang="en-US"/>
          </a:p>
        </p:txBody>
      </p:sp>
    </p:spTree>
    <p:extLst>
      <p:ext uri="{BB962C8B-B14F-4D97-AF65-F5344CB8AC3E}">
        <p14:creationId xmlns:p14="http://schemas.microsoft.com/office/powerpoint/2010/main" val="9916370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95C7C-AB42-416E-ABFA-16148EC8AA3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0327D02-8625-47F6-8C85-E4AF08A7932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BFFCF57-88B9-4B0C-9755-361EB577377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CE0E03D-3B42-420B-9680-72448E9F33F9}"/>
              </a:ext>
            </a:extLst>
          </p:cNvPr>
          <p:cNvSpPr>
            <a:spLocks noGrp="1"/>
          </p:cNvSpPr>
          <p:nvPr>
            <p:ph type="dt" sz="half" idx="10"/>
          </p:nvPr>
        </p:nvSpPr>
        <p:spPr/>
        <p:txBody>
          <a:bodyPr/>
          <a:lstStyle/>
          <a:p>
            <a:fld id="{5AE77610-2FA0-4116-9C2F-EB11EC435335}" type="datetimeFigureOut">
              <a:rPr lang="en-US" smtClean="0"/>
              <a:t>3/24/2022</a:t>
            </a:fld>
            <a:endParaRPr lang="en-US"/>
          </a:p>
        </p:txBody>
      </p:sp>
      <p:sp>
        <p:nvSpPr>
          <p:cNvPr id="6" name="Footer Placeholder 5">
            <a:extLst>
              <a:ext uri="{FF2B5EF4-FFF2-40B4-BE49-F238E27FC236}">
                <a16:creationId xmlns:a16="http://schemas.microsoft.com/office/drawing/2014/main" id="{F1469736-A974-4D87-9BE1-ED971E0197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27E9E0-DB33-48AC-98AD-C1FC5F73265A}"/>
              </a:ext>
            </a:extLst>
          </p:cNvPr>
          <p:cNvSpPr>
            <a:spLocks noGrp="1"/>
          </p:cNvSpPr>
          <p:nvPr>
            <p:ph type="sldNum" sz="quarter" idx="12"/>
          </p:nvPr>
        </p:nvSpPr>
        <p:spPr/>
        <p:txBody>
          <a:bodyPr/>
          <a:lstStyle/>
          <a:p>
            <a:fld id="{7980CF1E-1F13-4D1F-A2FB-99036D67D5EF}" type="slidenum">
              <a:rPr lang="en-US" smtClean="0"/>
              <a:t>‹#›</a:t>
            </a:fld>
            <a:endParaRPr lang="en-US"/>
          </a:p>
        </p:txBody>
      </p:sp>
    </p:spTree>
    <p:extLst>
      <p:ext uri="{BB962C8B-B14F-4D97-AF65-F5344CB8AC3E}">
        <p14:creationId xmlns:p14="http://schemas.microsoft.com/office/powerpoint/2010/main" val="3284254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81FBE-42F1-4C2B-AA8F-D2644EA8D0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9D7F8D-2BAD-4989-AA2B-52959DEBE66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3C3E36-96EA-4608-989A-E422C8D1B400}"/>
              </a:ext>
            </a:extLst>
          </p:cNvPr>
          <p:cNvSpPr>
            <a:spLocks noGrp="1"/>
          </p:cNvSpPr>
          <p:nvPr>
            <p:ph type="dt" sz="half" idx="10"/>
          </p:nvPr>
        </p:nvSpPr>
        <p:spPr/>
        <p:txBody>
          <a:bodyPr/>
          <a:lstStyle/>
          <a:p>
            <a:fld id="{5AE77610-2FA0-4116-9C2F-EB11EC435335}" type="datetimeFigureOut">
              <a:rPr lang="en-US" smtClean="0"/>
              <a:t>3/24/2022</a:t>
            </a:fld>
            <a:endParaRPr lang="en-US"/>
          </a:p>
        </p:txBody>
      </p:sp>
      <p:sp>
        <p:nvSpPr>
          <p:cNvPr id="5" name="Footer Placeholder 4">
            <a:extLst>
              <a:ext uri="{FF2B5EF4-FFF2-40B4-BE49-F238E27FC236}">
                <a16:creationId xmlns:a16="http://schemas.microsoft.com/office/drawing/2014/main" id="{29C29FFA-71E4-4741-994C-4EA87DB563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6415A-1551-4322-81AF-F07FC9A54F9F}"/>
              </a:ext>
            </a:extLst>
          </p:cNvPr>
          <p:cNvSpPr>
            <a:spLocks noGrp="1"/>
          </p:cNvSpPr>
          <p:nvPr>
            <p:ph type="sldNum" sz="quarter" idx="12"/>
          </p:nvPr>
        </p:nvSpPr>
        <p:spPr/>
        <p:txBody>
          <a:bodyPr/>
          <a:lstStyle/>
          <a:p>
            <a:fld id="{7980CF1E-1F13-4D1F-A2FB-99036D67D5EF}" type="slidenum">
              <a:rPr lang="en-US" smtClean="0"/>
              <a:t>‹#›</a:t>
            </a:fld>
            <a:endParaRPr lang="en-US"/>
          </a:p>
        </p:txBody>
      </p:sp>
    </p:spTree>
    <p:extLst>
      <p:ext uri="{BB962C8B-B14F-4D97-AF65-F5344CB8AC3E}">
        <p14:creationId xmlns:p14="http://schemas.microsoft.com/office/powerpoint/2010/main" val="26372288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8D205D-E223-4171-ABEA-2B9592EBD4F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36ED30-1FAC-4546-B12D-E92EFCAB6C2E}"/>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26FE76-131E-4E51-BE2C-D541206454E0}"/>
              </a:ext>
            </a:extLst>
          </p:cNvPr>
          <p:cNvSpPr>
            <a:spLocks noGrp="1"/>
          </p:cNvSpPr>
          <p:nvPr>
            <p:ph type="dt" sz="half" idx="10"/>
          </p:nvPr>
        </p:nvSpPr>
        <p:spPr/>
        <p:txBody>
          <a:bodyPr/>
          <a:lstStyle/>
          <a:p>
            <a:fld id="{5AE77610-2FA0-4116-9C2F-EB11EC435335}" type="datetimeFigureOut">
              <a:rPr lang="en-US" smtClean="0"/>
              <a:t>3/24/2022</a:t>
            </a:fld>
            <a:endParaRPr lang="en-US"/>
          </a:p>
        </p:txBody>
      </p:sp>
      <p:sp>
        <p:nvSpPr>
          <p:cNvPr id="5" name="Footer Placeholder 4">
            <a:extLst>
              <a:ext uri="{FF2B5EF4-FFF2-40B4-BE49-F238E27FC236}">
                <a16:creationId xmlns:a16="http://schemas.microsoft.com/office/drawing/2014/main" id="{A3CA5E46-4B17-4A3B-905F-BC9E67A204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21BF1C-2C03-4016-A95E-04F7CA5ADECB}"/>
              </a:ext>
            </a:extLst>
          </p:cNvPr>
          <p:cNvSpPr>
            <a:spLocks noGrp="1"/>
          </p:cNvSpPr>
          <p:nvPr>
            <p:ph type="sldNum" sz="quarter" idx="12"/>
          </p:nvPr>
        </p:nvSpPr>
        <p:spPr/>
        <p:txBody>
          <a:bodyPr/>
          <a:lstStyle/>
          <a:p>
            <a:fld id="{7980CF1E-1F13-4D1F-A2FB-99036D67D5EF}" type="slidenum">
              <a:rPr lang="en-US" smtClean="0"/>
              <a:t>‹#›</a:t>
            </a:fld>
            <a:endParaRPr lang="en-US"/>
          </a:p>
        </p:txBody>
      </p:sp>
    </p:spTree>
    <p:extLst>
      <p:ext uri="{BB962C8B-B14F-4D97-AF65-F5344CB8AC3E}">
        <p14:creationId xmlns:p14="http://schemas.microsoft.com/office/powerpoint/2010/main" val="14202085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0AFE2C-B7E7-4B8C-9013-0F6BF3E3B473}"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8EB65-5634-4E79-BBE1-E838A2770994}" type="slidenum">
              <a:rPr lang="en-US" smtClean="0"/>
              <a:t>‹#›</a:t>
            </a:fld>
            <a:endParaRPr lang="en-US"/>
          </a:p>
        </p:txBody>
      </p:sp>
    </p:spTree>
    <p:extLst>
      <p:ext uri="{BB962C8B-B14F-4D97-AF65-F5344CB8AC3E}">
        <p14:creationId xmlns:p14="http://schemas.microsoft.com/office/powerpoint/2010/main" val="25342226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0AFE2C-B7E7-4B8C-9013-0F6BF3E3B473}"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8EB65-5634-4E79-BBE1-E838A2770994}" type="slidenum">
              <a:rPr lang="en-US" smtClean="0"/>
              <a:t>‹#›</a:t>
            </a:fld>
            <a:endParaRPr lang="en-US"/>
          </a:p>
        </p:txBody>
      </p:sp>
    </p:spTree>
    <p:extLst>
      <p:ext uri="{BB962C8B-B14F-4D97-AF65-F5344CB8AC3E}">
        <p14:creationId xmlns:p14="http://schemas.microsoft.com/office/powerpoint/2010/main" val="2799007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0AFE2C-B7E7-4B8C-9013-0F6BF3E3B473}"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8EB65-5634-4E79-BBE1-E838A2770994}" type="slidenum">
              <a:rPr lang="en-US" smtClean="0"/>
              <a:t>‹#›</a:t>
            </a:fld>
            <a:endParaRPr lang="en-US"/>
          </a:p>
        </p:txBody>
      </p:sp>
    </p:spTree>
    <p:extLst>
      <p:ext uri="{BB962C8B-B14F-4D97-AF65-F5344CB8AC3E}">
        <p14:creationId xmlns:p14="http://schemas.microsoft.com/office/powerpoint/2010/main" val="10163036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0AFE2C-B7E7-4B8C-9013-0F6BF3E3B473}" type="datetimeFigureOut">
              <a:rPr lang="en-US" smtClean="0"/>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68EB65-5634-4E79-BBE1-E838A2770994}" type="slidenum">
              <a:rPr lang="en-US" smtClean="0"/>
              <a:t>‹#›</a:t>
            </a:fld>
            <a:endParaRPr lang="en-US"/>
          </a:p>
        </p:txBody>
      </p:sp>
    </p:spTree>
    <p:extLst>
      <p:ext uri="{BB962C8B-B14F-4D97-AF65-F5344CB8AC3E}">
        <p14:creationId xmlns:p14="http://schemas.microsoft.com/office/powerpoint/2010/main" val="19887225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0AFE2C-B7E7-4B8C-9013-0F6BF3E3B473}" type="datetimeFigureOut">
              <a:rPr lang="en-US" smtClean="0"/>
              <a:t>3/24/2022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68EB65-5634-4E79-BBE1-E838A2770994}" type="slidenum">
              <a:rPr lang="en-US" smtClean="0"/>
              <a:t>‹#›</a:t>
            </a:fld>
            <a:endParaRPr lang="en-US"/>
          </a:p>
        </p:txBody>
      </p:sp>
    </p:spTree>
    <p:extLst>
      <p:ext uri="{BB962C8B-B14F-4D97-AF65-F5344CB8AC3E}">
        <p14:creationId xmlns:p14="http://schemas.microsoft.com/office/powerpoint/2010/main" val="10585594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0AFE2C-B7E7-4B8C-9013-0F6BF3E3B473}" type="datetimeFigureOut">
              <a:rPr lang="en-US" smtClean="0"/>
              <a:t>3/24/2022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68EB65-5634-4E79-BBE1-E838A2770994}" type="slidenum">
              <a:rPr lang="en-US" smtClean="0"/>
              <a:t>‹#›</a:t>
            </a:fld>
            <a:endParaRPr lang="en-US"/>
          </a:p>
        </p:txBody>
      </p:sp>
    </p:spTree>
    <p:extLst>
      <p:ext uri="{BB962C8B-B14F-4D97-AF65-F5344CB8AC3E}">
        <p14:creationId xmlns:p14="http://schemas.microsoft.com/office/powerpoint/2010/main" val="3595236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93828F-398B-42B1-B1C3-E4050B5292C0}" type="datetimeFigureOut">
              <a:rPr lang="en-US" smtClean="0"/>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28482030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0AFE2C-B7E7-4B8C-9013-0F6BF3E3B473}" type="datetimeFigureOut">
              <a:rPr lang="en-US" smtClean="0"/>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68EB65-5634-4E79-BBE1-E838A2770994}" type="slidenum">
              <a:rPr lang="en-US" smtClean="0"/>
              <a:t>‹#›</a:t>
            </a:fld>
            <a:endParaRPr lang="en-US"/>
          </a:p>
        </p:txBody>
      </p:sp>
    </p:spTree>
    <p:extLst>
      <p:ext uri="{BB962C8B-B14F-4D97-AF65-F5344CB8AC3E}">
        <p14:creationId xmlns:p14="http://schemas.microsoft.com/office/powerpoint/2010/main" val="3919101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A0AFE2C-B7E7-4B8C-9013-0F6BF3E3B473}" type="datetimeFigureOut">
              <a:rPr lang="en-US" smtClean="0"/>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68EB65-5634-4E79-BBE1-E838A2770994}" type="slidenum">
              <a:rPr lang="en-US" smtClean="0"/>
              <a:t>‹#›</a:t>
            </a:fld>
            <a:endParaRPr lang="en-US"/>
          </a:p>
        </p:txBody>
      </p:sp>
    </p:spTree>
    <p:extLst>
      <p:ext uri="{BB962C8B-B14F-4D97-AF65-F5344CB8AC3E}">
        <p14:creationId xmlns:p14="http://schemas.microsoft.com/office/powerpoint/2010/main" val="31324267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A0AFE2C-B7E7-4B8C-9013-0F6BF3E3B473}" type="datetimeFigureOut">
              <a:rPr lang="en-US" smtClean="0"/>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68EB65-5634-4E79-BBE1-E838A2770994}" type="slidenum">
              <a:rPr lang="en-US" smtClean="0"/>
              <a:t>‹#›</a:t>
            </a:fld>
            <a:endParaRPr lang="en-US"/>
          </a:p>
        </p:txBody>
      </p:sp>
    </p:spTree>
    <p:extLst>
      <p:ext uri="{BB962C8B-B14F-4D97-AF65-F5344CB8AC3E}">
        <p14:creationId xmlns:p14="http://schemas.microsoft.com/office/powerpoint/2010/main" val="25556517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0AFE2C-B7E7-4B8C-9013-0F6BF3E3B473}"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8EB65-5634-4E79-BBE1-E838A2770994}" type="slidenum">
              <a:rPr lang="en-US" smtClean="0"/>
              <a:t>‹#›</a:t>
            </a:fld>
            <a:endParaRPr lang="en-US"/>
          </a:p>
        </p:txBody>
      </p:sp>
    </p:spTree>
    <p:extLst>
      <p:ext uri="{BB962C8B-B14F-4D97-AF65-F5344CB8AC3E}">
        <p14:creationId xmlns:p14="http://schemas.microsoft.com/office/powerpoint/2010/main" val="24335307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0AFE2C-B7E7-4B8C-9013-0F6BF3E3B473}"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8EB65-5634-4E79-BBE1-E838A2770994}" type="slidenum">
              <a:rPr lang="en-US" smtClean="0"/>
              <a:t>‹#›</a:t>
            </a:fld>
            <a:endParaRPr lang="en-US"/>
          </a:p>
        </p:txBody>
      </p:sp>
    </p:spTree>
    <p:extLst>
      <p:ext uri="{BB962C8B-B14F-4D97-AF65-F5344CB8AC3E}">
        <p14:creationId xmlns:p14="http://schemas.microsoft.com/office/powerpoint/2010/main" val="32114279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r-HR"/>
          </a:p>
        </p:txBody>
      </p:sp>
      <p:sp>
        <p:nvSpPr>
          <p:cNvPr id="4" name="Date Placeholder 3">
            <a:extLst>
              <a:ext uri="{FF2B5EF4-FFF2-40B4-BE49-F238E27FC236}">
                <a16:creationId xmlns:a16="http://schemas.microsoft.com/office/drawing/2014/main" id="{C6B37D5F-5E73-4F24-95F6-6F84DEB837C1}"/>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B6AB367E-E63B-4050-AE88-8C7DDA79782D}" type="datetimeFigureOut">
              <a:rPr lang="hr-HR"/>
              <a:pPr>
                <a:defRPr/>
              </a:pPr>
              <a:t>24.3.2022.</a:t>
            </a:fld>
            <a:endParaRPr lang="hr-HR"/>
          </a:p>
        </p:txBody>
      </p:sp>
      <p:sp>
        <p:nvSpPr>
          <p:cNvPr id="5" name="Footer Placeholder 4">
            <a:extLst>
              <a:ext uri="{FF2B5EF4-FFF2-40B4-BE49-F238E27FC236}">
                <a16:creationId xmlns:a16="http://schemas.microsoft.com/office/drawing/2014/main" id="{8E664F7A-4A8A-47B5-8FE9-8A9678375A34}"/>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hr-HR"/>
          </a:p>
        </p:txBody>
      </p:sp>
      <p:sp>
        <p:nvSpPr>
          <p:cNvPr id="6" name="Slide Number Placeholder 5">
            <a:extLst>
              <a:ext uri="{FF2B5EF4-FFF2-40B4-BE49-F238E27FC236}">
                <a16:creationId xmlns:a16="http://schemas.microsoft.com/office/drawing/2014/main" id="{76D59CBF-9D9A-42D2-B700-309B6EF9CDC4}"/>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3EE820C4-6678-4455-BCDA-DEA314DE8000}" type="slidenum">
              <a:rPr lang="hr-HR" altLang="en-US"/>
              <a:pPr/>
              <a:t>‹#›</a:t>
            </a:fld>
            <a:endParaRPr lang="hr-HR" altLang="en-US"/>
          </a:p>
        </p:txBody>
      </p:sp>
    </p:spTree>
    <p:extLst>
      <p:ext uri="{BB962C8B-B14F-4D97-AF65-F5344CB8AC3E}">
        <p14:creationId xmlns:p14="http://schemas.microsoft.com/office/powerpoint/2010/main" val="21437128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7DB39E67-F4DD-407C-A8C0-F6AFDD3F00C1}"/>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37250CB2-6BDA-4CC8-912D-9B2D488F886C}" type="datetimeFigureOut">
              <a:rPr lang="hr-HR"/>
              <a:pPr>
                <a:defRPr/>
              </a:pPr>
              <a:t>24.3.2022.</a:t>
            </a:fld>
            <a:endParaRPr lang="hr-HR"/>
          </a:p>
        </p:txBody>
      </p:sp>
      <p:sp>
        <p:nvSpPr>
          <p:cNvPr id="5" name="Footer Placeholder 4">
            <a:extLst>
              <a:ext uri="{FF2B5EF4-FFF2-40B4-BE49-F238E27FC236}">
                <a16:creationId xmlns:a16="http://schemas.microsoft.com/office/drawing/2014/main" id="{34CFF7A5-CE0D-4843-9CA7-D56DA32523EB}"/>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hr-HR"/>
          </a:p>
        </p:txBody>
      </p:sp>
      <p:sp>
        <p:nvSpPr>
          <p:cNvPr id="6" name="Slide Number Placeholder 5">
            <a:extLst>
              <a:ext uri="{FF2B5EF4-FFF2-40B4-BE49-F238E27FC236}">
                <a16:creationId xmlns:a16="http://schemas.microsoft.com/office/drawing/2014/main" id="{EA84B1A1-44DD-4E88-9451-D92B2245DD78}"/>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4D5BBF66-3F8F-4F93-BB11-3917C3690C8D}" type="slidenum">
              <a:rPr lang="hr-HR" altLang="en-US"/>
              <a:pPr/>
              <a:t>‹#›</a:t>
            </a:fld>
            <a:endParaRPr lang="hr-HR" altLang="en-US"/>
          </a:p>
        </p:txBody>
      </p:sp>
    </p:spTree>
    <p:extLst>
      <p:ext uri="{BB962C8B-B14F-4D97-AF65-F5344CB8AC3E}">
        <p14:creationId xmlns:p14="http://schemas.microsoft.com/office/powerpoint/2010/main" val="26511596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19518E-CA57-4F1D-BEE2-4AF6AFF7464C}"/>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5E776C84-5D6A-42E6-9EBC-FB5E525EF0E8}" type="datetimeFigureOut">
              <a:rPr lang="hr-HR"/>
              <a:pPr>
                <a:defRPr/>
              </a:pPr>
              <a:t>24.3.2022.</a:t>
            </a:fld>
            <a:endParaRPr lang="hr-HR"/>
          </a:p>
        </p:txBody>
      </p:sp>
      <p:sp>
        <p:nvSpPr>
          <p:cNvPr id="5" name="Footer Placeholder 4">
            <a:extLst>
              <a:ext uri="{FF2B5EF4-FFF2-40B4-BE49-F238E27FC236}">
                <a16:creationId xmlns:a16="http://schemas.microsoft.com/office/drawing/2014/main" id="{832BAAAB-B31D-4A13-933B-66D0A20E01BA}"/>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hr-HR"/>
          </a:p>
        </p:txBody>
      </p:sp>
      <p:sp>
        <p:nvSpPr>
          <p:cNvPr id="6" name="Slide Number Placeholder 5">
            <a:extLst>
              <a:ext uri="{FF2B5EF4-FFF2-40B4-BE49-F238E27FC236}">
                <a16:creationId xmlns:a16="http://schemas.microsoft.com/office/drawing/2014/main" id="{651AD6DE-37BE-49F5-BAA5-77B2456DE395}"/>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DAD3F6FB-DE1B-4645-9AC0-8749CDD57BE8}" type="slidenum">
              <a:rPr lang="hr-HR" altLang="en-US"/>
              <a:pPr/>
              <a:t>‹#›</a:t>
            </a:fld>
            <a:endParaRPr lang="hr-HR" altLang="en-US"/>
          </a:p>
        </p:txBody>
      </p:sp>
    </p:spTree>
    <p:extLst>
      <p:ext uri="{BB962C8B-B14F-4D97-AF65-F5344CB8AC3E}">
        <p14:creationId xmlns:p14="http://schemas.microsoft.com/office/powerpoint/2010/main" val="41968344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a:extLst>
              <a:ext uri="{FF2B5EF4-FFF2-40B4-BE49-F238E27FC236}">
                <a16:creationId xmlns:a16="http://schemas.microsoft.com/office/drawing/2014/main" id="{FA023C39-7DA3-41CE-A5E5-C25FB49CBA63}"/>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03D88F88-6F47-4C9F-BD38-A9B8EBEA9897}" type="datetimeFigureOut">
              <a:rPr lang="hr-HR"/>
              <a:pPr>
                <a:defRPr/>
              </a:pPr>
              <a:t>24.3.2022.</a:t>
            </a:fld>
            <a:endParaRPr lang="hr-HR"/>
          </a:p>
        </p:txBody>
      </p:sp>
      <p:sp>
        <p:nvSpPr>
          <p:cNvPr id="6" name="Footer Placeholder 5">
            <a:extLst>
              <a:ext uri="{FF2B5EF4-FFF2-40B4-BE49-F238E27FC236}">
                <a16:creationId xmlns:a16="http://schemas.microsoft.com/office/drawing/2014/main" id="{5EBF0D8C-D91B-493C-BE6E-053FBF749918}"/>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hr-HR"/>
          </a:p>
        </p:txBody>
      </p:sp>
      <p:sp>
        <p:nvSpPr>
          <p:cNvPr id="7" name="Slide Number Placeholder 6">
            <a:extLst>
              <a:ext uri="{FF2B5EF4-FFF2-40B4-BE49-F238E27FC236}">
                <a16:creationId xmlns:a16="http://schemas.microsoft.com/office/drawing/2014/main" id="{0BA0457B-9E87-41E6-8DCB-FD9BBB18E62B}"/>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A9D0C508-67F4-41D9-941F-4BC8E9AA2611}" type="slidenum">
              <a:rPr lang="hr-HR" altLang="en-US"/>
              <a:pPr/>
              <a:t>‹#›</a:t>
            </a:fld>
            <a:endParaRPr lang="hr-HR" altLang="en-US"/>
          </a:p>
        </p:txBody>
      </p:sp>
    </p:spTree>
    <p:extLst>
      <p:ext uri="{BB962C8B-B14F-4D97-AF65-F5344CB8AC3E}">
        <p14:creationId xmlns:p14="http://schemas.microsoft.com/office/powerpoint/2010/main" val="41151805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a:extLst>
              <a:ext uri="{FF2B5EF4-FFF2-40B4-BE49-F238E27FC236}">
                <a16:creationId xmlns:a16="http://schemas.microsoft.com/office/drawing/2014/main" id="{1F3F2D9B-15B1-44A7-9FF6-B8190689CD5F}"/>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FE49C817-4413-4D8B-A435-2220AA8F031B}" type="datetimeFigureOut">
              <a:rPr lang="hr-HR"/>
              <a:pPr>
                <a:defRPr/>
              </a:pPr>
              <a:t>24.3.2022.</a:t>
            </a:fld>
            <a:endParaRPr lang="hr-HR"/>
          </a:p>
        </p:txBody>
      </p:sp>
      <p:sp>
        <p:nvSpPr>
          <p:cNvPr id="8" name="Footer Placeholder 7">
            <a:extLst>
              <a:ext uri="{FF2B5EF4-FFF2-40B4-BE49-F238E27FC236}">
                <a16:creationId xmlns:a16="http://schemas.microsoft.com/office/drawing/2014/main" id="{7AF3CAA8-93A8-4218-ADE6-C789B3ACB259}"/>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hr-HR"/>
          </a:p>
        </p:txBody>
      </p:sp>
      <p:sp>
        <p:nvSpPr>
          <p:cNvPr id="9" name="Slide Number Placeholder 8">
            <a:extLst>
              <a:ext uri="{FF2B5EF4-FFF2-40B4-BE49-F238E27FC236}">
                <a16:creationId xmlns:a16="http://schemas.microsoft.com/office/drawing/2014/main" id="{4468C194-9E11-48DC-A854-DF94BA3D06F7}"/>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0A400380-3F90-4487-B55F-24D58BB70D87}" type="slidenum">
              <a:rPr lang="hr-HR" altLang="en-US"/>
              <a:pPr/>
              <a:t>‹#›</a:t>
            </a:fld>
            <a:endParaRPr lang="hr-HR" altLang="en-US"/>
          </a:p>
        </p:txBody>
      </p:sp>
    </p:spTree>
    <p:extLst>
      <p:ext uri="{BB962C8B-B14F-4D97-AF65-F5344CB8AC3E}">
        <p14:creationId xmlns:p14="http://schemas.microsoft.com/office/powerpoint/2010/main" val="3826042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93828F-398B-42B1-B1C3-E4050B5292C0}" type="datetimeFigureOut">
              <a:rPr lang="en-US" smtClean="0"/>
              <a:t>3/24/2022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28552867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Date Placeholder 2">
            <a:extLst>
              <a:ext uri="{FF2B5EF4-FFF2-40B4-BE49-F238E27FC236}">
                <a16:creationId xmlns:a16="http://schemas.microsoft.com/office/drawing/2014/main" id="{64B22807-6896-402E-82A1-9BA7A2088733}"/>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0399688B-9522-4E6E-834C-AF773B1AB6E0}" type="datetimeFigureOut">
              <a:rPr lang="hr-HR"/>
              <a:pPr>
                <a:defRPr/>
              </a:pPr>
              <a:t>24.3.2022.</a:t>
            </a:fld>
            <a:endParaRPr lang="hr-HR"/>
          </a:p>
        </p:txBody>
      </p:sp>
      <p:sp>
        <p:nvSpPr>
          <p:cNvPr id="4" name="Footer Placeholder 3">
            <a:extLst>
              <a:ext uri="{FF2B5EF4-FFF2-40B4-BE49-F238E27FC236}">
                <a16:creationId xmlns:a16="http://schemas.microsoft.com/office/drawing/2014/main" id="{86C6FA22-DEC8-4A51-B0A9-4AD870A3178D}"/>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hr-HR"/>
          </a:p>
        </p:txBody>
      </p:sp>
      <p:sp>
        <p:nvSpPr>
          <p:cNvPr id="5" name="Slide Number Placeholder 4">
            <a:extLst>
              <a:ext uri="{FF2B5EF4-FFF2-40B4-BE49-F238E27FC236}">
                <a16:creationId xmlns:a16="http://schemas.microsoft.com/office/drawing/2014/main" id="{E31B5DFF-0CDC-45C9-A50D-30848396948B}"/>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69319B06-EDB6-4452-8ABD-5831EA8F9587}" type="slidenum">
              <a:rPr lang="hr-HR" altLang="en-US"/>
              <a:pPr/>
              <a:t>‹#›</a:t>
            </a:fld>
            <a:endParaRPr lang="hr-HR" altLang="en-US"/>
          </a:p>
        </p:txBody>
      </p:sp>
    </p:spTree>
    <p:extLst>
      <p:ext uri="{BB962C8B-B14F-4D97-AF65-F5344CB8AC3E}">
        <p14:creationId xmlns:p14="http://schemas.microsoft.com/office/powerpoint/2010/main" val="27330064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C6C575-A2DB-4F7D-AD20-58B09E2918FE}"/>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72AD7673-9313-401C-BFF3-92D425E30985}" type="datetimeFigureOut">
              <a:rPr lang="hr-HR"/>
              <a:pPr>
                <a:defRPr/>
              </a:pPr>
              <a:t>24.3.2022.</a:t>
            </a:fld>
            <a:endParaRPr lang="hr-HR"/>
          </a:p>
        </p:txBody>
      </p:sp>
      <p:sp>
        <p:nvSpPr>
          <p:cNvPr id="3" name="Footer Placeholder 2">
            <a:extLst>
              <a:ext uri="{FF2B5EF4-FFF2-40B4-BE49-F238E27FC236}">
                <a16:creationId xmlns:a16="http://schemas.microsoft.com/office/drawing/2014/main" id="{89BA2E1D-9710-4869-830C-8B7EF04BE46F}"/>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hr-HR"/>
          </a:p>
        </p:txBody>
      </p:sp>
      <p:sp>
        <p:nvSpPr>
          <p:cNvPr id="4" name="Slide Number Placeholder 3">
            <a:extLst>
              <a:ext uri="{FF2B5EF4-FFF2-40B4-BE49-F238E27FC236}">
                <a16:creationId xmlns:a16="http://schemas.microsoft.com/office/drawing/2014/main" id="{FCB273F2-3F94-4C1C-8295-DD778649A43D}"/>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9A74DF2E-810B-4100-9235-845C1B53740D}" type="slidenum">
              <a:rPr lang="hr-HR" altLang="en-US"/>
              <a:pPr/>
              <a:t>‹#›</a:t>
            </a:fld>
            <a:endParaRPr lang="hr-HR" altLang="en-US"/>
          </a:p>
        </p:txBody>
      </p:sp>
    </p:spTree>
    <p:extLst>
      <p:ext uri="{BB962C8B-B14F-4D97-AF65-F5344CB8AC3E}">
        <p14:creationId xmlns:p14="http://schemas.microsoft.com/office/powerpoint/2010/main" val="31504246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0CE5CB6-4E78-40DA-9AC1-ADBFB177FE1F}"/>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F9678C10-B03F-460B-ABDB-5D8AD66BEABE}" type="datetimeFigureOut">
              <a:rPr lang="hr-HR"/>
              <a:pPr>
                <a:defRPr/>
              </a:pPr>
              <a:t>24.3.2022.</a:t>
            </a:fld>
            <a:endParaRPr lang="hr-HR"/>
          </a:p>
        </p:txBody>
      </p:sp>
      <p:sp>
        <p:nvSpPr>
          <p:cNvPr id="6" name="Footer Placeholder 5">
            <a:extLst>
              <a:ext uri="{FF2B5EF4-FFF2-40B4-BE49-F238E27FC236}">
                <a16:creationId xmlns:a16="http://schemas.microsoft.com/office/drawing/2014/main" id="{94B67BAB-ACCC-4816-8145-69C5233B3E8F}"/>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hr-HR"/>
          </a:p>
        </p:txBody>
      </p:sp>
      <p:sp>
        <p:nvSpPr>
          <p:cNvPr id="7" name="Slide Number Placeholder 6">
            <a:extLst>
              <a:ext uri="{FF2B5EF4-FFF2-40B4-BE49-F238E27FC236}">
                <a16:creationId xmlns:a16="http://schemas.microsoft.com/office/drawing/2014/main" id="{8DFC30DA-9929-450A-A9E4-4E3EF9B58124}"/>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851FDCE7-963F-49E9-8298-4DAA4993BD74}" type="slidenum">
              <a:rPr lang="hr-HR" altLang="en-US"/>
              <a:pPr/>
              <a:t>‹#›</a:t>
            </a:fld>
            <a:endParaRPr lang="hr-HR" altLang="en-US"/>
          </a:p>
        </p:txBody>
      </p:sp>
    </p:spTree>
    <p:extLst>
      <p:ext uri="{BB962C8B-B14F-4D97-AF65-F5344CB8AC3E}">
        <p14:creationId xmlns:p14="http://schemas.microsoft.com/office/powerpoint/2010/main" val="20686215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r-H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4295921-226B-436A-AF3F-B5440A192B2E}"/>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23048CB0-D4F8-4AEC-A029-C0CC58CA45BC}" type="datetimeFigureOut">
              <a:rPr lang="hr-HR"/>
              <a:pPr>
                <a:defRPr/>
              </a:pPr>
              <a:t>24.3.2022.</a:t>
            </a:fld>
            <a:endParaRPr lang="hr-HR"/>
          </a:p>
        </p:txBody>
      </p:sp>
      <p:sp>
        <p:nvSpPr>
          <p:cNvPr id="6" name="Footer Placeholder 5">
            <a:extLst>
              <a:ext uri="{FF2B5EF4-FFF2-40B4-BE49-F238E27FC236}">
                <a16:creationId xmlns:a16="http://schemas.microsoft.com/office/drawing/2014/main" id="{E06CA060-0F2D-48B6-B2FD-9471217F7771}"/>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hr-HR"/>
          </a:p>
        </p:txBody>
      </p:sp>
      <p:sp>
        <p:nvSpPr>
          <p:cNvPr id="7" name="Slide Number Placeholder 6">
            <a:extLst>
              <a:ext uri="{FF2B5EF4-FFF2-40B4-BE49-F238E27FC236}">
                <a16:creationId xmlns:a16="http://schemas.microsoft.com/office/drawing/2014/main" id="{523BD31C-737C-4D5F-A655-F44036874A57}"/>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78139D74-7E10-4F42-B432-00E7CAB5A177}" type="slidenum">
              <a:rPr lang="hr-HR" altLang="en-US"/>
              <a:pPr/>
              <a:t>‹#›</a:t>
            </a:fld>
            <a:endParaRPr lang="hr-HR" altLang="en-US"/>
          </a:p>
        </p:txBody>
      </p:sp>
    </p:spTree>
    <p:extLst>
      <p:ext uri="{BB962C8B-B14F-4D97-AF65-F5344CB8AC3E}">
        <p14:creationId xmlns:p14="http://schemas.microsoft.com/office/powerpoint/2010/main" val="34775471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2800D1FB-7312-4C82-9CE5-4DF80A306910}"/>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FA1224BA-E703-4410-89DA-D09D0037B2B9}" type="datetimeFigureOut">
              <a:rPr lang="hr-HR"/>
              <a:pPr>
                <a:defRPr/>
              </a:pPr>
              <a:t>24.3.2022.</a:t>
            </a:fld>
            <a:endParaRPr lang="hr-HR"/>
          </a:p>
        </p:txBody>
      </p:sp>
      <p:sp>
        <p:nvSpPr>
          <p:cNvPr id="5" name="Footer Placeholder 4">
            <a:extLst>
              <a:ext uri="{FF2B5EF4-FFF2-40B4-BE49-F238E27FC236}">
                <a16:creationId xmlns:a16="http://schemas.microsoft.com/office/drawing/2014/main" id="{18C2A8FA-86A7-48B9-839B-F6405DE15190}"/>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hr-HR"/>
          </a:p>
        </p:txBody>
      </p:sp>
      <p:sp>
        <p:nvSpPr>
          <p:cNvPr id="6" name="Slide Number Placeholder 5">
            <a:extLst>
              <a:ext uri="{FF2B5EF4-FFF2-40B4-BE49-F238E27FC236}">
                <a16:creationId xmlns:a16="http://schemas.microsoft.com/office/drawing/2014/main" id="{853546BD-FEB0-412F-9B94-DB9514F53A85}"/>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B0A151AD-AB19-4F51-9DF2-1597AA4E237D}" type="slidenum">
              <a:rPr lang="hr-HR" altLang="en-US"/>
              <a:pPr/>
              <a:t>‹#›</a:t>
            </a:fld>
            <a:endParaRPr lang="hr-HR" altLang="en-US"/>
          </a:p>
        </p:txBody>
      </p:sp>
    </p:spTree>
    <p:extLst>
      <p:ext uri="{BB962C8B-B14F-4D97-AF65-F5344CB8AC3E}">
        <p14:creationId xmlns:p14="http://schemas.microsoft.com/office/powerpoint/2010/main" val="10871220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F05E3D3C-4634-49EB-8BBD-DAC1B6ECB3C4}"/>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EB8639AE-F92E-40B2-968E-FB9B2A8CA989}" type="datetimeFigureOut">
              <a:rPr lang="hr-HR"/>
              <a:pPr>
                <a:defRPr/>
              </a:pPr>
              <a:t>24.3.2022.</a:t>
            </a:fld>
            <a:endParaRPr lang="hr-HR"/>
          </a:p>
        </p:txBody>
      </p:sp>
      <p:sp>
        <p:nvSpPr>
          <p:cNvPr id="5" name="Footer Placeholder 4">
            <a:extLst>
              <a:ext uri="{FF2B5EF4-FFF2-40B4-BE49-F238E27FC236}">
                <a16:creationId xmlns:a16="http://schemas.microsoft.com/office/drawing/2014/main" id="{8845A3BC-CC92-4CFF-9496-C3F3C47ECCA4}"/>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hr-HR"/>
          </a:p>
        </p:txBody>
      </p:sp>
      <p:sp>
        <p:nvSpPr>
          <p:cNvPr id="6" name="Slide Number Placeholder 5">
            <a:extLst>
              <a:ext uri="{FF2B5EF4-FFF2-40B4-BE49-F238E27FC236}">
                <a16:creationId xmlns:a16="http://schemas.microsoft.com/office/drawing/2014/main" id="{651E5BA6-7B4E-493A-B3D5-96889F978D4C}"/>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7AE316C4-CC99-4370-8377-A97BB11A5670}" type="slidenum">
              <a:rPr lang="hr-HR" altLang="en-US"/>
              <a:pPr/>
              <a:t>‹#›</a:t>
            </a:fld>
            <a:endParaRPr lang="hr-HR" altLang="en-US"/>
          </a:p>
        </p:txBody>
      </p:sp>
    </p:spTree>
    <p:extLst>
      <p:ext uri="{BB962C8B-B14F-4D97-AF65-F5344CB8AC3E}">
        <p14:creationId xmlns:p14="http://schemas.microsoft.com/office/powerpoint/2010/main" val="41013471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3200">
                <a:latin typeface="+mn-lt"/>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CB616B7-D92F-460A-BCCC-35B201A99684}" type="datetimeFigureOut">
              <a:rPr lang="en-US" smtClean="0">
                <a:solidFill>
                  <a:prstClr val="white">
                    <a:tint val="75000"/>
                  </a:prstClr>
                </a:solidFill>
              </a:rPr>
              <a:pPr/>
              <a:t>3/24/2022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200051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B616B7-D92F-460A-BCCC-35B201A99684}" type="datetimeFigureOut">
              <a:rPr lang="en-US" smtClean="0">
                <a:solidFill>
                  <a:prstClr val="white">
                    <a:tint val="75000"/>
                  </a:prstClr>
                </a:solidFill>
              </a:rPr>
              <a:pPr/>
              <a:t>3/24/2022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406630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B616B7-D92F-460A-BCCC-35B201A99684}" type="datetimeFigureOut">
              <a:rPr lang="en-US" smtClean="0">
                <a:solidFill>
                  <a:prstClr val="white">
                    <a:tint val="75000"/>
                  </a:prstClr>
                </a:solidFill>
              </a:rPr>
              <a:pPr/>
              <a:t>3/24/2022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970761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B616B7-D92F-460A-BCCC-35B201A99684}" type="datetimeFigureOut">
              <a:rPr lang="en-US" smtClean="0">
                <a:solidFill>
                  <a:prstClr val="white">
                    <a:tint val="75000"/>
                  </a:prstClr>
                </a:solidFill>
              </a:rPr>
              <a:pPr/>
              <a:t>3/24/2022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05775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93828F-398B-42B1-B1C3-E4050B5292C0}" type="datetimeFigureOut">
              <a:rPr lang="en-US" smtClean="0"/>
              <a:t>3/24/2022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13169354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B616B7-D92F-460A-BCCC-35B201A99684}" type="datetimeFigureOut">
              <a:rPr lang="en-US" smtClean="0">
                <a:solidFill>
                  <a:prstClr val="white">
                    <a:tint val="75000"/>
                  </a:prstClr>
                </a:solidFill>
              </a:rPr>
              <a:pPr/>
              <a:t>3/24/2022</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154146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B616B7-D92F-460A-BCCC-35B201A99684}" type="datetimeFigureOut">
              <a:rPr lang="en-US" smtClean="0">
                <a:solidFill>
                  <a:prstClr val="white">
                    <a:tint val="75000"/>
                  </a:prstClr>
                </a:solidFill>
              </a:rPr>
              <a:pPr/>
              <a:t>3/24/2022</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870609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616B7-D92F-460A-BCCC-35B201A99684}" type="datetimeFigureOut">
              <a:rPr lang="en-US" smtClean="0">
                <a:solidFill>
                  <a:prstClr val="white">
                    <a:tint val="75000"/>
                  </a:prstClr>
                </a:solidFill>
              </a:rPr>
              <a:pPr/>
              <a:t>3/24/2022</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17723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B616B7-D92F-460A-BCCC-35B201A99684}" type="datetimeFigureOut">
              <a:rPr lang="en-US" smtClean="0">
                <a:solidFill>
                  <a:prstClr val="white">
                    <a:tint val="75000"/>
                  </a:prstClr>
                </a:solidFill>
              </a:rPr>
              <a:pPr/>
              <a:t>3/24/2022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732864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B616B7-D92F-460A-BCCC-35B201A99684}" type="datetimeFigureOut">
              <a:rPr lang="en-US" smtClean="0">
                <a:solidFill>
                  <a:prstClr val="white">
                    <a:tint val="75000"/>
                  </a:prstClr>
                </a:solidFill>
              </a:rPr>
              <a:pPr/>
              <a:t>3/24/2022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576317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B616B7-D92F-460A-BCCC-35B201A99684}" type="datetimeFigureOut">
              <a:rPr lang="en-US" smtClean="0">
                <a:solidFill>
                  <a:prstClr val="white">
                    <a:tint val="75000"/>
                  </a:prstClr>
                </a:solidFill>
              </a:rPr>
              <a:pPr/>
              <a:t>3/24/2022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020582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B616B7-D92F-460A-BCCC-35B201A99684}" type="datetimeFigureOut">
              <a:rPr lang="en-US" smtClean="0">
                <a:solidFill>
                  <a:prstClr val="white">
                    <a:tint val="75000"/>
                  </a:prstClr>
                </a:solidFill>
              </a:rPr>
              <a:pPr/>
              <a:t>3/24/2022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826315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CF2C4F-8A23-44D2-A671-349D0D739A8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30222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BB705A-A102-4B41-80A6-6972E008AFD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260920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5F77A9-2381-4E30-8EEF-9AAA026E904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82383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93828F-398B-42B1-B1C3-E4050B5292C0}" type="datetimeFigureOut">
              <a:rPr lang="en-US" smtClean="0"/>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17334933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5FC6ED-EBB2-419E-9B9A-471ED016333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091130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639D87-AA62-4A33-A73C-B29463A4D19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707512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54D539-C9CC-49B2-B58D-2D78344E899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763675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4727FB1-73F4-4279-87D6-7015452E627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221089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D8AB7B-804F-438F-A234-F08DF078180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125045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r-H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EF2F63-BB17-4BEF-9B2D-4BCAE5C8F93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83340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5AF61A-F4C2-42DB-8300-200C15A0D05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1744089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AF655B-409F-45E0-977E-E921B303782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7139363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63314B4-28BE-4CA0-81B5-3C4A05D9F3B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592211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0E08AAA-7C4E-4FE6-ACC1-521C0F22FFD8}" type="datetimeFigureOut">
              <a:rPr lang="en-US" smtClean="0">
                <a:solidFill>
                  <a:prstClr val="black">
                    <a:tint val="75000"/>
                  </a:prstClr>
                </a:solidFill>
              </a:rPr>
              <a:pPr/>
              <a:t>3/24/2022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0819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93828F-398B-42B1-B1C3-E4050B5292C0}" type="datetimeFigureOut">
              <a:rPr lang="en-US" smtClean="0"/>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36246720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E08AAA-7C4E-4FE6-ACC1-521C0F22FFD8}" type="datetimeFigureOut">
              <a:rPr lang="en-US" smtClean="0">
                <a:solidFill>
                  <a:prstClr val="black">
                    <a:tint val="75000"/>
                  </a:prstClr>
                </a:solidFill>
              </a:rPr>
              <a:pPr/>
              <a:t>3/24/2022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8006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E08AAA-7C4E-4FE6-ACC1-521C0F22FFD8}" type="datetimeFigureOut">
              <a:rPr lang="en-US" smtClean="0">
                <a:solidFill>
                  <a:prstClr val="black">
                    <a:tint val="75000"/>
                  </a:prstClr>
                </a:solidFill>
              </a:rPr>
              <a:pPr/>
              <a:t>3/24/2022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97289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E08AAA-7C4E-4FE6-ACC1-521C0F22FFD8}" type="datetimeFigureOut">
              <a:rPr lang="en-US" smtClean="0">
                <a:solidFill>
                  <a:prstClr val="black">
                    <a:tint val="75000"/>
                  </a:prstClr>
                </a:solidFill>
              </a:rPr>
              <a:pPr/>
              <a:t>3/24/2022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037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E08AAA-7C4E-4FE6-ACC1-521C0F22FFD8}" type="datetimeFigureOut">
              <a:rPr lang="en-US" smtClean="0">
                <a:solidFill>
                  <a:prstClr val="black">
                    <a:tint val="75000"/>
                  </a:prstClr>
                </a:solidFill>
              </a:rPr>
              <a:pPr/>
              <a:t>3/24/2022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18948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E08AAA-7C4E-4FE6-ACC1-521C0F22FFD8}" type="datetimeFigureOut">
              <a:rPr lang="en-US" smtClean="0">
                <a:solidFill>
                  <a:prstClr val="black">
                    <a:tint val="75000"/>
                  </a:prstClr>
                </a:solidFill>
              </a:rPr>
              <a:pPr/>
              <a:t>3/24/2022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83285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E08AAA-7C4E-4FE6-ACC1-521C0F22FFD8}" type="datetimeFigureOut">
              <a:rPr lang="en-US" smtClean="0">
                <a:solidFill>
                  <a:prstClr val="black">
                    <a:tint val="75000"/>
                  </a:prstClr>
                </a:solidFill>
              </a:rPr>
              <a:pPr/>
              <a:t>3/24/2022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1052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E08AAA-7C4E-4FE6-ACC1-521C0F22FFD8}" type="datetimeFigureOut">
              <a:rPr lang="en-US" smtClean="0">
                <a:solidFill>
                  <a:prstClr val="black">
                    <a:tint val="75000"/>
                  </a:prstClr>
                </a:solidFill>
              </a:rPr>
              <a:pPr/>
              <a:t>3/24/2022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37501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E08AAA-7C4E-4FE6-ACC1-521C0F22FFD8}" type="datetimeFigureOut">
              <a:rPr lang="en-US" smtClean="0">
                <a:solidFill>
                  <a:prstClr val="black">
                    <a:tint val="75000"/>
                  </a:prstClr>
                </a:solidFill>
              </a:rPr>
              <a:pPr/>
              <a:t>3/24/2022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00465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E08AAA-7C4E-4FE6-ACC1-521C0F22FFD8}" type="datetimeFigureOut">
              <a:rPr lang="en-US" smtClean="0">
                <a:solidFill>
                  <a:prstClr val="black">
                    <a:tint val="75000"/>
                  </a:prstClr>
                </a:solidFill>
              </a:rPr>
              <a:pPr/>
              <a:t>3/24/2022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14759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E08AAA-7C4E-4FE6-ACC1-521C0F22FFD8}" type="datetimeFigureOut">
              <a:rPr lang="en-US" smtClean="0">
                <a:solidFill>
                  <a:prstClr val="black">
                    <a:tint val="75000"/>
                  </a:prstClr>
                </a:solidFill>
              </a:rPr>
              <a:pPr/>
              <a:t>3/24/2022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3227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93828F-398B-42B1-B1C3-E4050B5292C0}" type="datetimeFigureOut">
              <a:rPr lang="en-US" smtClean="0"/>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22242509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93828F-398B-42B1-B1C3-E4050B5292C0}"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24545940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93828F-398B-42B1-B1C3-E4050B5292C0}"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16229031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93828F-398B-42B1-B1C3-E4050B5292C0}"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30092674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93828F-398B-42B1-B1C3-E4050B5292C0}" type="datetimeFigureOut">
              <a:rPr lang="en-US" smtClean="0"/>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26327400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93828F-398B-42B1-B1C3-E4050B5292C0}" type="datetimeFigureOut">
              <a:rPr lang="en-US" smtClean="0"/>
              <a:t>3/24/2022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38776751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93828F-398B-42B1-B1C3-E4050B5292C0}" type="datetimeFigureOut">
              <a:rPr lang="en-US" smtClean="0"/>
              <a:t>3/24/2022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4741939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93828F-398B-42B1-B1C3-E4050B5292C0}" type="datetimeFigureOut">
              <a:rPr lang="en-US" smtClean="0"/>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18645361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93828F-398B-42B1-B1C3-E4050B5292C0}" type="datetimeFigureOut">
              <a:rPr lang="en-US" smtClean="0"/>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16192534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93828F-398B-42B1-B1C3-E4050B5292C0}" type="datetimeFigureOut">
              <a:rPr lang="en-US" smtClean="0"/>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41436790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93828F-398B-42B1-B1C3-E4050B5292C0}"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EE129C-15D2-43FE-A5F8-83286788B4F2}" type="slidenum">
              <a:rPr lang="en-US" smtClean="0"/>
              <a:t>‹#›</a:t>
            </a:fld>
            <a:endParaRPr lang="en-US"/>
          </a:p>
        </p:txBody>
      </p:sp>
    </p:spTree>
    <p:extLst>
      <p:ext uri="{BB962C8B-B14F-4D97-AF65-F5344CB8AC3E}">
        <p14:creationId xmlns:p14="http://schemas.microsoft.com/office/powerpoint/2010/main" val="59438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image" Target="../media/image1.png"/><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43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93828F-398B-42B1-B1C3-E4050B5292C0}" type="datetimeFigureOut">
              <a:rPr lang="en-US" smtClean="0"/>
              <a:t>3/24/2022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EE129C-15D2-43FE-A5F8-83286788B4F2}" type="slidenum">
              <a:rPr lang="en-US" smtClean="0"/>
              <a:t>‹#›</a:t>
            </a:fld>
            <a:endParaRPr lang="en-US"/>
          </a:p>
        </p:txBody>
      </p:sp>
    </p:spTree>
    <p:extLst>
      <p:ext uri="{BB962C8B-B14F-4D97-AF65-F5344CB8AC3E}">
        <p14:creationId xmlns:p14="http://schemas.microsoft.com/office/powerpoint/2010/main" val="4334140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06400" y="228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885950"/>
            <a:ext cx="8178800"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31800" y="622935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spcBef>
                <a:spcPct val="50000"/>
              </a:spcBef>
              <a:defRPr sz="1400" b="0">
                <a:solidFill>
                  <a:schemeClr val="bg2"/>
                </a:solidFill>
                <a:latin typeface="Arial" charset="0"/>
              </a:defRPr>
            </a:lvl1pPr>
          </a:lstStyle>
          <a:p>
            <a:pPr eaLnBrk="0" fontAlgn="base" hangingPunct="0">
              <a:spcAft>
                <a:spcPct val="0"/>
              </a:spcAft>
            </a:pPr>
            <a:endParaRPr lang="en-US">
              <a:solidFill>
                <a:srgbClr val="000000"/>
              </a:solidFill>
            </a:endParaRPr>
          </a:p>
        </p:txBody>
      </p:sp>
      <p:sp>
        <p:nvSpPr>
          <p:cNvPr id="3077" name="Rectangle 5"/>
          <p:cNvSpPr>
            <a:spLocks noGrp="1" noChangeArrowheads="1"/>
          </p:cNvSpPr>
          <p:nvPr>
            <p:ph type="ftr" sz="quarter" idx="3"/>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a:spcBef>
                <a:spcPct val="50000"/>
              </a:spcBef>
              <a:defRPr sz="1400" b="0">
                <a:solidFill>
                  <a:schemeClr val="bg2"/>
                </a:solidFill>
                <a:latin typeface="Arial" charset="0"/>
              </a:defRPr>
            </a:lvl1pPr>
          </a:lstStyle>
          <a:p>
            <a:pPr eaLnBrk="0" fontAlgn="base" hangingPunct="0">
              <a:spcAft>
                <a:spcPct val="0"/>
              </a:spcAft>
            </a:pPr>
            <a:endParaRPr lang="en-US">
              <a:solidFill>
                <a:srgbClr val="000000"/>
              </a:solidFill>
            </a:endParaRPr>
          </a:p>
        </p:txBody>
      </p:sp>
      <p:sp>
        <p:nvSpPr>
          <p:cNvPr id="3078" name="Rectangle 6"/>
          <p:cNvSpPr>
            <a:spLocks noGrp="1" noChangeArrowheads="1"/>
          </p:cNvSpPr>
          <p:nvPr>
            <p:ph type="sldNum" sz="quarter" idx="4"/>
          </p:nvPr>
        </p:nvSpPr>
        <p:spPr bwMode="auto">
          <a:xfrm>
            <a:off x="6731000" y="622935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400" b="0">
                <a:solidFill>
                  <a:schemeClr val="bg2"/>
                </a:solidFill>
                <a:latin typeface="Arial" charset="0"/>
              </a:defRPr>
            </a:lvl1pPr>
          </a:lstStyle>
          <a:p>
            <a:pPr eaLnBrk="0" fontAlgn="base" hangingPunct="0">
              <a:spcAft>
                <a:spcPct val="0"/>
              </a:spcAft>
            </a:pPr>
            <a:fld id="{1D1B6D10-246B-437B-81A5-A0CC74D3D92C}" type="slidenum">
              <a:rPr lang="en-US" smtClean="0">
                <a:solidFill>
                  <a:srgbClr val="000000"/>
                </a:solidFill>
              </a:rPr>
              <a:pPr eaLnBrk="0" fontAlgn="base" hangingPunct="0">
                <a:spcAft>
                  <a:spcPct val="0"/>
                </a:spcAft>
              </a:pPr>
              <a:t>‹#›</a:t>
            </a:fld>
            <a:endParaRPr lang="en-US">
              <a:solidFill>
                <a:srgbClr val="000000"/>
              </a:solidFill>
            </a:endParaRPr>
          </a:p>
        </p:txBody>
      </p:sp>
      <p:pic>
        <p:nvPicPr>
          <p:cNvPr id="3079" name="Picture 7" descr="A:\paint.GIF"/>
          <p:cNvPicPr>
            <a:picLocks noChangeAspect="1" noChangeArrowheads="1"/>
          </p:cNvPicPr>
          <p:nvPr/>
        </p:nvPicPr>
        <p:blipFill>
          <a:blip r:embed="rId1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914400" y="1314450"/>
            <a:ext cx="82296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9923328"/>
      </p:ext>
    </p:extLst>
  </p:cSld>
  <p:clrMap bg1="dk2" tx1="lt1" bg2="dk1"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eaLnBrk="0" fontAlgn="base" hangingPunct="0">
        <a:spcBef>
          <a:spcPct val="0"/>
        </a:spcBef>
        <a:spcAft>
          <a:spcPct val="0"/>
        </a:spcAft>
        <a:defRPr kumimoji="1" sz="4000">
          <a:solidFill>
            <a:schemeClr val="tx2"/>
          </a:solidFill>
          <a:latin typeface="Arial Black" pitchFamily="34" charset="0"/>
        </a:defRPr>
      </a:lvl6pPr>
      <a:lvl7pPr marL="914400" algn="l" rtl="0" eaLnBrk="0" fontAlgn="base" hangingPunct="0">
        <a:spcBef>
          <a:spcPct val="0"/>
        </a:spcBef>
        <a:spcAft>
          <a:spcPct val="0"/>
        </a:spcAft>
        <a:defRPr kumimoji="1" sz="4000">
          <a:solidFill>
            <a:schemeClr val="tx2"/>
          </a:solidFill>
          <a:latin typeface="Arial Black" pitchFamily="34" charset="0"/>
        </a:defRPr>
      </a:lvl7pPr>
      <a:lvl8pPr marL="1371600" algn="l" rtl="0" eaLnBrk="0" fontAlgn="base" hangingPunct="0">
        <a:spcBef>
          <a:spcPct val="0"/>
        </a:spcBef>
        <a:spcAft>
          <a:spcPct val="0"/>
        </a:spcAft>
        <a:defRPr kumimoji="1" sz="4000">
          <a:solidFill>
            <a:schemeClr val="tx2"/>
          </a:solidFill>
          <a:latin typeface="Arial Black" pitchFamily="34" charset="0"/>
        </a:defRPr>
      </a:lvl8pPr>
      <a:lvl9pPr marL="1828800" algn="l" rtl="0" eaLnBrk="0" fontAlgn="base" hangingPunct="0">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9E3ABC4-011D-4091-AD78-AED7F2F75AAC}"/>
              </a:ext>
            </a:extLst>
          </p:cNvPr>
          <p:cNvSpPr>
            <a:spLocks noGrp="1" noChangeArrowheads="1"/>
          </p:cNvSpPr>
          <p:nvPr>
            <p:ph type="title"/>
          </p:nvPr>
        </p:nvSpPr>
        <p:spPr bwMode="auto">
          <a:xfrm>
            <a:off x="4064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01E1384-07DC-46C3-9112-65C4AE786D2B}"/>
              </a:ext>
            </a:extLst>
          </p:cNvPr>
          <p:cNvSpPr>
            <a:spLocks noGrp="1" noChangeArrowheads="1"/>
          </p:cNvSpPr>
          <p:nvPr>
            <p:ph type="body" idx="1"/>
          </p:nvPr>
        </p:nvSpPr>
        <p:spPr bwMode="auto">
          <a:xfrm>
            <a:off x="457200" y="1885950"/>
            <a:ext cx="81788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379D5CF8-F74E-4A08-BCBD-1DD5EAE7F87C}"/>
              </a:ext>
            </a:extLst>
          </p:cNvPr>
          <p:cNvSpPr>
            <a:spLocks noGrp="1" noChangeArrowheads="1"/>
          </p:cNvSpPr>
          <p:nvPr>
            <p:ph type="dt" sz="half" idx="2"/>
          </p:nvPr>
        </p:nvSpPr>
        <p:spPr bwMode="auto">
          <a:xfrm>
            <a:off x="431800" y="6229350"/>
            <a:ext cx="1905000" cy="457200"/>
          </a:xfrm>
          <a:prstGeom prst="rect">
            <a:avLst/>
          </a:prstGeom>
          <a:noFill/>
          <a:ln>
            <a:noFill/>
          </a:ln>
          <a:extLst/>
        </p:spPr>
        <p:txBody>
          <a:bodyPr vert="horz" wrap="square" lIns="91440" tIns="45720" rIns="91440" bIns="45720" numCol="1" anchor="b" anchorCtr="0" compatLnSpc="1">
            <a:prstTxWarp prst="textNoShape">
              <a:avLst/>
            </a:prstTxWarp>
          </a:bodyPr>
          <a:lstStyle>
            <a:lvl1pPr>
              <a:spcBef>
                <a:spcPct val="50000"/>
              </a:spcBef>
              <a:defRPr sz="1400">
                <a:solidFill>
                  <a:schemeClr val="bg2"/>
                </a:solidFill>
                <a:latin typeface="Arial" charset="0"/>
              </a:defRPr>
            </a:lvl1pPr>
          </a:lstStyle>
          <a:p>
            <a:pPr>
              <a:defRPr/>
            </a:pPr>
            <a:endParaRPr lang="en-US"/>
          </a:p>
        </p:txBody>
      </p:sp>
      <p:sp>
        <p:nvSpPr>
          <p:cNvPr id="3077" name="Rectangle 5">
            <a:extLst>
              <a:ext uri="{FF2B5EF4-FFF2-40B4-BE49-F238E27FC236}">
                <a16:creationId xmlns:a16="http://schemas.microsoft.com/office/drawing/2014/main" id="{4FE1F83C-4B0B-439D-A2DA-71120104EBDF}"/>
              </a:ext>
            </a:extLst>
          </p:cNvPr>
          <p:cNvSpPr>
            <a:spLocks noGrp="1" noChangeArrowheads="1"/>
          </p:cNvSpPr>
          <p:nvPr>
            <p:ph type="ftr" sz="quarter" idx="3"/>
          </p:nvPr>
        </p:nvSpPr>
        <p:spPr bwMode="auto">
          <a:xfrm>
            <a:off x="3124200" y="6229350"/>
            <a:ext cx="2895600" cy="457200"/>
          </a:xfrm>
          <a:prstGeom prst="rect">
            <a:avLst/>
          </a:prstGeom>
          <a:noFill/>
          <a:ln>
            <a:noFill/>
          </a:ln>
          <a:extLst/>
        </p:spPr>
        <p:txBody>
          <a:bodyPr vert="horz" wrap="square" lIns="91440" tIns="45720" rIns="91440" bIns="45720" numCol="1" anchor="b" anchorCtr="0" compatLnSpc="1">
            <a:prstTxWarp prst="textNoShape">
              <a:avLst/>
            </a:prstTxWarp>
          </a:bodyPr>
          <a:lstStyle>
            <a:lvl1pPr algn="ctr">
              <a:spcBef>
                <a:spcPct val="50000"/>
              </a:spcBef>
              <a:defRPr sz="1400">
                <a:solidFill>
                  <a:schemeClr val="bg2"/>
                </a:solidFill>
                <a:latin typeface="Arial" charset="0"/>
              </a:defRPr>
            </a:lvl1pPr>
          </a:lstStyle>
          <a:p>
            <a:pPr>
              <a:defRPr/>
            </a:pPr>
            <a:endParaRPr lang="en-US"/>
          </a:p>
        </p:txBody>
      </p:sp>
      <p:sp>
        <p:nvSpPr>
          <p:cNvPr id="3078" name="Rectangle 6">
            <a:extLst>
              <a:ext uri="{FF2B5EF4-FFF2-40B4-BE49-F238E27FC236}">
                <a16:creationId xmlns:a16="http://schemas.microsoft.com/office/drawing/2014/main" id="{8FDF4CC2-FB5F-4A50-8DC3-6B071158246C}"/>
              </a:ext>
            </a:extLst>
          </p:cNvPr>
          <p:cNvSpPr>
            <a:spLocks noGrp="1" noChangeArrowheads="1"/>
          </p:cNvSpPr>
          <p:nvPr>
            <p:ph type="sldNum" sz="quarter" idx="4"/>
          </p:nvPr>
        </p:nvSpPr>
        <p:spPr bwMode="auto">
          <a:xfrm>
            <a:off x="6731000" y="6229350"/>
            <a:ext cx="1905000" cy="457200"/>
          </a:xfrm>
          <a:prstGeom prst="rect">
            <a:avLst/>
          </a:prstGeom>
          <a:noFill/>
          <a:ln>
            <a:noFill/>
          </a:ln>
          <a:extLst/>
        </p:spPr>
        <p:txBody>
          <a:bodyPr vert="horz" wrap="square" lIns="91440" tIns="45720" rIns="91440" bIns="45720" numCol="1" anchor="b" anchorCtr="0" compatLnSpc="1">
            <a:prstTxWarp prst="textNoShape">
              <a:avLst/>
            </a:prstTxWarp>
          </a:bodyPr>
          <a:lstStyle>
            <a:lvl1pPr algn="r">
              <a:spcBef>
                <a:spcPct val="50000"/>
              </a:spcBef>
              <a:defRPr sz="1400">
                <a:solidFill>
                  <a:schemeClr val="bg2"/>
                </a:solidFill>
                <a:latin typeface="Arial" panose="020B0604020202020204" pitchFamily="34" charset="0"/>
              </a:defRPr>
            </a:lvl1pPr>
          </a:lstStyle>
          <a:p>
            <a:fld id="{3EE8C715-F542-4498-8BB4-9A491E952A26}" type="slidenum">
              <a:rPr lang="en-US" altLang="en-US"/>
              <a:pPr/>
              <a:t>‹#›</a:t>
            </a:fld>
            <a:endParaRPr lang="en-US" altLang="en-US"/>
          </a:p>
        </p:txBody>
      </p:sp>
      <p:pic>
        <p:nvPicPr>
          <p:cNvPr id="1031" name="Picture 7" descr="paint">
            <a:extLst>
              <a:ext uri="{FF2B5EF4-FFF2-40B4-BE49-F238E27FC236}">
                <a16:creationId xmlns:a16="http://schemas.microsoft.com/office/drawing/2014/main" id="{1798D569-96BE-4862-8115-1B4C748434AB}"/>
              </a:ext>
            </a:extLst>
          </p:cNvPr>
          <p:cNvPicPr>
            <a:picLocks noChangeAspect="1" noChangeArrowheads="1"/>
          </p:cNvPicPr>
          <p:nvPr/>
        </p:nvPicPr>
        <p:blipFill>
          <a:blip r:embed="rId15">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914400" y="1314450"/>
            <a:ext cx="8229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3773015"/>
      </p:ext>
    </p:extLst>
  </p:cSld>
  <p:clrMap bg1="dk2" tx1="lt1" bg2="dk1"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eaLnBrk="0" fontAlgn="base" hangingPunct="0">
        <a:spcBef>
          <a:spcPct val="0"/>
        </a:spcBef>
        <a:spcAft>
          <a:spcPct val="0"/>
        </a:spcAft>
        <a:defRPr kumimoji="1" sz="4000">
          <a:solidFill>
            <a:schemeClr val="tx2"/>
          </a:solidFill>
          <a:latin typeface="Arial Black" pitchFamily="34" charset="0"/>
        </a:defRPr>
      </a:lvl6pPr>
      <a:lvl7pPr marL="914400" algn="l" rtl="0" eaLnBrk="0" fontAlgn="base" hangingPunct="0">
        <a:spcBef>
          <a:spcPct val="0"/>
        </a:spcBef>
        <a:spcAft>
          <a:spcPct val="0"/>
        </a:spcAft>
        <a:defRPr kumimoji="1" sz="4000">
          <a:solidFill>
            <a:schemeClr val="tx2"/>
          </a:solidFill>
          <a:latin typeface="Arial Black" pitchFamily="34" charset="0"/>
        </a:defRPr>
      </a:lvl7pPr>
      <a:lvl8pPr marL="1371600" algn="l" rtl="0" eaLnBrk="0" fontAlgn="base" hangingPunct="0">
        <a:spcBef>
          <a:spcPct val="0"/>
        </a:spcBef>
        <a:spcAft>
          <a:spcPct val="0"/>
        </a:spcAft>
        <a:defRPr kumimoji="1" sz="4000">
          <a:solidFill>
            <a:schemeClr val="tx2"/>
          </a:solidFill>
          <a:latin typeface="Arial Black" pitchFamily="34" charset="0"/>
        </a:defRPr>
      </a:lvl8pPr>
      <a:lvl9pPr marL="1828800" algn="l" rtl="0" eaLnBrk="0" fontAlgn="base" hangingPunct="0">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FB1C39-EA48-4A2F-8345-2CB3C4DF4732}" type="datetimeFigureOut">
              <a:rPr lang="hr-HR" smtClean="0"/>
              <a:t>24.3.2022.</a:t>
            </a:fld>
            <a:endParaRPr lang="hr-H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2F2FC-87F9-4126-A599-05BF6F315243}" type="slidenum">
              <a:rPr lang="hr-HR" smtClean="0"/>
              <a:t>‹#›</a:t>
            </a:fld>
            <a:endParaRPr lang="hr-HR"/>
          </a:p>
        </p:txBody>
      </p:sp>
    </p:spTree>
    <p:extLst>
      <p:ext uri="{BB962C8B-B14F-4D97-AF65-F5344CB8AC3E}">
        <p14:creationId xmlns:p14="http://schemas.microsoft.com/office/powerpoint/2010/main" val="3948222463"/>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7FB1C39-EA48-4A2F-8345-2CB3C4DF4732}" type="datetimeFigureOut">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24.3.2022.</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F52F2FC-87F9-4126-A599-05BF6F315243}" type="slidenum">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0370857"/>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7FB1C39-EA48-4A2F-8345-2CB3C4DF4732}" type="datetimeFigureOut">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24.3.2022.</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F52F2FC-87F9-4126-A599-05BF6F315243}" type="slidenum">
              <a:rPr kumimoji="0" lang="hr-H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r-H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0424979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2D603F-061B-4567-A91B-0406B6287E1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D77312-B003-4FE8-B855-97F1D562603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22E07A-9F2C-4BE1-974B-30C8DA08D3E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AE77610-2FA0-4116-9C2F-EB11EC435335}" type="datetimeFigureOut">
              <a:rPr lang="en-US" smtClean="0"/>
              <a:t>3/24/2022</a:t>
            </a:fld>
            <a:endParaRPr lang="en-US"/>
          </a:p>
        </p:txBody>
      </p:sp>
      <p:sp>
        <p:nvSpPr>
          <p:cNvPr id="5" name="Footer Placeholder 4">
            <a:extLst>
              <a:ext uri="{FF2B5EF4-FFF2-40B4-BE49-F238E27FC236}">
                <a16:creationId xmlns:a16="http://schemas.microsoft.com/office/drawing/2014/main" id="{DEF46B8A-E858-45AB-A32C-DBF8DB43223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E093FE-0F96-4416-9C51-0D7A8B9F677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980CF1E-1F13-4D1F-A2FB-99036D67D5EF}" type="slidenum">
              <a:rPr lang="en-US" smtClean="0"/>
              <a:t>‹#›</a:t>
            </a:fld>
            <a:endParaRPr lang="en-US"/>
          </a:p>
        </p:txBody>
      </p:sp>
    </p:spTree>
    <p:extLst>
      <p:ext uri="{BB962C8B-B14F-4D97-AF65-F5344CB8AC3E}">
        <p14:creationId xmlns:p14="http://schemas.microsoft.com/office/powerpoint/2010/main" val="349489135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0AFE2C-B7E7-4B8C-9013-0F6BF3E3B473}" type="datetimeFigureOut">
              <a:rPr lang="en-US" smtClean="0"/>
              <a:t>3/24/2022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68EB65-5634-4E79-BBE1-E838A2770994}" type="slidenum">
              <a:rPr lang="en-US" smtClean="0"/>
              <a:t>‹#›</a:t>
            </a:fld>
            <a:endParaRPr lang="en-US"/>
          </a:p>
        </p:txBody>
      </p:sp>
    </p:spTree>
    <p:extLst>
      <p:ext uri="{BB962C8B-B14F-4D97-AF65-F5344CB8AC3E}">
        <p14:creationId xmlns:p14="http://schemas.microsoft.com/office/powerpoint/2010/main" val="82241634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a:extLst>
              <a:ext uri="{FF2B5EF4-FFF2-40B4-BE49-F238E27FC236}">
                <a16:creationId xmlns:a16="http://schemas.microsoft.com/office/drawing/2014/main" id="{E5E78029-7139-4A25-94BF-0441B303F59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hr-HR" altLang="en-US"/>
          </a:p>
        </p:txBody>
      </p:sp>
      <p:sp>
        <p:nvSpPr>
          <p:cNvPr id="8195" name="Text Placeholder 2">
            <a:extLst>
              <a:ext uri="{FF2B5EF4-FFF2-40B4-BE49-F238E27FC236}">
                <a16:creationId xmlns:a16="http://schemas.microsoft.com/office/drawing/2014/main" id="{69B3346A-3BE6-4B63-BCD2-F3E35548835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hr-HR" altLang="en-US"/>
          </a:p>
        </p:txBody>
      </p:sp>
      <p:sp>
        <p:nvSpPr>
          <p:cNvPr id="4" name="Date Placeholder 3">
            <a:extLst>
              <a:ext uri="{FF2B5EF4-FFF2-40B4-BE49-F238E27FC236}">
                <a16:creationId xmlns:a16="http://schemas.microsoft.com/office/drawing/2014/main" id="{D07D29B6-C588-41AE-AC76-C4BB80D552A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C331C7DC-4A82-4DE4-AF94-0D693721252E}" type="datetimeFigureOut">
              <a:rPr lang="hr-HR"/>
              <a:pPr>
                <a:defRPr/>
              </a:pPr>
              <a:t>24.3.2022.</a:t>
            </a:fld>
            <a:endParaRPr lang="hr-HR"/>
          </a:p>
        </p:txBody>
      </p:sp>
      <p:sp>
        <p:nvSpPr>
          <p:cNvPr id="5" name="Footer Placeholder 4">
            <a:extLst>
              <a:ext uri="{FF2B5EF4-FFF2-40B4-BE49-F238E27FC236}">
                <a16:creationId xmlns:a16="http://schemas.microsoft.com/office/drawing/2014/main" id="{20A5D872-7638-499E-A3E5-D34D9F01905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hr-HR"/>
          </a:p>
        </p:txBody>
      </p:sp>
      <p:sp>
        <p:nvSpPr>
          <p:cNvPr id="6" name="Slide Number Placeholder 5">
            <a:extLst>
              <a:ext uri="{FF2B5EF4-FFF2-40B4-BE49-F238E27FC236}">
                <a16:creationId xmlns:a16="http://schemas.microsoft.com/office/drawing/2014/main" id="{92A4DEBA-751F-4E12-927A-2A07386F617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F7ADD948-0A4F-4918-B936-6E7D3675421B}" type="slidenum">
              <a:rPr lang="hr-HR" altLang="en-US"/>
              <a:pPr/>
              <a:t>‹#›</a:t>
            </a:fld>
            <a:endParaRPr lang="hr-HR" altLang="en-US"/>
          </a:p>
        </p:txBody>
      </p:sp>
    </p:spTree>
    <p:extLst>
      <p:ext uri="{BB962C8B-B14F-4D97-AF65-F5344CB8AC3E}">
        <p14:creationId xmlns:p14="http://schemas.microsoft.com/office/powerpoint/2010/main" val="112894005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616B7-D92F-460A-BCCC-35B201A99684}" type="datetimeFigureOut">
              <a:rPr lang="en-US" smtClean="0">
                <a:solidFill>
                  <a:prstClr val="white">
                    <a:tint val="75000"/>
                  </a:prstClr>
                </a:solidFill>
              </a:rPr>
              <a:pPr/>
              <a:t>3/24/2022</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E73F6B-03C9-4A3A-B875-9B45AD2CE28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3249312"/>
      </p:ext>
    </p:extLst>
  </p:cSld>
  <p:clrMap bg1="dk1" tx1="lt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3600" kern="1200">
          <a:solidFill>
            <a:schemeClr val="tx2"/>
          </a:solidFill>
          <a:latin typeface="Calibri"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alibri"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alibri"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libri"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1A9E7A75-4E27-4E98-975A-6B146635DC27}" type="slidenum">
              <a:rPr lang="en-GB">
                <a:solidFill>
                  <a:srgbClr val="000000"/>
                </a:solidFill>
              </a:rPr>
              <a:pPr fontAlgn="base">
                <a:spcBef>
                  <a:spcPct val="0"/>
                </a:spcBef>
                <a:spcAft>
                  <a:spcPct val="0"/>
                </a:spcAft>
                <a:defRPr/>
              </a:pPr>
              <a:t>‹#›</a:t>
            </a:fld>
            <a:endParaRPr lang="en-GB">
              <a:solidFill>
                <a:srgbClr val="000000"/>
              </a:solidFill>
            </a:endParaRPr>
          </a:p>
        </p:txBody>
      </p:sp>
    </p:spTree>
    <p:extLst>
      <p:ext uri="{BB962C8B-B14F-4D97-AF65-F5344CB8AC3E}">
        <p14:creationId xmlns:p14="http://schemas.microsoft.com/office/powerpoint/2010/main" val="337512779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E08AAA-7C4E-4FE6-ACC1-521C0F22FFD8}" type="datetimeFigureOut">
              <a:rPr lang="en-US" smtClean="0">
                <a:solidFill>
                  <a:prstClr val="black">
                    <a:tint val="75000"/>
                  </a:prstClr>
                </a:solidFill>
              </a:rPr>
              <a:pPr/>
              <a:t>3/24/2022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090F40-6D27-4CF4-BFB4-06D04F3B8C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382843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93828F-398B-42B1-B1C3-E4050B5292C0}" type="datetimeFigureOut">
              <a:rPr lang="en-US" smtClean="0"/>
              <a:t>3/24/2022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EE129C-15D2-43FE-A5F8-83286788B4F2}" type="slidenum">
              <a:rPr lang="en-US" smtClean="0"/>
              <a:t>‹#›</a:t>
            </a:fld>
            <a:endParaRPr lang="en-US"/>
          </a:p>
        </p:txBody>
      </p:sp>
    </p:spTree>
    <p:extLst>
      <p:ext uri="{BB962C8B-B14F-4D97-AF65-F5344CB8AC3E}">
        <p14:creationId xmlns:p14="http://schemas.microsoft.com/office/powerpoint/2010/main" val="111396044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4.xml"/><Relationship Id="rId5" Type="http://schemas.openxmlformats.org/officeDocument/2006/relationships/image" Target="../media/image24.jpeg"/><Relationship Id="rId4" Type="http://schemas.openxmlformats.org/officeDocument/2006/relationships/image" Target="../media/image23.jpeg"/></Relationships>
</file>

<file path=ppt/slides/_rels/slide100.xml.rels><?xml version="1.0" encoding="UTF-8" standalone="yes"?>
<Relationships xmlns="http://schemas.openxmlformats.org/package/2006/relationships"><Relationship Id="rId3" Type="http://schemas.openxmlformats.org/officeDocument/2006/relationships/image" Target="../media/image217.tif"/><Relationship Id="rId7" Type="http://schemas.openxmlformats.org/officeDocument/2006/relationships/image" Target="../media/image221.tif"/><Relationship Id="rId2" Type="http://schemas.openxmlformats.org/officeDocument/2006/relationships/image" Target="../media/image216.tif"/><Relationship Id="rId1" Type="http://schemas.openxmlformats.org/officeDocument/2006/relationships/slideLayout" Target="../slideLayouts/slideLayout13.xml"/><Relationship Id="rId6" Type="http://schemas.openxmlformats.org/officeDocument/2006/relationships/image" Target="../media/image220.tif"/><Relationship Id="rId5" Type="http://schemas.openxmlformats.org/officeDocument/2006/relationships/image" Target="../media/image219.gif"/><Relationship Id="rId4" Type="http://schemas.openxmlformats.org/officeDocument/2006/relationships/image" Target="../media/image218.tif"/></Relationships>
</file>

<file path=ppt/slides/_rels/slide101.xml.rels><?xml version="1.0" encoding="UTF-8" standalone="yes"?>
<Relationships xmlns="http://schemas.openxmlformats.org/package/2006/relationships"><Relationship Id="rId2" Type="http://schemas.openxmlformats.org/officeDocument/2006/relationships/image" Target="../media/image222.gif"/><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35.xml"/></Relationships>
</file>

<file path=ppt/slides/_rels/slide103.xml.rels><?xml version="1.0" encoding="UTF-8" standalone="yes"?>
<Relationships xmlns="http://schemas.openxmlformats.org/package/2006/relationships"><Relationship Id="rId2" Type="http://schemas.openxmlformats.org/officeDocument/2006/relationships/hyperlink" Target="https://www.youtube.com/watch?v=H6u0VBqNBQ8" TargetMode="Externa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224.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5.tiff"/></Relationships>
</file>

<file path=ppt/slides/_rels/slide10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image" Target="../media/image31.tiff"/><Relationship Id="rId1" Type="http://schemas.openxmlformats.org/officeDocument/2006/relationships/slideLayout" Target="../slideLayouts/slideLayout35.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tif"/><Relationship Id="rId2" Type="http://schemas.openxmlformats.org/officeDocument/2006/relationships/image" Target="../media/image35.jpeg"/><Relationship Id="rId1" Type="http://schemas.openxmlformats.org/officeDocument/2006/relationships/slideLayout" Target="../slideLayouts/slideLayout2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tif"/></Relationships>
</file>

<file path=ppt/slides/_rels/slide16.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jpg"/><Relationship Id="rId1" Type="http://schemas.openxmlformats.org/officeDocument/2006/relationships/slideLayout" Target="../slideLayouts/slideLayout24.xml"/><Relationship Id="rId4" Type="http://schemas.openxmlformats.org/officeDocument/2006/relationships/image" Target="../media/image43.jpg"/></Relationships>
</file>

<file path=ppt/slides/_rels/slide17.xml.rels><?xml version="1.0" encoding="UTF-8" standalone="yes"?>
<Relationships xmlns="http://schemas.openxmlformats.org/package/2006/relationships"><Relationship Id="rId13" Type="http://schemas.openxmlformats.org/officeDocument/2006/relationships/image" Target="../media/image55.png"/><Relationship Id="rId18" Type="http://schemas.openxmlformats.org/officeDocument/2006/relationships/image" Target="../media/image60.jpeg"/><Relationship Id="rId26" Type="http://schemas.openxmlformats.org/officeDocument/2006/relationships/customXml" Target="../ink/ink4.xml"/><Relationship Id="rId39" Type="http://schemas.openxmlformats.org/officeDocument/2006/relationships/image" Target="../media/image61.emf"/><Relationship Id="rId21" Type="http://schemas.openxmlformats.org/officeDocument/2006/relationships/image" Target="../media/image52.emf"/><Relationship Id="rId34" Type="http://schemas.openxmlformats.org/officeDocument/2006/relationships/customXml" Target="../ink/ink8.xml"/><Relationship Id="rId42" Type="http://schemas.openxmlformats.org/officeDocument/2006/relationships/customXml" Target="../ink/ink12.xml"/><Relationship Id="rId47" Type="http://schemas.openxmlformats.org/officeDocument/2006/relationships/image" Target="../media/image65.emf"/><Relationship Id="rId50" Type="http://schemas.openxmlformats.org/officeDocument/2006/relationships/customXml" Target="../ink/ink16.xml"/><Relationship Id="rId55" Type="http://schemas.openxmlformats.org/officeDocument/2006/relationships/image" Target="../media/image69.emf"/><Relationship Id="rId63" Type="http://schemas.openxmlformats.org/officeDocument/2006/relationships/customXml" Target="../ink/ink22.xml"/><Relationship Id="rId68" Type="http://schemas.openxmlformats.org/officeDocument/2006/relationships/customXml" Target="../ink/ink23.xml"/><Relationship Id="rId7" Type="http://schemas.openxmlformats.org/officeDocument/2006/relationships/image" Target="../media/image49.jpeg"/><Relationship Id="rId2" Type="http://schemas.openxmlformats.org/officeDocument/2006/relationships/image" Target="../media/image44.png"/><Relationship Id="rId16" Type="http://schemas.openxmlformats.org/officeDocument/2006/relationships/image" Target="../media/image58.jpeg"/><Relationship Id="rId29" Type="http://schemas.openxmlformats.org/officeDocument/2006/relationships/image" Target="../media/image56.emf"/><Relationship Id="rId1" Type="http://schemas.openxmlformats.org/officeDocument/2006/relationships/slideLayout" Target="../slideLayouts/slideLayout46.xml"/><Relationship Id="rId6" Type="http://schemas.openxmlformats.org/officeDocument/2006/relationships/image" Target="../media/image48.wmf"/><Relationship Id="rId11" Type="http://schemas.openxmlformats.org/officeDocument/2006/relationships/image" Target="../media/image53.wmf"/><Relationship Id="rId24" Type="http://schemas.openxmlformats.org/officeDocument/2006/relationships/customXml" Target="../ink/ink3.xml"/><Relationship Id="rId32" Type="http://schemas.openxmlformats.org/officeDocument/2006/relationships/customXml" Target="../ink/ink7.xml"/><Relationship Id="rId37" Type="http://schemas.openxmlformats.org/officeDocument/2006/relationships/image" Target="../media/image60.emf"/><Relationship Id="rId40" Type="http://schemas.openxmlformats.org/officeDocument/2006/relationships/customXml" Target="../ink/ink11.xml"/><Relationship Id="rId45" Type="http://schemas.openxmlformats.org/officeDocument/2006/relationships/image" Target="../media/image64.emf"/><Relationship Id="rId53" Type="http://schemas.openxmlformats.org/officeDocument/2006/relationships/image" Target="../media/image68.emf"/><Relationship Id="rId58" Type="http://schemas.openxmlformats.org/officeDocument/2006/relationships/customXml" Target="../ink/ink20.xml"/><Relationship Id="rId66" Type="http://schemas.openxmlformats.org/officeDocument/2006/relationships/image" Target="../media/image64.jpeg"/><Relationship Id="rId5" Type="http://schemas.openxmlformats.org/officeDocument/2006/relationships/image" Target="../media/image47.jpeg"/><Relationship Id="rId15" Type="http://schemas.openxmlformats.org/officeDocument/2006/relationships/image" Target="../media/image57.jpeg"/><Relationship Id="rId23" Type="http://schemas.openxmlformats.org/officeDocument/2006/relationships/image" Target="../media/image53.emf"/><Relationship Id="rId28" Type="http://schemas.openxmlformats.org/officeDocument/2006/relationships/customXml" Target="../ink/ink5.xml"/><Relationship Id="rId36" Type="http://schemas.openxmlformats.org/officeDocument/2006/relationships/customXml" Target="../ink/ink9.xml"/><Relationship Id="rId49" Type="http://schemas.openxmlformats.org/officeDocument/2006/relationships/image" Target="../media/image66.emf"/><Relationship Id="rId57" Type="http://schemas.openxmlformats.org/officeDocument/2006/relationships/image" Target="../media/image70.emf"/><Relationship Id="rId61" Type="http://schemas.openxmlformats.org/officeDocument/2006/relationships/customXml" Target="../ink/ink21.xml"/><Relationship Id="rId10" Type="http://schemas.openxmlformats.org/officeDocument/2006/relationships/image" Target="../media/image52.jpeg"/><Relationship Id="rId19" Type="http://schemas.openxmlformats.org/officeDocument/2006/relationships/image" Target="../media/image61.png"/><Relationship Id="rId31" Type="http://schemas.openxmlformats.org/officeDocument/2006/relationships/image" Target="../media/image57.emf"/><Relationship Id="rId44" Type="http://schemas.openxmlformats.org/officeDocument/2006/relationships/customXml" Target="../ink/ink13.xml"/><Relationship Id="rId52" Type="http://schemas.openxmlformats.org/officeDocument/2006/relationships/customXml" Target="../ink/ink17.xml"/><Relationship Id="rId60" Type="http://schemas.openxmlformats.org/officeDocument/2006/relationships/image" Target="../media/image62.png"/><Relationship Id="rId65" Type="http://schemas.openxmlformats.org/officeDocument/2006/relationships/image" Target="../media/image63.jpe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png"/><Relationship Id="rId22" Type="http://schemas.openxmlformats.org/officeDocument/2006/relationships/customXml" Target="../ink/ink2.xml"/><Relationship Id="rId27" Type="http://schemas.openxmlformats.org/officeDocument/2006/relationships/image" Target="../media/image55.emf"/><Relationship Id="rId30" Type="http://schemas.openxmlformats.org/officeDocument/2006/relationships/customXml" Target="../ink/ink6.xml"/><Relationship Id="rId35" Type="http://schemas.openxmlformats.org/officeDocument/2006/relationships/image" Target="../media/image59.emf"/><Relationship Id="rId43" Type="http://schemas.openxmlformats.org/officeDocument/2006/relationships/image" Target="../media/image63.emf"/><Relationship Id="rId48" Type="http://schemas.openxmlformats.org/officeDocument/2006/relationships/customXml" Target="../ink/ink15.xml"/><Relationship Id="rId56" Type="http://schemas.openxmlformats.org/officeDocument/2006/relationships/customXml" Target="../ink/ink19.xml"/><Relationship Id="rId64" Type="http://schemas.openxmlformats.org/officeDocument/2006/relationships/image" Target="../media/image74.emf"/><Relationship Id="rId69" Type="http://schemas.openxmlformats.org/officeDocument/2006/relationships/image" Target="../media/image78.emf"/><Relationship Id="rId8" Type="http://schemas.openxmlformats.org/officeDocument/2006/relationships/image" Target="../media/image50.wmf"/><Relationship Id="rId51" Type="http://schemas.openxmlformats.org/officeDocument/2006/relationships/image" Target="../media/image67.emf"/><Relationship Id="rId3" Type="http://schemas.openxmlformats.org/officeDocument/2006/relationships/image" Target="../media/image45.png"/><Relationship Id="rId12" Type="http://schemas.openxmlformats.org/officeDocument/2006/relationships/image" Target="../media/image54.png"/><Relationship Id="rId17" Type="http://schemas.openxmlformats.org/officeDocument/2006/relationships/image" Target="../media/image59.jpeg"/><Relationship Id="rId25" Type="http://schemas.openxmlformats.org/officeDocument/2006/relationships/image" Target="../media/image54.emf"/><Relationship Id="rId33" Type="http://schemas.openxmlformats.org/officeDocument/2006/relationships/image" Target="../media/image58.emf"/><Relationship Id="rId38" Type="http://schemas.openxmlformats.org/officeDocument/2006/relationships/customXml" Target="../ink/ink10.xml"/><Relationship Id="rId46" Type="http://schemas.openxmlformats.org/officeDocument/2006/relationships/customXml" Target="../ink/ink14.xml"/><Relationship Id="rId59" Type="http://schemas.openxmlformats.org/officeDocument/2006/relationships/image" Target="../media/image71.emf"/><Relationship Id="rId67" Type="http://schemas.openxmlformats.org/officeDocument/2006/relationships/image" Target="../media/image65.jpeg"/><Relationship Id="rId20" Type="http://schemas.openxmlformats.org/officeDocument/2006/relationships/customXml" Target="../ink/ink1.xml"/><Relationship Id="rId41" Type="http://schemas.openxmlformats.org/officeDocument/2006/relationships/image" Target="../media/image62.emf"/><Relationship Id="rId54" Type="http://schemas.openxmlformats.org/officeDocument/2006/relationships/customXml" Target="../ink/ink18.xml"/><Relationship Id="rId62" Type="http://schemas.openxmlformats.org/officeDocument/2006/relationships/image" Target="../media/image73.emf"/><Relationship Id="rId70" Type="http://schemas.openxmlformats.org/officeDocument/2006/relationships/image" Target="../media/image66.jpeg"/></Relationships>
</file>

<file path=ppt/slides/_rels/slide18.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4.xml"/><Relationship Id="rId1" Type="http://schemas.openxmlformats.org/officeDocument/2006/relationships/slideLayout" Target="../slideLayouts/slideLayout46.xml"/><Relationship Id="rId5" Type="http://schemas.openxmlformats.org/officeDocument/2006/relationships/image" Target="../media/image70.tiff"/><Relationship Id="rId4" Type="http://schemas.openxmlformats.org/officeDocument/2006/relationships/image" Target="../media/image69.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1.t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7.xml"/><Relationship Id="rId5" Type="http://schemas.openxmlformats.org/officeDocument/2006/relationships/image" Target="../media/image75.jpe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61.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eg"/><Relationship Id="rId1" Type="http://schemas.openxmlformats.org/officeDocument/2006/relationships/slideLayout" Target="../slideLayouts/slideLayout57.xml"/><Relationship Id="rId5" Type="http://schemas.openxmlformats.org/officeDocument/2006/relationships/image" Target="../media/image91.jpg"/><Relationship Id="rId4" Type="http://schemas.openxmlformats.org/officeDocument/2006/relationships/image" Target="../media/image90.jpg"/></Relationships>
</file>

<file path=ppt/slides/_rels/slide28.xml.rels><?xml version="1.0" encoding="UTF-8" standalone="yes"?>
<Relationships xmlns="http://schemas.openxmlformats.org/package/2006/relationships"><Relationship Id="rId3" Type="http://schemas.openxmlformats.org/officeDocument/2006/relationships/image" Target="../media/image93.tif"/><Relationship Id="rId2" Type="http://schemas.openxmlformats.org/officeDocument/2006/relationships/image" Target="../media/image92.tif"/><Relationship Id="rId1" Type="http://schemas.openxmlformats.org/officeDocument/2006/relationships/slideLayout" Target="../slideLayouts/slideLayout57.xml"/><Relationship Id="rId4" Type="http://schemas.openxmlformats.org/officeDocument/2006/relationships/image" Target="../media/image94.tif"/></Relationships>
</file>

<file path=ppt/slides/_rels/slide29.xml.rels><?xml version="1.0" encoding="UTF-8" standalone="yes"?>
<Relationships xmlns="http://schemas.openxmlformats.org/package/2006/relationships"><Relationship Id="rId2" Type="http://schemas.openxmlformats.org/officeDocument/2006/relationships/image" Target="../media/image95.tif"/><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6.tif"/><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2" Type="http://schemas.openxmlformats.org/officeDocument/2006/relationships/image" Target="../media/image97.tif"/><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2" Type="http://schemas.openxmlformats.org/officeDocument/2006/relationships/image" Target="../media/image98.tiff"/><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2" Type="http://schemas.openxmlformats.org/officeDocument/2006/relationships/image" Target="../media/image99.tif"/><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2" Type="http://schemas.openxmlformats.org/officeDocument/2006/relationships/image" Target="../media/image100.tif"/><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2" Type="http://schemas.openxmlformats.org/officeDocument/2006/relationships/image" Target="../media/image101.tif"/><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2" Type="http://schemas.openxmlformats.org/officeDocument/2006/relationships/image" Target="../media/image102.tif"/><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3" Type="http://schemas.openxmlformats.org/officeDocument/2006/relationships/image" Target="../media/image104.tiff"/><Relationship Id="rId2" Type="http://schemas.openxmlformats.org/officeDocument/2006/relationships/image" Target="../media/image103.tiff"/><Relationship Id="rId1" Type="http://schemas.openxmlformats.org/officeDocument/2006/relationships/slideLayout" Target="../slideLayouts/slideLayout57.xml"/><Relationship Id="rId5" Type="http://schemas.openxmlformats.org/officeDocument/2006/relationships/image" Target="../media/image106.tiff"/><Relationship Id="rId4" Type="http://schemas.openxmlformats.org/officeDocument/2006/relationships/image" Target="../media/image105.tiff"/></Relationships>
</file>

<file path=ppt/slides/_rels/slide38.xml.rels><?xml version="1.0" encoding="UTF-8" standalone="yes"?>
<Relationships xmlns="http://schemas.openxmlformats.org/package/2006/relationships"><Relationship Id="rId2" Type="http://schemas.openxmlformats.org/officeDocument/2006/relationships/image" Target="../media/image107.tif"/><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eg"/><Relationship Id="rId1" Type="http://schemas.openxmlformats.org/officeDocument/2006/relationships/slideLayout" Target="../slideLayouts/slideLayout57.xml"/><Relationship Id="rId6" Type="http://schemas.openxmlformats.org/officeDocument/2006/relationships/image" Target="../media/image116.JPG"/><Relationship Id="rId5" Type="http://schemas.openxmlformats.org/officeDocument/2006/relationships/image" Target="../media/image115.png"/><Relationship Id="rId4" Type="http://schemas.openxmlformats.org/officeDocument/2006/relationships/image" Target="../media/image114.jpeg"/></Relationships>
</file>

<file path=ppt/slides/_rels/slide42.xml.rels><?xml version="1.0" encoding="UTF-8" standalone="yes"?>
<Relationships xmlns="http://schemas.openxmlformats.org/package/2006/relationships"><Relationship Id="rId8" Type="http://schemas.openxmlformats.org/officeDocument/2006/relationships/image" Target="../media/image117.png"/><Relationship Id="rId3" Type="http://schemas.microsoft.com/office/2007/relationships/media" Target="../media/media2.mpg"/><Relationship Id="rId7" Type="http://schemas.openxmlformats.org/officeDocument/2006/relationships/slideLayout" Target="../slideLayouts/slideLayout79.xml"/><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video" Target="../media/media3.mpg"/><Relationship Id="rId5" Type="http://schemas.microsoft.com/office/2007/relationships/media" Target="../media/media3.mpg"/><Relationship Id="rId10" Type="http://schemas.openxmlformats.org/officeDocument/2006/relationships/image" Target="../media/image119.png"/><Relationship Id="rId4" Type="http://schemas.openxmlformats.org/officeDocument/2006/relationships/video" Target="../media/media2.mpg"/><Relationship Id="rId9" Type="http://schemas.openxmlformats.org/officeDocument/2006/relationships/image" Target="../media/image118.png"/></Relationships>
</file>

<file path=ppt/slides/_rels/slide43.xml.rels><?xml version="1.0" encoding="UTF-8" standalone="yes"?>
<Relationships xmlns="http://schemas.openxmlformats.org/package/2006/relationships"><Relationship Id="rId8" Type="http://schemas.openxmlformats.org/officeDocument/2006/relationships/image" Target="../media/image117.png"/><Relationship Id="rId3" Type="http://schemas.microsoft.com/office/2007/relationships/media" Target="../media/media2.mpg"/><Relationship Id="rId7" Type="http://schemas.openxmlformats.org/officeDocument/2006/relationships/slideLayout" Target="../slideLayouts/slideLayout79.xml"/><Relationship Id="rId12" Type="http://schemas.openxmlformats.org/officeDocument/2006/relationships/image" Target="../media/image121.JP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video" Target="../media/media3.mpg"/><Relationship Id="rId11" Type="http://schemas.openxmlformats.org/officeDocument/2006/relationships/image" Target="../media/image120.JPG"/><Relationship Id="rId5" Type="http://schemas.microsoft.com/office/2007/relationships/media" Target="../media/media3.mpg"/><Relationship Id="rId10" Type="http://schemas.openxmlformats.org/officeDocument/2006/relationships/image" Target="../media/image119.png"/><Relationship Id="rId4" Type="http://schemas.openxmlformats.org/officeDocument/2006/relationships/video" Target="../media/media2.mpg"/><Relationship Id="rId9" Type="http://schemas.openxmlformats.org/officeDocument/2006/relationships/image" Target="../media/image118.png"/></Relationships>
</file>

<file path=ppt/slides/_rels/slide4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02.xml"/><Relationship Id="rId5" Type="http://schemas.openxmlformats.org/officeDocument/2006/relationships/image" Target="../media/image125.png"/><Relationship Id="rId4" Type="http://schemas.openxmlformats.org/officeDocument/2006/relationships/image" Target="../media/image124.png"/></Relationships>
</file>

<file path=ppt/slides/_rels/slide45.xml.rels><?xml version="1.0" encoding="UTF-8" standalone="yes"?>
<Relationships xmlns="http://schemas.openxmlformats.org/package/2006/relationships"><Relationship Id="rId3" Type="http://schemas.openxmlformats.org/officeDocument/2006/relationships/image" Target="../media/image127.tif"/><Relationship Id="rId2" Type="http://schemas.openxmlformats.org/officeDocument/2006/relationships/image" Target="../media/image126.tif"/><Relationship Id="rId1" Type="http://schemas.openxmlformats.org/officeDocument/2006/relationships/slideLayout" Target="../slideLayouts/slideLayout91.xml"/><Relationship Id="rId4" Type="http://schemas.openxmlformats.org/officeDocument/2006/relationships/image" Target="../media/image128.tif"/></Relationships>
</file>

<file path=ppt/slides/_rels/slide46.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png"/><Relationship Id="rId1" Type="http://schemas.openxmlformats.org/officeDocument/2006/relationships/slideLayout" Target="../slideLayouts/slideLayout91.xml"/><Relationship Id="rId4" Type="http://schemas.openxmlformats.org/officeDocument/2006/relationships/image" Target="../media/image131.jpg"/></Relationships>
</file>

<file path=ppt/slides/_rels/slide47.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32.jpg"/><Relationship Id="rId1" Type="http://schemas.openxmlformats.org/officeDocument/2006/relationships/slideLayout" Target="../slideLayouts/slideLayout91.xml"/><Relationship Id="rId4" Type="http://schemas.openxmlformats.org/officeDocument/2006/relationships/image" Target="../media/image134.png"/></Relationships>
</file>

<file path=ppt/slides/_rels/slide48.xml.rels><?xml version="1.0" encoding="UTF-8" standalone="yes"?>
<Relationships xmlns="http://schemas.openxmlformats.org/package/2006/relationships"><Relationship Id="rId3" Type="http://schemas.openxmlformats.org/officeDocument/2006/relationships/image" Target="../media/image136.tif"/><Relationship Id="rId2" Type="http://schemas.openxmlformats.org/officeDocument/2006/relationships/image" Target="../media/image135.tif"/><Relationship Id="rId1" Type="http://schemas.openxmlformats.org/officeDocument/2006/relationships/slideLayout" Target="../slideLayouts/slideLayout91.xml"/><Relationship Id="rId4" Type="http://schemas.openxmlformats.org/officeDocument/2006/relationships/image" Target="../media/image137.tif"/></Relationships>
</file>

<file path=ppt/slides/_rels/slide49.xml.rels><?xml version="1.0" encoding="UTF-8" standalone="yes"?>
<Relationships xmlns="http://schemas.openxmlformats.org/package/2006/relationships"><Relationship Id="rId3" Type="http://schemas.openxmlformats.org/officeDocument/2006/relationships/image" Target="../media/image139.tif"/><Relationship Id="rId2" Type="http://schemas.openxmlformats.org/officeDocument/2006/relationships/image" Target="../media/image138.tif"/><Relationship Id="rId1" Type="http://schemas.openxmlformats.org/officeDocument/2006/relationships/slideLayout" Target="../slideLayouts/slideLayout9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7.tif"/><Relationship Id="rId2" Type="http://schemas.openxmlformats.org/officeDocument/2006/relationships/image" Target="../media/image140.tif"/><Relationship Id="rId1" Type="http://schemas.openxmlformats.org/officeDocument/2006/relationships/slideLayout" Target="../slideLayouts/slideLayout9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142.tiff"/><Relationship Id="rId2" Type="http://schemas.openxmlformats.org/officeDocument/2006/relationships/image" Target="../media/image141.jpe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144.tiff"/><Relationship Id="rId2" Type="http://schemas.openxmlformats.org/officeDocument/2006/relationships/image" Target="../media/image143.jpg"/><Relationship Id="rId1" Type="http://schemas.openxmlformats.org/officeDocument/2006/relationships/slideLayout" Target="../slideLayouts/slideLayout35.xml"/><Relationship Id="rId5" Type="http://schemas.openxmlformats.org/officeDocument/2006/relationships/image" Target="../media/image146.tif"/><Relationship Id="rId4" Type="http://schemas.openxmlformats.org/officeDocument/2006/relationships/image" Target="../media/image145.tif"/></Relationships>
</file>

<file path=ppt/slides/_rels/slide5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150.jpeg"/><Relationship Id="rId7" Type="http://schemas.openxmlformats.org/officeDocument/2006/relationships/image" Target="../media/image154.jpeg"/><Relationship Id="rId2" Type="http://schemas.openxmlformats.org/officeDocument/2006/relationships/image" Target="../media/image149.jpeg"/><Relationship Id="rId1" Type="http://schemas.openxmlformats.org/officeDocument/2006/relationships/slideLayout" Target="../slideLayouts/slideLayout35.xml"/><Relationship Id="rId6" Type="http://schemas.openxmlformats.org/officeDocument/2006/relationships/image" Target="../media/image153.jpeg"/><Relationship Id="rId5" Type="http://schemas.openxmlformats.org/officeDocument/2006/relationships/image" Target="../media/image152.tif"/><Relationship Id="rId4" Type="http://schemas.openxmlformats.org/officeDocument/2006/relationships/image" Target="../media/image151.tiff"/></Relationships>
</file>

<file path=ppt/slides/_rels/slide56.xml.rels><?xml version="1.0" encoding="UTF-8" standalone="yes"?>
<Relationships xmlns="http://schemas.openxmlformats.org/package/2006/relationships"><Relationship Id="rId3" Type="http://schemas.openxmlformats.org/officeDocument/2006/relationships/image" Target="../media/image156.tiff"/><Relationship Id="rId2" Type="http://schemas.openxmlformats.org/officeDocument/2006/relationships/image" Target="../media/image155.tif"/><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2" Type="http://schemas.openxmlformats.org/officeDocument/2006/relationships/image" Target="../media/image157.tiff"/><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image" Target="../media/image158.tif"/><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7.xml"/><Relationship Id="rId1" Type="http://schemas.openxmlformats.org/officeDocument/2006/relationships/slideLayout" Target="../slideLayouts/slideLayout113.xml"/><Relationship Id="rId4" Type="http://schemas.openxmlformats.org/officeDocument/2006/relationships/image" Target="../media/image160.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60.xml.rels><?xml version="1.0" encoding="UTF-8" standalone="yes"?>
<Relationships xmlns="http://schemas.openxmlformats.org/package/2006/relationships"><Relationship Id="rId2" Type="http://schemas.openxmlformats.org/officeDocument/2006/relationships/image" Target="../media/image161.tiff"/><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image" Target="../media/image162.tiff"/><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eg"/><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167.jpeg"/><Relationship Id="rId1" Type="http://schemas.openxmlformats.org/officeDocument/2006/relationships/slideLayout" Target="../slideLayouts/slideLayout35.xml"/><Relationship Id="rId4" Type="http://schemas.openxmlformats.org/officeDocument/2006/relationships/image" Target="../media/image169.jpg"/></Relationships>
</file>

<file path=ppt/slides/_rels/slide6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g"/><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70.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3" Type="http://schemas.openxmlformats.org/officeDocument/2006/relationships/image" Target="../media/image183.tif"/><Relationship Id="rId2" Type="http://schemas.openxmlformats.org/officeDocument/2006/relationships/image" Target="../media/image182.jpeg"/><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84.tif"/><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jpg"/><Relationship Id="rId1" Type="http://schemas.openxmlformats.org/officeDocument/2006/relationships/slideLayout" Target="../slideLayouts/slideLayout35.xml"/><Relationship Id="rId6" Type="http://schemas.openxmlformats.org/officeDocument/2006/relationships/hyperlink" Target="https://www.youtube.com/watch?v=sxwn1w7MJvk" TargetMode="External"/><Relationship Id="rId5" Type="http://schemas.openxmlformats.org/officeDocument/2006/relationships/image" Target="../media/image187.jpg"/><Relationship Id="rId4" Type="http://schemas.microsoft.com/office/2007/relationships/hdphoto" Target="../media/hdphoto2.wdp"/></Relationships>
</file>

<file path=ppt/slides/_rels/slide78.xml.rels><?xml version="1.0" encoding="UTF-8" standalone="yes"?>
<Relationships xmlns="http://schemas.openxmlformats.org/package/2006/relationships"><Relationship Id="rId3" Type="http://schemas.openxmlformats.org/officeDocument/2006/relationships/image" Target="../media/image189.tiff"/><Relationship Id="rId2" Type="http://schemas.openxmlformats.org/officeDocument/2006/relationships/image" Target="../media/image188.jpeg"/><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2" Type="http://schemas.openxmlformats.org/officeDocument/2006/relationships/image" Target="../media/image190.tif"/><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8.tif"/></Relationships>
</file>

<file path=ppt/slides/_rels/slide80.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tiff"/><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2" Type="http://schemas.openxmlformats.org/officeDocument/2006/relationships/image" Target="../media/image193.tiff"/><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image" Target="../media/image195.jpeg"/><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198.jpg"/></Relationships>
</file>

<file path=ppt/slides/_rels/slide86.xml.rels><?xml version="1.0" encoding="UTF-8" standalone="yes"?>
<Relationships xmlns="http://schemas.openxmlformats.org/package/2006/relationships"><Relationship Id="rId2" Type="http://schemas.openxmlformats.org/officeDocument/2006/relationships/image" Target="../media/image199.jpg"/><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2" Type="http://schemas.openxmlformats.org/officeDocument/2006/relationships/image" Target="../media/image200.tiff"/><Relationship Id="rId1" Type="http://schemas.openxmlformats.org/officeDocument/2006/relationships/slideLayout" Target="../slideLayouts/slideLayout3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3" Type="http://schemas.openxmlformats.org/officeDocument/2006/relationships/hyperlink" Target="https://www.youtube.com/watch?v=DLpCfHH1OVU" TargetMode="External"/><Relationship Id="rId2" Type="http://schemas.openxmlformats.org/officeDocument/2006/relationships/image" Target="../media/image201.tif"/><Relationship Id="rId1" Type="http://schemas.openxmlformats.org/officeDocument/2006/relationships/slideLayout" Target="../slideLayouts/slideLayout126.xml"/><Relationship Id="rId5" Type="http://schemas.openxmlformats.org/officeDocument/2006/relationships/image" Target="../media/image203.tif"/><Relationship Id="rId4" Type="http://schemas.openxmlformats.org/officeDocument/2006/relationships/image" Target="../media/image202.tif"/></Relationships>
</file>

<file path=ppt/slides/_rels/slide91.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image" Target="../media/image204.jpg"/><Relationship Id="rId1" Type="http://schemas.openxmlformats.org/officeDocument/2006/relationships/slideLayout" Target="../slideLayouts/slideLayout126.xml"/></Relationships>
</file>

<file path=ppt/slides/_rels/slide92.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image" Target="../media/image206.jpg"/><Relationship Id="rId1" Type="http://schemas.openxmlformats.org/officeDocument/2006/relationships/slideLayout" Target="../slideLayouts/slideLayout126.xml"/><Relationship Id="rId4" Type="http://schemas.openxmlformats.org/officeDocument/2006/relationships/image" Target="../media/image208.png"/></Relationships>
</file>

<file path=ppt/slides/_rels/slide93.xml.rels><?xml version="1.0" encoding="UTF-8" standalone="yes"?>
<Relationships xmlns="http://schemas.openxmlformats.org/package/2006/relationships"><Relationship Id="rId2" Type="http://schemas.openxmlformats.org/officeDocument/2006/relationships/image" Target="../media/image209.tif"/><Relationship Id="rId1" Type="http://schemas.openxmlformats.org/officeDocument/2006/relationships/slideLayout" Target="../slideLayouts/slideLayout126.xml"/></Relationships>
</file>

<file path=ppt/slides/_rels/slide94.xml.rels><?xml version="1.0" encoding="UTF-8" standalone="yes"?>
<Relationships xmlns="http://schemas.openxmlformats.org/package/2006/relationships"><Relationship Id="rId2" Type="http://schemas.openxmlformats.org/officeDocument/2006/relationships/image" Target="../media/image210.tif"/><Relationship Id="rId1" Type="http://schemas.openxmlformats.org/officeDocument/2006/relationships/slideLayout" Target="../slideLayouts/slideLayout126.xml"/></Relationships>
</file>

<file path=ppt/slides/_rels/slide95.xml.rels><?xml version="1.0" encoding="UTF-8" standalone="yes"?>
<Relationships xmlns="http://schemas.openxmlformats.org/package/2006/relationships"><Relationship Id="rId2" Type="http://schemas.openxmlformats.org/officeDocument/2006/relationships/image" Target="../media/image211.jpg"/><Relationship Id="rId1" Type="http://schemas.openxmlformats.org/officeDocument/2006/relationships/slideLayout" Target="../slideLayouts/slideLayout126.xml"/></Relationships>
</file>

<file path=ppt/slides/_rels/slide96.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126.xml"/></Relationships>
</file>

<file path=ppt/slides/_rels/slide97.xml.rels><?xml version="1.0" encoding="UTF-8" standalone="yes"?>
<Relationships xmlns="http://schemas.openxmlformats.org/package/2006/relationships"><Relationship Id="rId2" Type="http://schemas.openxmlformats.org/officeDocument/2006/relationships/image" Target="../media/image213.tif"/><Relationship Id="rId1" Type="http://schemas.openxmlformats.org/officeDocument/2006/relationships/slideLayout" Target="../slideLayouts/slideLayout137.xml"/></Relationships>
</file>

<file path=ppt/slides/_rels/slide98.xml.rels><?xml version="1.0" encoding="UTF-8" standalone="yes"?>
<Relationships xmlns="http://schemas.openxmlformats.org/package/2006/relationships"><Relationship Id="rId3" Type="http://schemas.openxmlformats.org/officeDocument/2006/relationships/image" Target="../media/image215.jpg"/><Relationship Id="rId2" Type="http://schemas.openxmlformats.org/officeDocument/2006/relationships/image" Target="../media/image214.tif"/><Relationship Id="rId1" Type="http://schemas.openxmlformats.org/officeDocument/2006/relationships/slideLayout" Target="../slideLayouts/slideLayout13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175CBDD-9FAF-4E87-A51C-08D61F633B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4799" y="4912990"/>
            <a:ext cx="2548546" cy="1060833"/>
          </a:xfrm>
          <a:prstGeom prst="rect">
            <a:avLst/>
          </a:prstGeom>
        </p:spPr>
      </p:pic>
      <p:sp>
        <p:nvSpPr>
          <p:cNvPr id="2" name="Title 1"/>
          <p:cNvSpPr>
            <a:spLocks noGrp="1"/>
          </p:cNvSpPr>
          <p:nvPr>
            <p:ph type="ctrTitle"/>
          </p:nvPr>
        </p:nvSpPr>
        <p:spPr>
          <a:xfrm>
            <a:off x="1632896" y="1142823"/>
            <a:ext cx="5999347" cy="3565410"/>
          </a:xfrm>
        </p:spPr>
        <p:txBody>
          <a:bodyPr>
            <a:normAutofit fontScale="90000"/>
          </a:bodyPr>
          <a:lstStyle/>
          <a:p>
            <a:r>
              <a:rPr lang="en-US" sz="3200" dirty="0"/>
              <a:t/>
            </a:r>
            <a:br>
              <a:rPr lang="en-US" sz="3200" dirty="0"/>
            </a:br>
            <a:r>
              <a:rPr lang="en-US" sz="3200" dirty="0"/>
              <a:t/>
            </a:r>
            <a:br>
              <a:rPr lang="en-US" sz="3200" dirty="0"/>
            </a:br>
            <a:r>
              <a:rPr lang="en-US" sz="3200" dirty="0"/>
              <a:t> </a:t>
            </a:r>
            <a:r>
              <a:rPr lang="hr-HR" sz="4000" b="1" dirty="0">
                <a:latin typeface="Calibri Light" panose="020F0302020204030204" pitchFamily="34" charset="0"/>
                <a:cs typeface="Calibri Light" panose="020F0302020204030204" pitchFamily="34" charset="0"/>
              </a:rPr>
              <a:t>Lokalizacija i narav svijesti</a:t>
            </a:r>
            <a:r>
              <a:rPr lang="hr-HR" sz="3200" dirty="0"/>
              <a:t/>
            </a:r>
            <a:br>
              <a:rPr lang="hr-HR" sz="3200" dirty="0"/>
            </a:br>
            <a:r>
              <a:rPr lang="hr-HR" sz="3200" dirty="0"/>
              <a:t>  </a:t>
            </a:r>
            <a:r>
              <a:rPr lang="hr-HR" sz="3200" dirty="0" err="1">
                <a:solidFill>
                  <a:srgbClr val="00B0F0"/>
                </a:solidFill>
              </a:rPr>
              <a:t>ppt</a:t>
            </a:r>
            <a:r>
              <a:rPr lang="hr-HR" sz="3200" dirty="0">
                <a:solidFill>
                  <a:srgbClr val="00B0F0"/>
                </a:solidFill>
              </a:rPr>
              <a:t> na http://dementia.hiim.hr</a:t>
            </a:r>
            <a:r>
              <a:rPr lang="en-US" sz="3600" dirty="0"/>
              <a:t/>
            </a:r>
            <a:br>
              <a:rPr lang="en-US" sz="3600" dirty="0"/>
            </a:br>
            <a:r>
              <a:rPr lang="hr-HR" sz="2200" b="1" dirty="0">
                <a:latin typeface="Calibri Light" panose="020F0302020204030204" pitchFamily="34" charset="0"/>
                <a:cs typeface="Calibri Light" panose="020F0302020204030204" pitchFamily="34" charset="0"/>
              </a:rPr>
              <a:t>Prof. dr. sc. Goran Šimić, dr. med.</a:t>
            </a:r>
            <a:r>
              <a:rPr lang="hr-HR" sz="2200" b="1" dirty="0">
                <a:cs typeface="Aharoni" pitchFamily="2" charset="-79"/>
              </a:rPr>
              <a:t/>
            </a:r>
            <a:br>
              <a:rPr lang="hr-HR" sz="2200" b="1" dirty="0">
                <a:cs typeface="Aharoni" pitchFamily="2" charset="-79"/>
              </a:rPr>
            </a:br>
            <a:r>
              <a:rPr lang="hr-HR" sz="1800" dirty="0">
                <a:cs typeface="Aharoni" pitchFamily="2" charset="-79"/>
              </a:rPr>
              <a:t/>
            </a:r>
            <a:br>
              <a:rPr lang="hr-HR" sz="1800" dirty="0">
                <a:cs typeface="Aharoni" pitchFamily="2" charset="-79"/>
              </a:rPr>
            </a:br>
            <a:r>
              <a:rPr lang="hr-HR" sz="1600" dirty="0">
                <a:cs typeface="Aharoni" pitchFamily="2" charset="-79"/>
              </a:rPr>
              <a:t>Zavod za neuroznanost</a:t>
            </a:r>
            <a:br>
              <a:rPr lang="hr-HR" sz="1600" dirty="0">
                <a:cs typeface="Aharoni" pitchFamily="2" charset="-79"/>
              </a:rPr>
            </a:br>
            <a:r>
              <a:rPr lang="hr-HR" sz="1600" dirty="0">
                <a:cs typeface="Aharoni" pitchFamily="2" charset="-79"/>
              </a:rPr>
              <a:t>Hrvatski institut za istraživanje mozga</a:t>
            </a:r>
            <a:br>
              <a:rPr lang="hr-HR" sz="1600" dirty="0">
                <a:cs typeface="Aharoni" pitchFamily="2" charset="-79"/>
              </a:rPr>
            </a:br>
            <a:r>
              <a:rPr lang="hr-HR" sz="1600" dirty="0">
                <a:cs typeface="Aharoni" pitchFamily="2" charset="-79"/>
              </a:rPr>
              <a:t>Medicinski fakultet Sveučilišta u Zagrebu</a:t>
            </a:r>
            <a:br>
              <a:rPr lang="hr-HR" sz="1600" dirty="0">
                <a:cs typeface="Aharoni" pitchFamily="2" charset="-79"/>
              </a:rPr>
            </a:br>
            <a:r>
              <a:rPr lang="hr-HR" sz="1600" dirty="0">
                <a:cs typeface="Aharoni" pitchFamily="2" charset="-79"/>
              </a:rPr>
              <a:t>Republika Hrvatska</a:t>
            </a:r>
            <a:br>
              <a:rPr lang="hr-HR" sz="1600" dirty="0">
                <a:cs typeface="Aharoni" pitchFamily="2" charset="-79"/>
              </a:rPr>
            </a:br>
            <a:r>
              <a:rPr lang="hr-HR" sz="2800" dirty="0">
                <a:latin typeface="Palatino Linotype" pitchFamily="18" charset="0"/>
              </a:rPr>
              <a:t/>
            </a:r>
            <a:br>
              <a:rPr lang="hr-HR" sz="2800" dirty="0">
                <a:latin typeface="Palatino Linotype" pitchFamily="18" charset="0"/>
              </a:rPr>
            </a:br>
            <a:endParaRPr lang="en-US" sz="2800" b="1" dirty="0">
              <a:latin typeface="Palatino Linotype" pitchFamily="18" charset="0"/>
            </a:endParaRPr>
          </a:p>
        </p:txBody>
      </p:sp>
      <p:sp>
        <p:nvSpPr>
          <p:cNvPr id="11" name="TextBox 6"/>
          <p:cNvSpPr txBox="1">
            <a:spLocks noChangeArrowheads="1"/>
          </p:cNvSpPr>
          <p:nvPr/>
        </p:nvSpPr>
        <p:spPr bwMode="auto">
          <a:xfrm>
            <a:off x="3366579" y="6424016"/>
            <a:ext cx="22049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r-HR" sz="1200" b="1" dirty="0">
                <a:latin typeface="Calibri Light" panose="020F0302020204030204" pitchFamily="34" charset="0"/>
                <a:cs typeface="Calibri Light" panose="020F0302020204030204" pitchFamily="34" charset="0"/>
              </a:rPr>
              <a:t>IP-2019-04-3584 (2020-2024)</a:t>
            </a:r>
          </a:p>
        </p:txBody>
      </p:sp>
      <p:sp>
        <p:nvSpPr>
          <p:cNvPr id="12" name="TextBox 11"/>
          <p:cNvSpPr txBox="1"/>
          <p:nvPr/>
        </p:nvSpPr>
        <p:spPr>
          <a:xfrm>
            <a:off x="10476656" y="2132856"/>
            <a:ext cx="184731"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977" y="4365104"/>
            <a:ext cx="1869440" cy="2058912"/>
          </a:xfrm>
          <a:prstGeom prst="rect">
            <a:avLst/>
          </a:prstGeom>
        </p:spPr>
      </p:pic>
      <p:sp>
        <p:nvSpPr>
          <p:cNvPr id="6" name="TextBox 5"/>
          <p:cNvSpPr txBox="1"/>
          <p:nvPr/>
        </p:nvSpPr>
        <p:spPr>
          <a:xfrm>
            <a:off x="6446977" y="6408453"/>
            <a:ext cx="2051033" cy="276999"/>
          </a:xfrm>
          <a:prstGeom prst="rect">
            <a:avLst/>
          </a:prstGeom>
          <a:noFill/>
        </p:spPr>
        <p:txBody>
          <a:bodyPr wrap="square" rtlCol="0">
            <a:spAutoFit/>
          </a:bodyPr>
          <a:lstStyle/>
          <a:p>
            <a:r>
              <a:rPr lang="hr-HR" sz="1200" b="1" dirty="0">
                <a:latin typeface="Calibri Light" panose="020F0302020204030204" pitchFamily="34" charset="0"/>
                <a:cs typeface="Calibri Light" panose="020F0302020204030204" pitchFamily="34" charset="0"/>
              </a:rPr>
              <a:t>KK.01.1.1.01.0007 ZCI-</a:t>
            </a:r>
            <a:r>
              <a:rPr lang="hr-HR" sz="1200" b="1" dirty="0" err="1">
                <a:latin typeface="Calibri Light" panose="020F0302020204030204" pitchFamily="34" charset="0"/>
                <a:cs typeface="Calibri Light" panose="020F0302020204030204" pitchFamily="34" charset="0"/>
              </a:rPr>
              <a:t>Neuro</a:t>
            </a:r>
            <a:endParaRPr lang="en-US" sz="1200" b="1" dirty="0">
              <a:latin typeface="Calibri Light" panose="020F0302020204030204" pitchFamily="34" charset="0"/>
              <a:cs typeface="Calibri Light" panose="020F0302020204030204" pitchFamily="34" charset="0"/>
            </a:endParaRPr>
          </a:p>
        </p:txBody>
      </p:sp>
      <p:pic>
        <p:nvPicPr>
          <p:cNvPr id="15" name="Picture 14">
            <a:extLst>
              <a:ext uri="{FF2B5EF4-FFF2-40B4-BE49-F238E27FC236}">
                <a16:creationId xmlns:a16="http://schemas.microsoft.com/office/drawing/2014/main" id="{12885EE0-9961-421C-BD7C-2E213FD38B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617699"/>
            <a:ext cx="1429329" cy="2800780"/>
          </a:xfrm>
          <a:prstGeom prst="rect">
            <a:avLst/>
          </a:prstGeom>
        </p:spPr>
      </p:pic>
      <p:pic>
        <p:nvPicPr>
          <p:cNvPr id="24" name="Picture 23">
            <a:extLst>
              <a:ext uri="{FF2B5EF4-FFF2-40B4-BE49-F238E27FC236}">
                <a16:creationId xmlns:a16="http://schemas.microsoft.com/office/drawing/2014/main" id="{0021BF67-6A2E-42B2-A02F-AB9D1D9BFD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60" y="4503603"/>
            <a:ext cx="1879609" cy="1879609"/>
          </a:xfrm>
          <a:prstGeom prst="rect">
            <a:avLst/>
          </a:prstGeom>
        </p:spPr>
      </p:pic>
      <p:pic>
        <p:nvPicPr>
          <p:cNvPr id="26" name="Picture 25">
            <a:extLst>
              <a:ext uri="{FF2B5EF4-FFF2-40B4-BE49-F238E27FC236}">
                <a16:creationId xmlns:a16="http://schemas.microsoft.com/office/drawing/2014/main" id="{9AEE9C38-936B-45A5-BFEE-45DD0A5E6C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0605" y="617699"/>
            <a:ext cx="1945811" cy="769349"/>
          </a:xfrm>
          <a:prstGeom prst="rect">
            <a:avLst/>
          </a:prstGeom>
        </p:spPr>
      </p:pic>
      <p:sp>
        <p:nvSpPr>
          <p:cNvPr id="27" name="TextBox 26">
            <a:extLst>
              <a:ext uri="{FF2B5EF4-FFF2-40B4-BE49-F238E27FC236}">
                <a16:creationId xmlns:a16="http://schemas.microsoft.com/office/drawing/2014/main" id="{C2C10BBA-1520-4B43-A200-3D0BF2A6497C}"/>
              </a:ext>
            </a:extLst>
          </p:cNvPr>
          <p:cNvSpPr txBox="1"/>
          <p:nvPr/>
        </p:nvSpPr>
        <p:spPr>
          <a:xfrm>
            <a:off x="2070436" y="695595"/>
            <a:ext cx="2592288" cy="369332"/>
          </a:xfrm>
          <a:prstGeom prst="rect">
            <a:avLst/>
          </a:prstGeom>
          <a:noFill/>
        </p:spPr>
        <p:txBody>
          <a:bodyPr wrap="square" rtlCol="0">
            <a:spAutoFit/>
          </a:bodyPr>
          <a:lstStyle/>
          <a:p>
            <a:r>
              <a:rPr lang="hr-HR" dirty="0">
                <a:cs typeface="Aharoni" pitchFamily="2" charset="-79"/>
              </a:rPr>
              <a:t>22. ožujka 2022. Zagreb</a:t>
            </a:r>
            <a:endParaRPr lang="en-US" dirty="0"/>
          </a:p>
        </p:txBody>
      </p:sp>
    </p:spTree>
    <p:extLst>
      <p:ext uri="{BB962C8B-B14F-4D97-AF65-F5344CB8AC3E}">
        <p14:creationId xmlns:p14="http://schemas.microsoft.com/office/powerpoint/2010/main" val="3731452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38F0540-93BC-454C-8846-1C4C583AB7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4509" y="4008228"/>
            <a:ext cx="6009491" cy="2814604"/>
          </a:xfrm>
          <a:prstGeom prst="rect">
            <a:avLst/>
          </a:prstGeom>
        </p:spPr>
      </p:pic>
      <p:pic>
        <p:nvPicPr>
          <p:cNvPr id="17" name="Picture 16">
            <a:extLst>
              <a:ext uri="{FF2B5EF4-FFF2-40B4-BE49-F238E27FC236}">
                <a16:creationId xmlns:a16="http://schemas.microsoft.com/office/drawing/2014/main" id="{5130C0EE-A762-48CD-86E1-C019F5A62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404664"/>
            <a:ext cx="5124698" cy="4268729"/>
          </a:xfrm>
          <a:prstGeom prst="rect">
            <a:avLst/>
          </a:prstGeom>
        </p:spPr>
      </p:pic>
      <p:sp>
        <p:nvSpPr>
          <p:cNvPr id="2" name="Title 1">
            <a:extLst>
              <a:ext uri="{FF2B5EF4-FFF2-40B4-BE49-F238E27FC236}">
                <a16:creationId xmlns:a16="http://schemas.microsoft.com/office/drawing/2014/main" id="{823627FC-53EE-4889-9025-821E88F36A6E}"/>
              </a:ext>
            </a:extLst>
          </p:cNvPr>
          <p:cNvSpPr>
            <a:spLocks noGrp="1"/>
          </p:cNvSpPr>
          <p:nvPr>
            <p:ph type="title"/>
          </p:nvPr>
        </p:nvSpPr>
        <p:spPr>
          <a:xfrm>
            <a:off x="-25538" y="-99392"/>
            <a:ext cx="2077258" cy="2232248"/>
          </a:xfrm>
        </p:spPr>
        <p:txBody>
          <a:bodyPr>
            <a:normAutofit fontScale="90000"/>
          </a:bodyPr>
          <a:lstStyle/>
          <a:p>
            <a:r>
              <a:rPr lang="hr-HR" sz="4000" dirty="0" err="1"/>
              <a:t>Intra-laminarne</a:t>
            </a:r>
            <a:r>
              <a:rPr lang="hr-HR" sz="4000" dirty="0"/>
              <a:t> </a:t>
            </a:r>
            <a:r>
              <a:rPr lang="hr-HR" sz="4000" dirty="0" err="1"/>
              <a:t>talamičke</a:t>
            </a:r>
            <a:r>
              <a:rPr lang="hr-HR" sz="4000" dirty="0"/>
              <a:t> jezgre</a:t>
            </a:r>
            <a:endParaRPr lang="en-US" sz="4000" dirty="0"/>
          </a:p>
        </p:txBody>
      </p:sp>
      <p:sp>
        <p:nvSpPr>
          <p:cNvPr id="18" name="TextBox 17">
            <a:extLst>
              <a:ext uri="{FF2B5EF4-FFF2-40B4-BE49-F238E27FC236}">
                <a16:creationId xmlns:a16="http://schemas.microsoft.com/office/drawing/2014/main" id="{1C6D3456-831E-41CE-A371-2A9730703F3E}"/>
              </a:ext>
            </a:extLst>
          </p:cNvPr>
          <p:cNvSpPr txBox="1"/>
          <p:nvPr/>
        </p:nvSpPr>
        <p:spPr>
          <a:xfrm>
            <a:off x="4355976" y="6165304"/>
            <a:ext cx="432048" cy="276999"/>
          </a:xfrm>
          <a:prstGeom prst="rect">
            <a:avLst/>
          </a:prstGeom>
          <a:noFill/>
        </p:spPr>
        <p:txBody>
          <a:bodyPr wrap="square" rtlCol="0">
            <a:spAutoFit/>
          </a:bodyPr>
          <a:lstStyle/>
          <a:p>
            <a:r>
              <a:rPr lang="hr-HR" sz="1200" b="1" dirty="0"/>
              <a:t>CM</a:t>
            </a:r>
            <a:endParaRPr lang="en-US" sz="1200" b="1" dirty="0"/>
          </a:p>
        </p:txBody>
      </p:sp>
      <p:sp>
        <p:nvSpPr>
          <p:cNvPr id="19" name="TextBox 18">
            <a:extLst>
              <a:ext uri="{FF2B5EF4-FFF2-40B4-BE49-F238E27FC236}">
                <a16:creationId xmlns:a16="http://schemas.microsoft.com/office/drawing/2014/main" id="{A2EDD760-CCCA-4A25-96D4-C3317598BD60}"/>
              </a:ext>
            </a:extLst>
          </p:cNvPr>
          <p:cNvSpPr txBox="1"/>
          <p:nvPr/>
        </p:nvSpPr>
        <p:spPr>
          <a:xfrm>
            <a:off x="4190542" y="5733256"/>
            <a:ext cx="432048" cy="276999"/>
          </a:xfrm>
          <a:prstGeom prst="rect">
            <a:avLst/>
          </a:prstGeom>
          <a:noFill/>
        </p:spPr>
        <p:txBody>
          <a:bodyPr wrap="square" rtlCol="0">
            <a:spAutoFit/>
          </a:bodyPr>
          <a:lstStyle/>
          <a:p>
            <a:r>
              <a:rPr lang="hr-HR" sz="1200" b="1" dirty="0"/>
              <a:t>PF</a:t>
            </a:r>
            <a:endParaRPr lang="en-US" sz="1200" b="1" dirty="0"/>
          </a:p>
        </p:txBody>
      </p:sp>
      <p:pic>
        <p:nvPicPr>
          <p:cNvPr id="21" name="Picture 20">
            <a:extLst>
              <a:ext uri="{FF2B5EF4-FFF2-40B4-BE49-F238E27FC236}">
                <a16:creationId xmlns:a16="http://schemas.microsoft.com/office/drawing/2014/main" id="{CC0B0702-17B5-4718-9E3D-F2E9CD7AA1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6270" y="0"/>
            <a:ext cx="4697730" cy="2731770"/>
          </a:xfrm>
          <a:prstGeom prst="rect">
            <a:avLst/>
          </a:prstGeom>
        </p:spPr>
      </p:pic>
      <p:sp>
        <p:nvSpPr>
          <p:cNvPr id="22" name="TextBox 21">
            <a:extLst>
              <a:ext uri="{FF2B5EF4-FFF2-40B4-BE49-F238E27FC236}">
                <a16:creationId xmlns:a16="http://schemas.microsoft.com/office/drawing/2014/main" id="{4563F525-C95F-40CD-B129-85F23D00E6DC}"/>
              </a:ext>
            </a:extLst>
          </p:cNvPr>
          <p:cNvSpPr txBox="1"/>
          <p:nvPr/>
        </p:nvSpPr>
        <p:spPr>
          <a:xfrm>
            <a:off x="4406566" y="46365"/>
            <a:ext cx="1728192" cy="369332"/>
          </a:xfrm>
          <a:prstGeom prst="rect">
            <a:avLst/>
          </a:prstGeom>
          <a:noFill/>
        </p:spPr>
        <p:txBody>
          <a:bodyPr wrap="square" rtlCol="0">
            <a:spAutoFit/>
          </a:bodyPr>
          <a:lstStyle/>
          <a:p>
            <a:r>
              <a:rPr lang="hr-HR" dirty="0">
                <a:solidFill>
                  <a:schemeClr val="bg1"/>
                </a:solidFill>
              </a:rPr>
              <a:t>dorzalni talamus</a:t>
            </a:r>
            <a:endParaRPr lang="en-US" dirty="0">
              <a:solidFill>
                <a:schemeClr val="bg1"/>
              </a:solidFill>
            </a:endParaRPr>
          </a:p>
        </p:txBody>
      </p:sp>
      <p:pic>
        <p:nvPicPr>
          <p:cNvPr id="23" name="Picture 11" descr="icepick">
            <a:extLst>
              <a:ext uri="{FF2B5EF4-FFF2-40B4-BE49-F238E27FC236}">
                <a16:creationId xmlns:a16="http://schemas.microsoft.com/office/drawing/2014/main" id="{6C177D7A-0E4E-45B7-ACB9-A8BA85A858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046" y="4683623"/>
            <a:ext cx="1951224" cy="194421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5A89199-5D25-43A8-9481-C39D2F6ABA22}"/>
              </a:ext>
            </a:extLst>
          </p:cNvPr>
          <p:cNvSpPr txBox="1"/>
          <p:nvPr/>
        </p:nvSpPr>
        <p:spPr>
          <a:xfrm>
            <a:off x="2339752" y="4769199"/>
            <a:ext cx="1224136" cy="646331"/>
          </a:xfrm>
          <a:prstGeom prst="rect">
            <a:avLst/>
          </a:prstGeom>
          <a:noFill/>
        </p:spPr>
        <p:txBody>
          <a:bodyPr wrap="square" rtlCol="0">
            <a:spAutoFit/>
          </a:bodyPr>
          <a:lstStyle/>
          <a:p>
            <a:r>
              <a:rPr lang="hr-HR" sz="1200" dirty="0"/>
              <a:t>Walter Freeman 1945. „</a:t>
            </a:r>
            <a:r>
              <a:rPr lang="hr-HR" sz="1200" dirty="0" err="1"/>
              <a:t>icepick</a:t>
            </a:r>
            <a:r>
              <a:rPr lang="hr-HR" sz="1200" dirty="0"/>
              <a:t>” lobotomija</a:t>
            </a:r>
            <a:endParaRPr lang="en-US" sz="1200" dirty="0"/>
          </a:p>
        </p:txBody>
      </p:sp>
      <p:sp>
        <p:nvSpPr>
          <p:cNvPr id="25" name="TextBox 24">
            <a:extLst>
              <a:ext uri="{FF2B5EF4-FFF2-40B4-BE49-F238E27FC236}">
                <a16:creationId xmlns:a16="http://schemas.microsoft.com/office/drawing/2014/main" id="{8CA5D33E-ACB9-43C2-B068-FA69972AC444}"/>
              </a:ext>
            </a:extLst>
          </p:cNvPr>
          <p:cNvSpPr txBox="1"/>
          <p:nvPr/>
        </p:nvSpPr>
        <p:spPr>
          <a:xfrm>
            <a:off x="5580112" y="2708920"/>
            <a:ext cx="3516262" cy="1292662"/>
          </a:xfrm>
          <a:prstGeom prst="rect">
            <a:avLst/>
          </a:prstGeom>
          <a:noFill/>
        </p:spPr>
        <p:txBody>
          <a:bodyPr wrap="square" rtlCol="0">
            <a:spAutoFit/>
          </a:bodyPr>
          <a:lstStyle/>
          <a:p>
            <a:pPr marL="285750" indent="-285750">
              <a:buFontTx/>
              <a:buChar char="-"/>
            </a:pPr>
            <a:r>
              <a:rPr lang="hr-HR" dirty="0" err="1"/>
              <a:t>stereotaksijsko</a:t>
            </a:r>
            <a:r>
              <a:rPr lang="hr-HR" dirty="0"/>
              <a:t> podraživanje IL jezgara </a:t>
            </a:r>
            <a:r>
              <a:rPr lang="hr-HR" dirty="0" err="1"/>
              <a:t>dovori</a:t>
            </a:r>
            <a:r>
              <a:rPr lang="hr-HR" dirty="0"/>
              <a:t> do povećane pozornosti (</a:t>
            </a:r>
            <a:r>
              <a:rPr lang="hr-HR" i="1" dirty="0" err="1"/>
              <a:t>arousal</a:t>
            </a:r>
            <a:r>
              <a:rPr lang="hr-HR" i="1" dirty="0"/>
              <a:t> </a:t>
            </a:r>
            <a:r>
              <a:rPr lang="hr-HR" i="1" dirty="0" err="1"/>
              <a:t>reaction</a:t>
            </a:r>
            <a:r>
              <a:rPr lang="hr-HR" dirty="0"/>
              <a:t>)</a:t>
            </a:r>
          </a:p>
          <a:p>
            <a:r>
              <a:rPr lang="hr-HR" sz="1200" dirty="0"/>
              <a:t>        Lee B.H. </a:t>
            </a:r>
            <a:r>
              <a:rPr lang="hr-HR" sz="1200" dirty="0" err="1"/>
              <a:t>et</a:t>
            </a:r>
            <a:r>
              <a:rPr lang="hr-HR" sz="1200" dirty="0"/>
              <a:t> </a:t>
            </a:r>
            <a:r>
              <a:rPr lang="hr-HR" sz="1200" dirty="0" err="1"/>
              <a:t>al</a:t>
            </a:r>
            <a:r>
              <a:rPr lang="hr-HR" sz="1200" dirty="0"/>
              <a:t>., </a:t>
            </a:r>
            <a:r>
              <a:rPr lang="hr-HR" sz="1200" i="1" dirty="0"/>
              <a:t>Acta </a:t>
            </a:r>
            <a:r>
              <a:rPr lang="hr-HR" sz="1200" i="1" dirty="0" err="1"/>
              <a:t>Anat</a:t>
            </a:r>
            <a:r>
              <a:rPr lang="hr-HR" sz="1200" dirty="0"/>
              <a:t>. 1985; 123: 1-8</a:t>
            </a:r>
          </a:p>
          <a:p>
            <a:r>
              <a:rPr lang="hr-HR" sz="1200" dirty="0"/>
              <a:t>        – 10 </a:t>
            </a:r>
            <a:r>
              <a:rPr lang="hr-HR" sz="1200" dirty="0" err="1"/>
              <a:t>squirrel</a:t>
            </a:r>
            <a:r>
              <a:rPr lang="hr-HR" sz="1200" dirty="0"/>
              <a:t> </a:t>
            </a:r>
            <a:r>
              <a:rPr lang="hr-HR" sz="1200" dirty="0" err="1"/>
              <a:t>monkeys</a:t>
            </a:r>
            <a:endParaRPr lang="hr-HR" sz="1200" dirty="0"/>
          </a:p>
        </p:txBody>
      </p:sp>
    </p:spTree>
    <p:extLst>
      <p:ext uri="{BB962C8B-B14F-4D97-AF65-F5344CB8AC3E}">
        <p14:creationId xmlns:p14="http://schemas.microsoft.com/office/powerpoint/2010/main" val="5953971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924945"/>
            <a:ext cx="4064436" cy="127494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433" y="3925416"/>
            <a:ext cx="3680511" cy="27511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5776" y="6374123"/>
            <a:ext cx="1430788" cy="30244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326" y="332656"/>
            <a:ext cx="2038482" cy="259228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8075" y="874849"/>
            <a:ext cx="4051573" cy="566158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7824" y="332656"/>
            <a:ext cx="5396850" cy="533493"/>
          </a:xfrm>
          <a:prstGeom prst="rect">
            <a:avLst/>
          </a:prstGeom>
        </p:spPr>
      </p:pic>
    </p:spTree>
    <p:extLst>
      <p:ext uri="{BB962C8B-B14F-4D97-AF65-F5344CB8AC3E}">
        <p14:creationId xmlns:p14="http://schemas.microsoft.com/office/powerpoint/2010/main" val="11498820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628800"/>
            <a:ext cx="8572500" cy="4695825"/>
          </a:xfrm>
          <a:prstGeom prst="rect">
            <a:avLst/>
          </a:prstGeom>
        </p:spPr>
      </p:pic>
    </p:spTree>
    <p:extLst>
      <p:ext uri="{BB962C8B-B14F-4D97-AF65-F5344CB8AC3E}">
        <p14:creationId xmlns:p14="http://schemas.microsoft.com/office/powerpoint/2010/main" val="26009839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5918154-5AA9-4B0E-A06F-6D187D5EC40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6447" y="836712"/>
            <a:ext cx="9041914" cy="4248472"/>
          </a:xfrm>
        </p:spPr>
      </p:pic>
    </p:spTree>
    <p:extLst>
      <p:ext uri="{BB962C8B-B14F-4D97-AF65-F5344CB8AC3E}">
        <p14:creationId xmlns:p14="http://schemas.microsoft.com/office/powerpoint/2010/main" val="9338525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D4F3C-1DA5-4248-98AF-113085D87926}"/>
              </a:ext>
            </a:extLst>
          </p:cNvPr>
          <p:cNvSpPr>
            <a:spLocks noGrp="1"/>
          </p:cNvSpPr>
          <p:nvPr>
            <p:ph type="title"/>
          </p:nvPr>
        </p:nvSpPr>
        <p:spPr/>
        <p:txBody>
          <a:bodyPr/>
          <a:lstStyle/>
          <a:p>
            <a:r>
              <a:rPr lang="hr-HR" dirty="0"/>
              <a:t>Zaključci</a:t>
            </a:r>
            <a:endParaRPr lang="en-US" dirty="0"/>
          </a:p>
        </p:txBody>
      </p:sp>
      <p:sp>
        <p:nvSpPr>
          <p:cNvPr id="3" name="Content Placeholder 2">
            <a:extLst>
              <a:ext uri="{FF2B5EF4-FFF2-40B4-BE49-F238E27FC236}">
                <a16:creationId xmlns:a16="http://schemas.microsoft.com/office/drawing/2014/main" id="{E58EC66E-7F4F-42A0-AACA-A3A7D445CEB5}"/>
              </a:ext>
            </a:extLst>
          </p:cNvPr>
          <p:cNvSpPr>
            <a:spLocks noGrp="1"/>
          </p:cNvSpPr>
          <p:nvPr>
            <p:ph idx="1"/>
          </p:nvPr>
        </p:nvSpPr>
        <p:spPr/>
        <p:txBody>
          <a:bodyPr>
            <a:normAutofit fontScale="85000" lnSpcReduction="20000"/>
          </a:bodyPr>
          <a:lstStyle/>
          <a:p>
            <a:pPr marL="0" indent="0">
              <a:buNone/>
            </a:pPr>
            <a:r>
              <a:rPr lang="hr-HR" sz="3300" dirty="0"/>
              <a:t>Svijest je rezultat biološke evolucije</a:t>
            </a:r>
          </a:p>
          <a:p>
            <a:pPr marL="0" indent="0">
              <a:buNone/>
            </a:pPr>
            <a:endParaRPr lang="hr-HR" dirty="0"/>
          </a:p>
          <a:p>
            <a:pPr marL="0" indent="0">
              <a:buNone/>
            </a:pPr>
            <a:r>
              <a:rPr lang="hr-HR" dirty="0"/>
              <a:t>C. povećava vjerojatnost da će organizam usmjeriti svoju pozornost, a nakon toga i svoje djelovanje na ono što je najvažnije za njegov opstanak i </a:t>
            </a:r>
            <a:r>
              <a:rPr lang="hr-HR" dirty="0" smtClean="0"/>
              <a:t>reprodukciju; svaka jedinka želi biti sita i na sigurnom, od jednostaničnog organizma do </a:t>
            </a:r>
            <a:r>
              <a:rPr lang="hr-HR" dirty="0" smtClean="0"/>
              <a:t>čovjeka: </a:t>
            </a:r>
            <a:r>
              <a:rPr lang="hr-HR" dirty="0">
                <a:hlinkClick r:id="rId2"/>
              </a:rPr>
              <a:t>https://</a:t>
            </a:r>
            <a:r>
              <a:rPr lang="hr-HR" dirty="0" smtClean="0">
                <a:hlinkClick r:id="rId2"/>
              </a:rPr>
              <a:t>www.youtube.com/watch?v=H6u0VBqNBQ8</a:t>
            </a:r>
            <a:r>
              <a:rPr lang="hr-HR" dirty="0" smtClean="0"/>
              <a:t> )</a:t>
            </a:r>
            <a:endParaRPr lang="hr-HR" dirty="0"/>
          </a:p>
          <a:p>
            <a:pPr marL="0" indent="0">
              <a:buNone/>
            </a:pPr>
            <a:endParaRPr lang="hr-HR" dirty="0"/>
          </a:p>
          <a:p>
            <a:pPr marL="0" indent="0">
              <a:buNone/>
            </a:pPr>
            <a:r>
              <a:rPr lang="hr-HR" dirty="0"/>
              <a:t>Nijedna teorija zasad ne objašnjava svijest niti zadovoljava sve empirijske uvjete (argumente), ali mnoge od njih doprinose njezinom boljem razumijevanju</a:t>
            </a:r>
          </a:p>
          <a:p>
            <a:pPr marL="0" indent="0">
              <a:buNone/>
            </a:pPr>
            <a:endParaRPr lang="en-US" dirty="0"/>
          </a:p>
        </p:txBody>
      </p:sp>
    </p:spTree>
    <p:extLst>
      <p:ext uri="{BB962C8B-B14F-4D97-AF65-F5344CB8AC3E}">
        <p14:creationId xmlns:p14="http://schemas.microsoft.com/office/powerpoint/2010/main" val="281640150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A02D69-A8CD-4620-8688-0B1BE0833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9912" y="156210"/>
            <a:ext cx="5059680" cy="6545580"/>
          </a:xfrm>
          <a:prstGeom prst="rect">
            <a:avLst/>
          </a:prstGeom>
        </p:spPr>
      </p:pic>
      <p:pic>
        <p:nvPicPr>
          <p:cNvPr id="8" name="Picture 7">
            <a:extLst>
              <a:ext uri="{FF2B5EF4-FFF2-40B4-BE49-F238E27FC236}">
                <a16:creationId xmlns:a16="http://schemas.microsoft.com/office/drawing/2014/main" id="{C8D340F0-0C36-4707-9668-64C4D88A93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833" y="5229200"/>
            <a:ext cx="5001000" cy="1342703"/>
          </a:xfrm>
          <a:prstGeom prst="rect">
            <a:avLst/>
          </a:prstGeom>
        </p:spPr>
      </p:pic>
    </p:spTree>
    <p:extLst>
      <p:ext uri="{BB962C8B-B14F-4D97-AF65-F5344CB8AC3E}">
        <p14:creationId xmlns:p14="http://schemas.microsoft.com/office/powerpoint/2010/main" val="339382663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175CBDD-9FAF-4E87-A51C-08D61F633B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4799" y="4912990"/>
            <a:ext cx="2548546" cy="1060833"/>
          </a:xfrm>
          <a:prstGeom prst="rect">
            <a:avLst/>
          </a:prstGeom>
        </p:spPr>
      </p:pic>
      <p:sp>
        <p:nvSpPr>
          <p:cNvPr id="2" name="Title 1"/>
          <p:cNvSpPr>
            <a:spLocks noGrp="1"/>
          </p:cNvSpPr>
          <p:nvPr>
            <p:ph type="ctrTitle"/>
          </p:nvPr>
        </p:nvSpPr>
        <p:spPr>
          <a:xfrm>
            <a:off x="1835697" y="2779447"/>
            <a:ext cx="3960440" cy="937586"/>
          </a:xfrm>
        </p:spPr>
        <p:txBody>
          <a:bodyPr>
            <a:normAutofit fontScale="90000"/>
          </a:bodyPr>
          <a:lstStyle/>
          <a:p>
            <a:r>
              <a:rPr lang="en-US" sz="3200" dirty="0"/>
              <a:t/>
            </a:r>
            <a:br>
              <a:rPr lang="en-US" sz="3200" dirty="0"/>
            </a:br>
            <a:r>
              <a:rPr lang="en-US" sz="3200" dirty="0"/>
              <a:t/>
            </a:r>
            <a:br>
              <a:rPr lang="en-US" sz="3200" dirty="0"/>
            </a:br>
            <a:r>
              <a:rPr lang="en-US" sz="3200" dirty="0"/>
              <a:t> </a:t>
            </a:r>
            <a:r>
              <a:rPr lang="hr-HR" sz="3200" b="1" dirty="0"/>
              <a:t>Hvala na pozornosti!</a:t>
            </a:r>
            <a:r>
              <a:rPr lang="hr-HR" sz="3200" dirty="0"/>
              <a:t/>
            </a:r>
            <a:br>
              <a:rPr lang="hr-HR" sz="3200" dirty="0"/>
            </a:br>
            <a:r>
              <a:rPr lang="en-US" sz="3600" dirty="0"/>
              <a:t/>
            </a:r>
            <a:br>
              <a:rPr lang="en-US" sz="3600" dirty="0"/>
            </a:br>
            <a:r>
              <a:rPr lang="hr-HR" sz="1600" dirty="0">
                <a:cs typeface="Aharoni" pitchFamily="2" charset="-79"/>
              </a:rPr>
              <a:t/>
            </a:r>
            <a:br>
              <a:rPr lang="hr-HR" sz="1600" dirty="0">
                <a:cs typeface="Aharoni" pitchFamily="2" charset="-79"/>
              </a:rPr>
            </a:br>
            <a:r>
              <a:rPr lang="hr-HR" sz="2800" dirty="0">
                <a:latin typeface="Palatino Linotype" pitchFamily="18" charset="0"/>
              </a:rPr>
              <a:t/>
            </a:r>
            <a:br>
              <a:rPr lang="hr-HR" sz="2800" dirty="0">
                <a:latin typeface="Palatino Linotype" pitchFamily="18" charset="0"/>
              </a:rPr>
            </a:br>
            <a:endParaRPr lang="en-US" sz="2800" b="1" dirty="0">
              <a:latin typeface="Palatino Linotype" pitchFamily="18" charset="0"/>
            </a:endParaRPr>
          </a:p>
        </p:txBody>
      </p:sp>
      <p:sp>
        <p:nvSpPr>
          <p:cNvPr id="11" name="TextBox 6"/>
          <p:cNvSpPr txBox="1">
            <a:spLocks noChangeArrowheads="1"/>
          </p:cNvSpPr>
          <p:nvPr/>
        </p:nvSpPr>
        <p:spPr bwMode="auto">
          <a:xfrm>
            <a:off x="3366580" y="6380800"/>
            <a:ext cx="22049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1" i="0" u="none" strike="noStrike" kern="1200" cap="none" spc="0" normalizeH="0" baseline="0" noProof="0" dirty="0">
                <a:ln>
                  <a:noFill/>
                </a:ln>
                <a:solidFill>
                  <a:prstClr val="black"/>
                </a:solidFill>
                <a:effectLst/>
                <a:uLnTx/>
                <a:uFillTx/>
                <a:latin typeface="Calibri"/>
                <a:ea typeface="+mn-ea"/>
                <a:cs typeface="+mn-cs"/>
              </a:rPr>
              <a:t>IP-2019-04-3584 (2020-2024)</a:t>
            </a:r>
          </a:p>
        </p:txBody>
      </p:sp>
      <p:sp>
        <p:nvSpPr>
          <p:cNvPr id="12" name="TextBox 11"/>
          <p:cNvSpPr txBox="1"/>
          <p:nvPr/>
        </p:nvSpPr>
        <p:spPr>
          <a:xfrm>
            <a:off x="10476656" y="213285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977" y="4365104"/>
            <a:ext cx="1869440" cy="2058912"/>
          </a:xfrm>
          <a:prstGeom prst="rect">
            <a:avLst/>
          </a:prstGeom>
        </p:spPr>
      </p:pic>
      <p:sp>
        <p:nvSpPr>
          <p:cNvPr id="6" name="TextBox 5"/>
          <p:cNvSpPr txBox="1"/>
          <p:nvPr/>
        </p:nvSpPr>
        <p:spPr>
          <a:xfrm>
            <a:off x="6370605" y="6383212"/>
            <a:ext cx="20510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1" i="0" u="none" strike="noStrike" kern="1200" cap="none" spc="0" normalizeH="0" baseline="0" noProof="0" dirty="0">
                <a:ln>
                  <a:noFill/>
                </a:ln>
                <a:solidFill>
                  <a:prstClr val="black"/>
                </a:solidFill>
                <a:effectLst/>
                <a:uLnTx/>
                <a:uFillTx/>
                <a:latin typeface="Calibri"/>
                <a:ea typeface="+mn-ea"/>
                <a:cs typeface="+mn-cs"/>
              </a:rPr>
              <a:t>KK.01.1.1.01.0007 ZCI-</a:t>
            </a:r>
            <a:r>
              <a:rPr kumimoji="0" lang="hr-HR" sz="1200" b="1" i="0" u="none" strike="noStrike" kern="1200" cap="none" spc="0" normalizeH="0" baseline="0" noProof="0" dirty="0" err="1">
                <a:ln>
                  <a:noFill/>
                </a:ln>
                <a:solidFill>
                  <a:prstClr val="black"/>
                </a:solidFill>
                <a:effectLst/>
                <a:uLnTx/>
                <a:uFillTx/>
                <a:latin typeface="Calibri"/>
                <a:ea typeface="+mn-ea"/>
                <a:cs typeface="+mn-cs"/>
              </a:rPr>
              <a:t>Neuro</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12885EE0-9961-421C-BD7C-2E213FD38B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617699"/>
            <a:ext cx="1429329" cy="2800780"/>
          </a:xfrm>
          <a:prstGeom prst="rect">
            <a:avLst/>
          </a:prstGeom>
        </p:spPr>
      </p:pic>
      <p:pic>
        <p:nvPicPr>
          <p:cNvPr id="24" name="Picture 23">
            <a:extLst>
              <a:ext uri="{FF2B5EF4-FFF2-40B4-BE49-F238E27FC236}">
                <a16:creationId xmlns:a16="http://schemas.microsoft.com/office/drawing/2014/main" id="{0021BF67-6A2E-42B2-A02F-AB9D1D9BFD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60" y="4503603"/>
            <a:ext cx="1879609" cy="1879609"/>
          </a:xfrm>
          <a:prstGeom prst="rect">
            <a:avLst/>
          </a:prstGeom>
        </p:spPr>
      </p:pic>
      <p:pic>
        <p:nvPicPr>
          <p:cNvPr id="26" name="Picture 25">
            <a:extLst>
              <a:ext uri="{FF2B5EF4-FFF2-40B4-BE49-F238E27FC236}">
                <a16:creationId xmlns:a16="http://schemas.microsoft.com/office/drawing/2014/main" id="{9AEE9C38-936B-45A5-BFEE-45DD0A5E6C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0605" y="617699"/>
            <a:ext cx="1945811" cy="769349"/>
          </a:xfrm>
          <a:prstGeom prst="rect">
            <a:avLst/>
          </a:prstGeom>
        </p:spPr>
      </p:pic>
    </p:spTree>
    <p:extLst>
      <p:ext uri="{BB962C8B-B14F-4D97-AF65-F5344CB8AC3E}">
        <p14:creationId xmlns:p14="http://schemas.microsoft.com/office/powerpoint/2010/main" val="13152996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995120" cy="706090"/>
          </a:xfrm>
        </p:spPr>
        <p:txBody>
          <a:bodyPr>
            <a:normAutofit fontScale="90000"/>
          </a:bodyPr>
          <a:lstStyle/>
          <a:p>
            <a:r>
              <a:rPr lang="hr-HR" dirty="0" smtClean="0"/>
              <a:t>Sažetak</a:t>
            </a:r>
            <a:endParaRPr lang="en-US" dirty="0"/>
          </a:p>
        </p:txBody>
      </p:sp>
      <p:sp>
        <p:nvSpPr>
          <p:cNvPr id="3" name="Content Placeholder 2"/>
          <p:cNvSpPr>
            <a:spLocks noGrp="1"/>
          </p:cNvSpPr>
          <p:nvPr>
            <p:ph idx="1"/>
          </p:nvPr>
        </p:nvSpPr>
        <p:spPr>
          <a:xfrm>
            <a:off x="282352" y="1052736"/>
            <a:ext cx="8579296" cy="5400600"/>
          </a:xfrm>
        </p:spPr>
        <p:txBody>
          <a:bodyPr>
            <a:noAutofit/>
          </a:bodyPr>
          <a:lstStyle/>
          <a:p>
            <a:pPr marL="0" indent="0">
              <a:buNone/>
            </a:pPr>
            <a:r>
              <a:rPr lang="en-US" sz="1600" dirty="0" err="1"/>
              <a:t>Objašnjenje</a:t>
            </a:r>
            <a:r>
              <a:rPr lang="en-US" sz="1600" dirty="0"/>
              <a:t> </a:t>
            </a:r>
            <a:r>
              <a:rPr lang="en-US" sz="1600" dirty="0" err="1"/>
              <a:t>svijesti</a:t>
            </a:r>
            <a:r>
              <a:rPr lang="en-US" sz="1600" dirty="0"/>
              <a:t> </a:t>
            </a:r>
            <a:r>
              <a:rPr lang="en-US" sz="1600" dirty="0" err="1"/>
              <a:t>jedno</a:t>
            </a:r>
            <a:r>
              <a:rPr lang="en-US" sz="1600" dirty="0"/>
              <a:t> je od </a:t>
            </a:r>
            <a:r>
              <a:rPr lang="en-US" sz="1600" dirty="0" err="1"/>
              <a:t>najtežih</a:t>
            </a:r>
            <a:r>
              <a:rPr lang="en-US" sz="1600" dirty="0"/>
              <a:t> </a:t>
            </a:r>
            <a:r>
              <a:rPr lang="en-US" sz="1600" dirty="0" err="1"/>
              <a:t>pitanja</a:t>
            </a:r>
            <a:r>
              <a:rPr lang="en-US" sz="1600" dirty="0"/>
              <a:t> u neuroznanosti, a </a:t>
            </a:r>
            <a:r>
              <a:rPr lang="en-US" sz="1600" dirty="0" err="1"/>
              <a:t>glavni</a:t>
            </a:r>
            <a:r>
              <a:rPr lang="en-US" sz="1600" dirty="0"/>
              <a:t> </a:t>
            </a:r>
            <a:r>
              <a:rPr lang="en-US" sz="1600" dirty="0" err="1"/>
              <a:t>razlog</a:t>
            </a:r>
            <a:r>
              <a:rPr lang="en-US" sz="1600" dirty="0"/>
              <a:t> </a:t>
            </a:r>
            <a:r>
              <a:rPr lang="en-US" sz="1600" dirty="0" err="1"/>
              <a:t>postojanja</a:t>
            </a:r>
            <a:r>
              <a:rPr lang="en-US" sz="1600" dirty="0"/>
              <a:t> </a:t>
            </a:r>
            <a:r>
              <a:rPr lang="en-US" sz="1600" dirty="0" err="1"/>
              <a:t>brojnih</a:t>
            </a:r>
            <a:r>
              <a:rPr lang="en-US" sz="1600" dirty="0"/>
              <a:t> </a:t>
            </a:r>
            <a:r>
              <a:rPr lang="en-US" sz="1600" dirty="0" err="1"/>
              <a:t>teorija</a:t>
            </a:r>
            <a:r>
              <a:rPr lang="en-US" sz="1600" dirty="0"/>
              <a:t> je </a:t>
            </a:r>
            <a:r>
              <a:rPr lang="en-US" sz="1600" dirty="0" err="1"/>
              <a:t>nedostatak</a:t>
            </a:r>
            <a:r>
              <a:rPr lang="en-US" sz="1600" dirty="0"/>
              <a:t> </a:t>
            </a:r>
            <a:r>
              <a:rPr lang="en-US" sz="1600" dirty="0" err="1" smtClean="0"/>
              <a:t>strožih</a:t>
            </a:r>
            <a:r>
              <a:rPr lang="hr-HR" sz="1600" dirty="0" smtClean="0"/>
              <a:t> </a:t>
            </a:r>
            <a:r>
              <a:rPr lang="en-US" sz="1600" dirty="0" err="1" smtClean="0"/>
              <a:t>kriterija</a:t>
            </a:r>
            <a:r>
              <a:rPr lang="en-US" sz="1600" dirty="0" smtClean="0"/>
              <a:t> </a:t>
            </a:r>
            <a:r>
              <a:rPr lang="en-US" sz="1600" dirty="0" err="1"/>
              <a:t>koji</a:t>
            </a:r>
            <a:r>
              <a:rPr lang="en-US" sz="1600" dirty="0"/>
              <a:t> bi se </a:t>
            </a:r>
            <a:r>
              <a:rPr lang="en-US" sz="1600" dirty="0" err="1"/>
              <a:t>temeljili</a:t>
            </a:r>
            <a:r>
              <a:rPr lang="en-US" sz="1600" dirty="0"/>
              <a:t> </a:t>
            </a:r>
            <a:r>
              <a:rPr lang="en-US" sz="1600" dirty="0" err="1"/>
              <a:t>na</a:t>
            </a:r>
            <a:r>
              <a:rPr lang="en-US" sz="1600" dirty="0"/>
              <a:t> </a:t>
            </a:r>
            <a:r>
              <a:rPr lang="en-US" sz="1600" dirty="0" err="1"/>
              <a:t>iskustvenim</a:t>
            </a:r>
            <a:r>
              <a:rPr lang="en-US" sz="1600" dirty="0"/>
              <a:t> </a:t>
            </a:r>
            <a:r>
              <a:rPr lang="en-US" sz="1600" dirty="0" err="1"/>
              <a:t>podacima</a:t>
            </a:r>
            <a:r>
              <a:rPr lang="en-US" sz="1600" dirty="0"/>
              <a:t> </a:t>
            </a:r>
            <a:r>
              <a:rPr lang="en-US" sz="1600" dirty="0" err="1"/>
              <a:t>i</a:t>
            </a:r>
            <a:r>
              <a:rPr lang="en-US" sz="1600" dirty="0"/>
              <a:t> </a:t>
            </a:r>
            <a:r>
              <a:rPr lang="en-US" sz="1600" dirty="0" err="1"/>
              <a:t>činjenicama</a:t>
            </a:r>
            <a:r>
              <a:rPr lang="en-US" sz="1600" dirty="0"/>
              <a:t>. </a:t>
            </a:r>
            <a:r>
              <a:rPr lang="en-US" sz="1600" dirty="0" err="1"/>
              <a:t>Pojednostavljeno</a:t>
            </a:r>
            <a:r>
              <a:rPr lang="en-US" sz="1600" dirty="0"/>
              <a:t>, </a:t>
            </a:r>
            <a:r>
              <a:rPr lang="en-US" sz="1600" dirty="0" err="1"/>
              <a:t>dvije</a:t>
            </a:r>
            <a:r>
              <a:rPr lang="en-US" sz="1600" dirty="0"/>
              <a:t> </a:t>
            </a:r>
            <a:r>
              <a:rPr lang="en-US" sz="1600" dirty="0" err="1"/>
              <a:t>su</a:t>
            </a:r>
            <a:r>
              <a:rPr lang="en-US" sz="1600" dirty="0"/>
              <a:t> </a:t>
            </a:r>
            <a:r>
              <a:rPr lang="en-US" sz="1600" dirty="0" err="1"/>
              <a:t>glavne</a:t>
            </a:r>
            <a:r>
              <a:rPr lang="en-US" sz="1600" dirty="0"/>
              <a:t> </a:t>
            </a:r>
            <a:r>
              <a:rPr lang="en-US" sz="1600" dirty="0" err="1"/>
              <a:t>dimenzije</a:t>
            </a:r>
            <a:r>
              <a:rPr lang="en-US" sz="1600" dirty="0"/>
              <a:t> </a:t>
            </a:r>
            <a:r>
              <a:rPr lang="en-US" sz="1600" dirty="0" err="1"/>
              <a:t>svijesti</a:t>
            </a:r>
            <a:r>
              <a:rPr lang="en-US" sz="1600" dirty="0"/>
              <a:t> </a:t>
            </a:r>
            <a:r>
              <a:rPr lang="en-US" sz="1600" dirty="0" err="1"/>
              <a:t>budnost</a:t>
            </a:r>
            <a:r>
              <a:rPr lang="en-US" sz="1600" dirty="0"/>
              <a:t> </a:t>
            </a:r>
            <a:r>
              <a:rPr lang="en-US" sz="1600" dirty="0" err="1" smtClean="0"/>
              <a:t>i</a:t>
            </a:r>
            <a:r>
              <a:rPr lang="hr-HR" sz="1600" dirty="0" smtClean="0"/>
              <a:t> </a:t>
            </a:r>
            <a:r>
              <a:rPr lang="en-US" sz="1600" dirty="0" err="1" smtClean="0"/>
              <a:t>svjesnost</a:t>
            </a:r>
            <a:r>
              <a:rPr lang="en-US" sz="1600" dirty="0"/>
              <a:t>. </a:t>
            </a:r>
            <a:r>
              <a:rPr lang="en-US" sz="1600" dirty="0" err="1"/>
              <a:t>Budnost</a:t>
            </a:r>
            <a:r>
              <a:rPr lang="en-US" sz="1600" dirty="0"/>
              <a:t> (</a:t>
            </a:r>
            <a:r>
              <a:rPr lang="en-US" sz="1600" i="1" dirty="0"/>
              <a:t>wakefulness</a:t>
            </a:r>
            <a:r>
              <a:rPr lang="en-US" sz="1600" dirty="0"/>
              <a:t>, </a:t>
            </a:r>
            <a:r>
              <a:rPr lang="en-US" sz="1600" i="1" dirty="0"/>
              <a:t>arousal</a:t>
            </a:r>
            <a:r>
              <a:rPr lang="en-US" sz="1600" dirty="0"/>
              <a:t>, </a:t>
            </a:r>
            <a:r>
              <a:rPr lang="en-US" sz="1600" i="1" dirty="0"/>
              <a:t>vigilance</a:t>
            </a:r>
            <a:r>
              <a:rPr lang="en-US" sz="1600" dirty="0"/>
              <a:t>) </a:t>
            </a:r>
            <a:r>
              <a:rPr lang="en-US" sz="1600" dirty="0" err="1"/>
              <a:t>ovisi</a:t>
            </a:r>
            <a:r>
              <a:rPr lang="en-US" sz="1600" dirty="0"/>
              <a:t> o </a:t>
            </a:r>
            <a:r>
              <a:rPr lang="en-US" sz="1600" dirty="0" err="1"/>
              <a:t>aktivnosti</a:t>
            </a:r>
            <a:r>
              <a:rPr lang="en-US" sz="1600" dirty="0"/>
              <a:t> </a:t>
            </a:r>
            <a:r>
              <a:rPr lang="en-US" sz="1600" dirty="0" err="1"/>
              <a:t>izodendritičkih</a:t>
            </a:r>
            <a:r>
              <a:rPr lang="en-US" sz="1600" dirty="0"/>
              <a:t> </a:t>
            </a:r>
            <a:r>
              <a:rPr lang="en-US" sz="1600" dirty="0" err="1"/>
              <a:t>neurona</a:t>
            </a:r>
            <a:r>
              <a:rPr lang="en-US" sz="1600" dirty="0"/>
              <a:t> </a:t>
            </a:r>
            <a:r>
              <a:rPr lang="en-US" sz="1600" dirty="0" err="1"/>
              <a:t>retikularne</a:t>
            </a:r>
            <a:r>
              <a:rPr lang="en-US" sz="1600" dirty="0"/>
              <a:t> </a:t>
            </a:r>
            <a:r>
              <a:rPr lang="en-US" sz="1600" dirty="0" err="1"/>
              <a:t>formacije</a:t>
            </a:r>
            <a:r>
              <a:rPr lang="en-US" sz="1600" dirty="0"/>
              <a:t> </a:t>
            </a:r>
            <a:r>
              <a:rPr lang="en-US" sz="1600" dirty="0" err="1"/>
              <a:t>i</a:t>
            </a:r>
            <a:r>
              <a:rPr lang="en-US" sz="1600" dirty="0"/>
              <a:t> </a:t>
            </a:r>
            <a:r>
              <a:rPr lang="en-US" sz="1600" dirty="0" err="1" smtClean="0"/>
              <a:t>njihovih</a:t>
            </a:r>
            <a:r>
              <a:rPr lang="hr-HR" sz="1600" dirty="0" smtClean="0"/>
              <a:t> </a:t>
            </a:r>
            <a:r>
              <a:rPr lang="en-US" sz="1600" dirty="0" err="1" smtClean="0"/>
              <a:t>ascendentnih</a:t>
            </a:r>
            <a:r>
              <a:rPr lang="en-US" sz="1600" dirty="0" smtClean="0"/>
              <a:t> </a:t>
            </a:r>
            <a:r>
              <a:rPr lang="en-US" sz="1600" dirty="0" err="1"/>
              <a:t>projekcija</a:t>
            </a:r>
            <a:r>
              <a:rPr lang="en-US" sz="1600" dirty="0"/>
              <a:t>, </a:t>
            </a:r>
            <a:r>
              <a:rPr lang="en-US" sz="1600" dirty="0" err="1"/>
              <a:t>dok</a:t>
            </a:r>
            <a:r>
              <a:rPr lang="en-US" sz="1600" dirty="0"/>
              <a:t> </a:t>
            </a:r>
            <a:r>
              <a:rPr lang="en-US" sz="1600" dirty="0" err="1"/>
              <a:t>svjesnost</a:t>
            </a:r>
            <a:r>
              <a:rPr lang="en-US" sz="1600" dirty="0"/>
              <a:t> (</a:t>
            </a:r>
            <a:r>
              <a:rPr lang="en-US" sz="1600" dirty="0" err="1"/>
              <a:t>sadržaj</a:t>
            </a:r>
            <a:r>
              <a:rPr lang="en-US" sz="1600" dirty="0"/>
              <a:t> </a:t>
            </a:r>
            <a:r>
              <a:rPr lang="en-US" sz="1600" dirty="0" err="1"/>
              <a:t>svijesti</a:t>
            </a:r>
            <a:r>
              <a:rPr lang="en-US" sz="1600" dirty="0"/>
              <a:t>/</a:t>
            </a:r>
            <a:r>
              <a:rPr lang="en-US" sz="1600" dirty="0" err="1"/>
              <a:t>proživljeno</a:t>
            </a:r>
            <a:r>
              <a:rPr lang="en-US" sz="1600" dirty="0"/>
              <a:t> </a:t>
            </a:r>
            <a:r>
              <a:rPr lang="en-US" sz="1600" dirty="0" err="1"/>
              <a:t>iskustvo</a:t>
            </a:r>
            <a:r>
              <a:rPr lang="en-US" sz="1600" dirty="0"/>
              <a:t> </a:t>
            </a:r>
            <a:r>
              <a:rPr lang="en-US" sz="1600" dirty="0" err="1"/>
              <a:t>sebe</a:t>
            </a:r>
            <a:r>
              <a:rPr lang="en-US" sz="1600" dirty="0"/>
              <a:t> </a:t>
            </a:r>
            <a:r>
              <a:rPr lang="en-US" sz="1600" dirty="0" err="1"/>
              <a:t>i</a:t>
            </a:r>
            <a:r>
              <a:rPr lang="en-US" sz="1600" dirty="0"/>
              <a:t> </a:t>
            </a:r>
            <a:r>
              <a:rPr lang="en-US" sz="1600" dirty="0" err="1"/>
              <a:t>okoline</a:t>
            </a:r>
            <a:r>
              <a:rPr lang="en-US" sz="1600" dirty="0"/>
              <a:t>, </a:t>
            </a:r>
            <a:r>
              <a:rPr lang="en-US" sz="1600" i="1" dirty="0"/>
              <a:t>awareness/lived </a:t>
            </a:r>
            <a:r>
              <a:rPr lang="en-US" sz="1600" i="1" dirty="0" smtClean="0"/>
              <a:t>experience</a:t>
            </a:r>
            <a:r>
              <a:rPr lang="en-US" sz="1600" dirty="0" smtClean="0"/>
              <a:t>)</a:t>
            </a:r>
            <a:r>
              <a:rPr lang="hr-HR" sz="1600" dirty="0" smtClean="0"/>
              <a:t> </a:t>
            </a:r>
            <a:r>
              <a:rPr lang="en-US" sz="1600" dirty="0" err="1" smtClean="0"/>
              <a:t>vjerojatno</a:t>
            </a:r>
            <a:r>
              <a:rPr lang="en-US" sz="1600" dirty="0" smtClean="0"/>
              <a:t> </a:t>
            </a:r>
            <a:r>
              <a:rPr lang="en-US" sz="1600" dirty="0"/>
              <a:t>u </a:t>
            </a:r>
            <a:r>
              <a:rPr lang="en-US" sz="1600" dirty="0" err="1"/>
              <a:t>najvećoj</a:t>
            </a:r>
            <a:r>
              <a:rPr lang="en-US" sz="1600" dirty="0"/>
              <a:t> </a:t>
            </a:r>
            <a:r>
              <a:rPr lang="en-US" sz="1600" dirty="0" err="1"/>
              <a:t>mjeri</a:t>
            </a:r>
            <a:r>
              <a:rPr lang="en-US" sz="1600" dirty="0"/>
              <a:t> </a:t>
            </a:r>
            <a:r>
              <a:rPr lang="en-US" sz="1600" dirty="0" err="1"/>
              <a:t>ovisi</a:t>
            </a:r>
            <a:r>
              <a:rPr lang="en-US" sz="1600" dirty="0"/>
              <a:t> o </a:t>
            </a:r>
            <a:r>
              <a:rPr lang="en-US" sz="1600" dirty="0" err="1"/>
              <a:t>frontoparijetotalamičkim</a:t>
            </a:r>
            <a:r>
              <a:rPr lang="en-US" sz="1600" dirty="0"/>
              <a:t> </a:t>
            </a:r>
            <a:r>
              <a:rPr lang="en-US" sz="1600" dirty="0" err="1"/>
              <a:t>mrežama</a:t>
            </a:r>
            <a:r>
              <a:rPr lang="en-US" sz="1600" dirty="0"/>
              <a:t>, </a:t>
            </a:r>
            <a:r>
              <a:rPr lang="en-US" sz="1600" dirty="0" err="1"/>
              <a:t>napose</a:t>
            </a:r>
            <a:r>
              <a:rPr lang="en-US" sz="1600" dirty="0"/>
              <a:t> </a:t>
            </a:r>
            <a:r>
              <a:rPr lang="en-US" sz="1600" dirty="0" err="1"/>
              <a:t>mreži</a:t>
            </a:r>
            <a:r>
              <a:rPr lang="en-US" sz="1600" dirty="0"/>
              <a:t> </a:t>
            </a:r>
            <a:r>
              <a:rPr lang="en-US" sz="1600" dirty="0" err="1"/>
              <a:t>temeljnog</a:t>
            </a:r>
            <a:r>
              <a:rPr lang="en-US" sz="1600" dirty="0"/>
              <a:t> </a:t>
            </a:r>
            <a:r>
              <a:rPr lang="en-US" sz="1600" dirty="0" err="1"/>
              <a:t>načina</a:t>
            </a:r>
            <a:r>
              <a:rPr lang="en-US" sz="1600" dirty="0"/>
              <a:t> </a:t>
            </a:r>
            <a:r>
              <a:rPr lang="en-US" sz="1600" dirty="0" err="1"/>
              <a:t>rada</a:t>
            </a:r>
            <a:r>
              <a:rPr lang="en-US" sz="1600" dirty="0"/>
              <a:t> (</a:t>
            </a:r>
            <a:r>
              <a:rPr lang="en-US" sz="1600" i="1" dirty="0"/>
              <a:t>default </a:t>
            </a:r>
            <a:r>
              <a:rPr lang="en-US" sz="1600" i="1" dirty="0" smtClean="0"/>
              <a:t>mode</a:t>
            </a:r>
            <a:r>
              <a:rPr lang="hr-HR" sz="1600" i="1" dirty="0" smtClean="0"/>
              <a:t> </a:t>
            </a:r>
            <a:r>
              <a:rPr lang="en-US" sz="1600" i="1" dirty="0" smtClean="0"/>
              <a:t>network</a:t>
            </a:r>
            <a:r>
              <a:rPr lang="en-US" sz="1600" dirty="0"/>
              <a:t>). U </a:t>
            </a:r>
            <a:r>
              <a:rPr lang="en-US" sz="1600" dirty="0" err="1"/>
              <a:t>pojedinim</a:t>
            </a:r>
            <a:r>
              <a:rPr lang="en-US" sz="1600" dirty="0"/>
              <a:t> </a:t>
            </a:r>
            <a:r>
              <a:rPr lang="en-US" sz="1600" dirty="0" err="1"/>
              <a:t>promijenjenim</a:t>
            </a:r>
            <a:r>
              <a:rPr lang="en-US" sz="1600" dirty="0"/>
              <a:t> </a:t>
            </a:r>
            <a:r>
              <a:rPr lang="en-US" sz="1600" dirty="0" err="1"/>
              <a:t>stanjima</a:t>
            </a:r>
            <a:r>
              <a:rPr lang="en-US" sz="1600" dirty="0"/>
              <a:t> </a:t>
            </a:r>
            <a:r>
              <a:rPr lang="en-US" sz="1600" dirty="0" err="1"/>
              <a:t>svijesti</a:t>
            </a:r>
            <a:r>
              <a:rPr lang="en-US" sz="1600" dirty="0"/>
              <a:t> </a:t>
            </a:r>
            <a:r>
              <a:rPr lang="en-US" sz="1600" dirty="0" err="1"/>
              <a:t>te</a:t>
            </a:r>
            <a:r>
              <a:rPr lang="en-US" sz="1600" dirty="0"/>
              <a:t> </a:t>
            </a:r>
            <a:r>
              <a:rPr lang="en-US" sz="1600" dirty="0" err="1"/>
              <a:t>dvije</a:t>
            </a:r>
            <a:r>
              <a:rPr lang="en-US" sz="1600" dirty="0"/>
              <a:t> </a:t>
            </a:r>
            <a:r>
              <a:rPr lang="en-US" sz="1600" dirty="0" err="1"/>
              <a:t>dimenzije</a:t>
            </a:r>
            <a:r>
              <a:rPr lang="en-US" sz="1600" dirty="0"/>
              <a:t> </a:t>
            </a:r>
            <a:r>
              <a:rPr lang="en-US" sz="1600" dirty="0" err="1"/>
              <a:t>mogu</a:t>
            </a:r>
            <a:r>
              <a:rPr lang="en-US" sz="1600" dirty="0"/>
              <a:t> </a:t>
            </a:r>
            <a:r>
              <a:rPr lang="en-US" sz="1600" dirty="0" err="1"/>
              <a:t>biti</a:t>
            </a:r>
            <a:r>
              <a:rPr lang="en-US" sz="1600" dirty="0"/>
              <a:t> </a:t>
            </a:r>
            <a:r>
              <a:rPr lang="en-US" sz="1600" dirty="0" err="1"/>
              <a:t>oštećene</a:t>
            </a:r>
            <a:r>
              <a:rPr lang="en-US" sz="1600" dirty="0"/>
              <a:t> u </a:t>
            </a:r>
            <a:r>
              <a:rPr lang="en-US" sz="1600" dirty="0" err="1"/>
              <a:t>različitoj</a:t>
            </a:r>
            <a:r>
              <a:rPr lang="en-US" sz="1600" dirty="0"/>
              <a:t> </a:t>
            </a:r>
            <a:r>
              <a:rPr lang="en-US" sz="1600" dirty="0" err="1"/>
              <a:t>mjeri</a:t>
            </a:r>
            <a:r>
              <a:rPr lang="en-US" sz="1600" dirty="0"/>
              <a:t>. </a:t>
            </a:r>
            <a:r>
              <a:rPr lang="en-US" sz="1600" dirty="0" err="1"/>
              <a:t>Najveći</a:t>
            </a:r>
            <a:r>
              <a:rPr lang="en-US" sz="1600" dirty="0"/>
              <a:t> je </a:t>
            </a:r>
            <a:r>
              <a:rPr lang="en-US" sz="1600" dirty="0" err="1" smtClean="0"/>
              <a:t>stupanj</a:t>
            </a:r>
            <a:r>
              <a:rPr lang="hr-HR" sz="1600" dirty="0" smtClean="0"/>
              <a:t> </a:t>
            </a:r>
            <a:r>
              <a:rPr lang="en-US" sz="1600" dirty="0" err="1" smtClean="0"/>
              <a:t>disociranosti</a:t>
            </a:r>
            <a:r>
              <a:rPr lang="en-US" sz="1600" dirty="0" smtClean="0"/>
              <a:t> </a:t>
            </a:r>
            <a:r>
              <a:rPr lang="en-US" sz="1600" dirty="0" err="1"/>
              <a:t>prisutan</a:t>
            </a:r>
            <a:r>
              <a:rPr lang="en-US" sz="1600" dirty="0"/>
              <a:t> u </a:t>
            </a:r>
            <a:r>
              <a:rPr lang="en-US" sz="1600" dirty="0" err="1"/>
              <a:t>vegetativnom</a:t>
            </a:r>
            <a:r>
              <a:rPr lang="en-US" sz="1600" dirty="0"/>
              <a:t> </a:t>
            </a:r>
            <a:r>
              <a:rPr lang="en-US" sz="1600" dirty="0" err="1"/>
              <a:t>stanju</a:t>
            </a:r>
            <a:r>
              <a:rPr lang="en-US" sz="1600" dirty="0"/>
              <a:t>, </a:t>
            </a:r>
            <a:r>
              <a:rPr lang="en-US" sz="1600" dirty="0" err="1"/>
              <a:t>budući</a:t>
            </a:r>
            <a:r>
              <a:rPr lang="en-US" sz="1600" dirty="0"/>
              <a:t> da </a:t>
            </a:r>
            <a:r>
              <a:rPr lang="en-US" sz="1600" dirty="0" err="1"/>
              <a:t>ga</a:t>
            </a:r>
            <a:r>
              <a:rPr lang="en-US" sz="1600" dirty="0"/>
              <a:t> </a:t>
            </a:r>
            <a:r>
              <a:rPr lang="en-US" sz="1600" dirty="0" err="1"/>
              <a:t>nakon</a:t>
            </a:r>
            <a:r>
              <a:rPr lang="en-US" sz="1600" dirty="0"/>
              <a:t> </a:t>
            </a:r>
            <a:r>
              <a:rPr lang="en-US" sz="1600" dirty="0" err="1"/>
              <a:t>kraćeg</a:t>
            </a:r>
            <a:r>
              <a:rPr lang="en-US" sz="1600" dirty="0"/>
              <a:t> </a:t>
            </a:r>
            <a:r>
              <a:rPr lang="en-US" sz="1600" dirty="0" err="1"/>
              <a:t>ili</a:t>
            </a:r>
            <a:r>
              <a:rPr lang="en-US" sz="1600" dirty="0"/>
              <a:t> </a:t>
            </a:r>
            <a:r>
              <a:rPr lang="en-US" sz="1600" dirty="0" err="1"/>
              <a:t>duljeg</a:t>
            </a:r>
            <a:r>
              <a:rPr lang="en-US" sz="1600" dirty="0"/>
              <a:t> </a:t>
            </a:r>
            <a:r>
              <a:rPr lang="en-US" sz="1600" dirty="0" err="1"/>
              <a:t>razdoblja</a:t>
            </a:r>
            <a:r>
              <a:rPr lang="en-US" sz="1600" dirty="0"/>
              <a:t> </a:t>
            </a:r>
            <a:r>
              <a:rPr lang="en-US" sz="1600" dirty="0" err="1"/>
              <a:t>kome</a:t>
            </a:r>
            <a:r>
              <a:rPr lang="en-US" sz="1600" dirty="0"/>
              <a:t> </a:t>
            </a:r>
            <a:r>
              <a:rPr lang="en-US" sz="1600" dirty="0" err="1"/>
              <a:t>karakterizira</a:t>
            </a:r>
            <a:r>
              <a:rPr lang="en-US" sz="1600" dirty="0"/>
              <a:t> </a:t>
            </a:r>
            <a:r>
              <a:rPr lang="en-US" sz="1600" dirty="0" err="1"/>
              <a:t>budnost</a:t>
            </a:r>
            <a:r>
              <a:rPr lang="en-US" sz="1600" dirty="0"/>
              <a:t> </a:t>
            </a:r>
            <a:r>
              <a:rPr lang="en-US" sz="1600" dirty="0" smtClean="0"/>
              <a:t>bez</a:t>
            </a:r>
            <a:r>
              <a:rPr lang="hr-HR" sz="1600" dirty="0" smtClean="0"/>
              <a:t> </a:t>
            </a:r>
            <a:r>
              <a:rPr lang="en-US" sz="1600" dirty="0" err="1" smtClean="0"/>
              <a:t>svjesnosti</a:t>
            </a:r>
            <a:r>
              <a:rPr lang="en-US" sz="1600" dirty="0" smtClean="0"/>
              <a:t> </a:t>
            </a:r>
            <a:r>
              <a:rPr lang="en-US" sz="1600" dirty="0"/>
              <a:t>o </a:t>
            </a:r>
            <a:r>
              <a:rPr lang="en-US" sz="1600" dirty="0" err="1"/>
              <a:t>vlastitom</a:t>
            </a:r>
            <a:r>
              <a:rPr lang="en-US" sz="1600" dirty="0"/>
              <a:t> </a:t>
            </a:r>
            <a:r>
              <a:rPr lang="en-US" sz="1600" dirty="0" err="1"/>
              <a:t>postojanju</a:t>
            </a:r>
            <a:r>
              <a:rPr lang="en-US" sz="1600" dirty="0"/>
              <a:t> </a:t>
            </a:r>
            <a:r>
              <a:rPr lang="en-US" sz="1600" dirty="0" err="1"/>
              <a:t>i</a:t>
            </a:r>
            <a:r>
              <a:rPr lang="en-US" sz="1600" dirty="0"/>
              <a:t> </a:t>
            </a:r>
            <a:r>
              <a:rPr lang="en-US" sz="1600" dirty="0" err="1"/>
              <a:t>voljne</a:t>
            </a:r>
            <a:r>
              <a:rPr lang="en-US" sz="1600" dirty="0"/>
              <a:t> </a:t>
            </a:r>
            <a:r>
              <a:rPr lang="en-US" sz="1600" dirty="0" err="1"/>
              <a:t>interakcije</a:t>
            </a:r>
            <a:r>
              <a:rPr lang="en-US" sz="1600" dirty="0"/>
              <a:t> s </a:t>
            </a:r>
            <a:r>
              <a:rPr lang="en-US" sz="1600" dirty="0" err="1"/>
              <a:t>okolinom</a:t>
            </a:r>
            <a:r>
              <a:rPr lang="en-US" sz="1600" dirty="0"/>
              <a:t>. U </a:t>
            </a:r>
            <a:r>
              <a:rPr lang="en-US" sz="1600" dirty="0" err="1"/>
              <a:t>tijeku</a:t>
            </a:r>
            <a:r>
              <a:rPr lang="en-US" sz="1600" dirty="0"/>
              <a:t> </a:t>
            </a:r>
            <a:r>
              <a:rPr lang="en-US" sz="1600" dirty="0" err="1"/>
              <a:t>predavanja</a:t>
            </a:r>
            <a:r>
              <a:rPr lang="en-US" sz="1600" dirty="0"/>
              <a:t> </a:t>
            </a:r>
            <a:r>
              <a:rPr lang="en-US" sz="1600" dirty="0" err="1"/>
              <a:t>pokušat</a:t>
            </a:r>
            <a:r>
              <a:rPr lang="en-US" sz="1600" dirty="0"/>
              <a:t> </a:t>
            </a:r>
            <a:r>
              <a:rPr lang="en-US" sz="1600" dirty="0" err="1"/>
              <a:t>ću</a:t>
            </a:r>
            <a:r>
              <a:rPr lang="en-US" sz="1600" dirty="0"/>
              <a:t> </a:t>
            </a:r>
            <a:r>
              <a:rPr lang="en-US" sz="1600" dirty="0" err="1"/>
              <a:t>iznijeti</a:t>
            </a:r>
            <a:r>
              <a:rPr lang="en-US" sz="1600" dirty="0"/>
              <a:t> </a:t>
            </a:r>
            <a:r>
              <a:rPr lang="en-US" sz="1600" dirty="0" err="1"/>
              <a:t>neke</a:t>
            </a:r>
            <a:r>
              <a:rPr lang="en-US" sz="1600" dirty="0"/>
              <a:t> </a:t>
            </a:r>
            <a:r>
              <a:rPr lang="en-US" sz="1600" dirty="0" err="1"/>
              <a:t>temeljne</a:t>
            </a:r>
            <a:r>
              <a:rPr lang="en-US" sz="1600" dirty="0"/>
              <a:t> </a:t>
            </a:r>
            <a:r>
              <a:rPr lang="en-US" sz="1600" dirty="0" err="1" smtClean="0"/>
              <a:t>postavke</a:t>
            </a:r>
            <a:r>
              <a:rPr lang="en-US" sz="1600" dirty="0" smtClean="0"/>
              <a:t>,</a:t>
            </a:r>
            <a:r>
              <a:rPr lang="hr-HR" sz="1600" dirty="0" smtClean="0"/>
              <a:t> </a:t>
            </a:r>
            <a:r>
              <a:rPr lang="en-US" sz="1600" dirty="0" err="1" smtClean="0"/>
              <a:t>prednosti</a:t>
            </a:r>
            <a:r>
              <a:rPr lang="en-US" sz="1600" dirty="0" smtClean="0"/>
              <a:t> </a:t>
            </a:r>
            <a:r>
              <a:rPr lang="en-US" sz="1600" dirty="0" err="1"/>
              <a:t>i</a:t>
            </a:r>
            <a:r>
              <a:rPr lang="en-US" sz="1600" dirty="0"/>
              <a:t> </a:t>
            </a:r>
            <a:r>
              <a:rPr lang="en-US" sz="1600" dirty="0" err="1"/>
              <a:t>nedostatke</a:t>
            </a:r>
            <a:r>
              <a:rPr lang="en-US" sz="1600" dirty="0"/>
              <a:t> </a:t>
            </a:r>
            <a:r>
              <a:rPr lang="en-US" sz="1600" dirty="0" err="1"/>
              <a:t>za</a:t>
            </a:r>
            <a:r>
              <a:rPr lang="en-US" sz="1600" dirty="0"/>
              <a:t> </a:t>
            </a:r>
            <a:r>
              <a:rPr lang="en-US" sz="1600" dirty="0" err="1"/>
              <a:t>trinaest</a:t>
            </a:r>
            <a:r>
              <a:rPr lang="en-US" sz="1600" dirty="0"/>
              <a:t> u </a:t>
            </a:r>
            <a:r>
              <a:rPr lang="en-US" sz="1600" dirty="0" err="1"/>
              <a:t>znanstvenoj</a:t>
            </a:r>
            <a:r>
              <a:rPr lang="en-US" sz="1600" dirty="0"/>
              <a:t> </a:t>
            </a:r>
            <a:r>
              <a:rPr lang="en-US" sz="1600" dirty="0" err="1"/>
              <a:t>literaturi</a:t>
            </a:r>
            <a:r>
              <a:rPr lang="en-US" sz="1600" dirty="0"/>
              <a:t> </a:t>
            </a:r>
            <a:r>
              <a:rPr lang="en-US" sz="1600" dirty="0" err="1"/>
              <a:t>najviše</a:t>
            </a:r>
            <a:r>
              <a:rPr lang="en-US" sz="1600" dirty="0"/>
              <a:t> </a:t>
            </a:r>
            <a:r>
              <a:rPr lang="en-US" sz="1600" dirty="0" err="1"/>
              <a:t>spominjanih</a:t>
            </a:r>
            <a:r>
              <a:rPr lang="en-US" sz="1600" dirty="0"/>
              <a:t> </a:t>
            </a:r>
            <a:r>
              <a:rPr lang="en-US" sz="1600" dirty="0" err="1"/>
              <a:t>teorija</a:t>
            </a:r>
            <a:r>
              <a:rPr lang="en-US" sz="1600" dirty="0"/>
              <a:t> </a:t>
            </a:r>
            <a:r>
              <a:rPr lang="en-US" sz="1600" dirty="0" err="1"/>
              <a:t>svijesti</a:t>
            </a:r>
            <a:r>
              <a:rPr lang="en-US" sz="1600" dirty="0"/>
              <a:t>. </a:t>
            </a:r>
            <a:r>
              <a:rPr lang="en-US" sz="1600" dirty="0" err="1"/>
              <a:t>Budući</a:t>
            </a:r>
            <a:r>
              <a:rPr lang="en-US" sz="1600" dirty="0"/>
              <a:t> da </a:t>
            </a:r>
            <a:r>
              <a:rPr lang="en-US" sz="1600" dirty="0" err="1"/>
              <a:t>zasad</a:t>
            </a:r>
            <a:r>
              <a:rPr lang="en-US" sz="1600" dirty="0"/>
              <a:t> </a:t>
            </a:r>
            <a:r>
              <a:rPr lang="en-US" sz="1600" dirty="0" err="1" smtClean="0"/>
              <a:t>najbolje</a:t>
            </a:r>
            <a:r>
              <a:rPr lang="hr-HR" sz="1600" dirty="0" smtClean="0"/>
              <a:t> </a:t>
            </a:r>
            <a:r>
              <a:rPr lang="en-US" sz="1600" dirty="0" err="1" smtClean="0"/>
              <a:t>zadovoljava</a:t>
            </a:r>
            <a:r>
              <a:rPr lang="en-US" sz="1600" dirty="0" smtClean="0"/>
              <a:t> </a:t>
            </a:r>
            <a:r>
              <a:rPr lang="en-US" sz="1600" dirty="0" err="1"/>
              <a:t>većinu</a:t>
            </a:r>
            <a:r>
              <a:rPr lang="en-US" sz="1600" dirty="0"/>
              <a:t> </a:t>
            </a:r>
            <a:r>
              <a:rPr lang="en-US" sz="1600" dirty="0" err="1"/>
              <a:t>empirijskih</a:t>
            </a:r>
            <a:r>
              <a:rPr lang="en-US" sz="1600" dirty="0"/>
              <a:t> </a:t>
            </a:r>
            <a:r>
              <a:rPr lang="en-US" sz="1600" dirty="0" err="1"/>
              <a:t>kriterija</a:t>
            </a:r>
            <a:r>
              <a:rPr lang="en-US" sz="1600" dirty="0"/>
              <a:t>, </a:t>
            </a:r>
            <a:r>
              <a:rPr lang="en-US" sz="1600" dirty="0" err="1"/>
              <a:t>posebno</a:t>
            </a:r>
            <a:r>
              <a:rPr lang="en-US" sz="1600" dirty="0"/>
              <a:t> </a:t>
            </a:r>
            <a:r>
              <a:rPr lang="en-US" sz="1600" dirty="0" err="1"/>
              <a:t>ću</a:t>
            </a:r>
            <a:r>
              <a:rPr lang="en-US" sz="1600" dirty="0"/>
              <a:t> </a:t>
            </a:r>
            <a:r>
              <a:rPr lang="en-US" sz="1600" dirty="0" err="1"/>
              <a:t>detaljno</a:t>
            </a:r>
            <a:r>
              <a:rPr lang="en-US" sz="1600" dirty="0"/>
              <a:t> </a:t>
            </a:r>
            <a:r>
              <a:rPr lang="en-US" sz="1600" dirty="0" err="1"/>
              <a:t>opisati</a:t>
            </a:r>
            <a:r>
              <a:rPr lang="en-US" sz="1600" dirty="0"/>
              <a:t> </a:t>
            </a:r>
            <a:r>
              <a:rPr lang="en-US" sz="1600" dirty="0" err="1"/>
              <a:t>teoriju</a:t>
            </a:r>
            <a:r>
              <a:rPr lang="en-US" sz="1600" dirty="0"/>
              <a:t> </a:t>
            </a:r>
            <a:r>
              <a:rPr lang="en-US" sz="1600" dirty="0" err="1"/>
              <a:t>dijeljenja</a:t>
            </a:r>
            <a:r>
              <a:rPr lang="en-US" sz="1600" dirty="0"/>
              <a:t> </a:t>
            </a:r>
            <a:r>
              <a:rPr lang="en-US" sz="1600" dirty="0" err="1"/>
              <a:t>informacija</a:t>
            </a:r>
            <a:r>
              <a:rPr lang="en-US" sz="1600" dirty="0"/>
              <a:t> u </a:t>
            </a:r>
            <a:r>
              <a:rPr lang="en-US" sz="1600" dirty="0" err="1"/>
              <a:t>zajedničkom</a:t>
            </a:r>
            <a:r>
              <a:rPr lang="en-US" sz="1600" dirty="0"/>
              <a:t> </a:t>
            </a:r>
            <a:r>
              <a:rPr lang="en-US" sz="1600" dirty="0" err="1"/>
              <a:t>radnom</a:t>
            </a:r>
            <a:r>
              <a:rPr lang="en-US" sz="1600" dirty="0"/>
              <a:t> </a:t>
            </a:r>
            <a:r>
              <a:rPr lang="en-US" sz="1600" dirty="0" err="1" smtClean="0"/>
              <a:t>okružju</a:t>
            </a:r>
            <a:r>
              <a:rPr lang="hr-HR" sz="1600" dirty="0" smtClean="0"/>
              <a:t> </a:t>
            </a:r>
            <a:r>
              <a:rPr lang="en-US" sz="1600" dirty="0" smtClean="0"/>
              <a:t>(</a:t>
            </a:r>
            <a:r>
              <a:rPr lang="en-US" sz="1600" i="1" dirty="0" smtClean="0"/>
              <a:t>global </a:t>
            </a:r>
            <a:r>
              <a:rPr lang="en-US" sz="1600" i="1" dirty="0"/>
              <a:t>neuronal workspace theory of consciousness</a:t>
            </a:r>
            <a:r>
              <a:rPr lang="en-US" sz="1600" dirty="0"/>
              <a:t>). </a:t>
            </a:r>
            <a:r>
              <a:rPr lang="en-US" sz="1600" dirty="0" err="1"/>
              <a:t>Prema</a:t>
            </a:r>
            <a:r>
              <a:rPr lang="en-US" sz="1600" dirty="0"/>
              <a:t> </a:t>
            </a:r>
            <a:r>
              <a:rPr lang="en-US" sz="1600" dirty="0" err="1"/>
              <a:t>toj</a:t>
            </a:r>
            <a:r>
              <a:rPr lang="en-US" sz="1600" dirty="0"/>
              <a:t> </a:t>
            </a:r>
            <a:r>
              <a:rPr lang="en-US" sz="1600" dirty="0" err="1"/>
              <a:t>teoriji</a:t>
            </a:r>
            <a:r>
              <a:rPr lang="en-US" sz="1600" dirty="0"/>
              <a:t> </a:t>
            </a:r>
            <a:r>
              <a:rPr lang="en-US" sz="1600" dirty="0" err="1"/>
              <a:t>fenomen</a:t>
            </a:r>
            <a:r>
              <a:rPr lang="en-US" sz="1600" dirty="0"/>
              <a:t> </a:t>
            </a:r>
            <a:r>
              <a:rPr lang="en-US" sz="1600" dirty="0" err="1"/>
              <a:t>svijesti</a:t>
            </a:r>
            <a:r>
              <a:rPr lang="en-US" sz="1600" dirty="0"/>
              <a:t> </a:t>
            </a:r>
            <a:r>
              <a:rPr lang="en-US" sz="1600" dirty="0" err="1"/>
              <a:t>obuhvaća</a:t>
            </a:r>
            <a:r>
              <a:rPr lang="en-US" sz="1600" dirty="0"/>
              <a:t> </a:t>
            </a:r>
            <a:r>
              <a:rPr lang="en-US" sz="1600" dirty="0" err="1"/>
              <a:t>dvije</a:t>
            </a:r>
            <a:r>
              <a:rPr lang="en-US" sz="1600" dirty="0"/>
              <a:t> </a:t>
            </a:r>
            <a:r>
              <a:rPr lang="en-US" sz="1600" dirty="0" err="1"/>
              <a:t>vrste</a:t>
            </a:r>
            <a:r>
              <a:rPr lang="en-US" sz="1600" dirty="0"/>
              <a:t> </a:t>
            </a:r>
            <a:r>
              <a:rPr lang="en-US" sz="1600" dirty="0" err="1"/>
              <a:t>procesiranja</a:t>
            </a:r>
            <a:r>
              <a:rPr lang="en-US" sz="1600" dirty="0"/>
              <a:t>: </a:t>
            </a:r>
            <a:r>
              <a:rPr lang="en-US" sz="1600" dirty="0" err="1" smtClean="0"/>
              <a:t>odabir</a:t>
            </a:r>
            <a:r>
              <a:rPr lang="hr-HR" sz="1600" dirty="0" smtClean="0"/>
              <a:t> </a:t>
            </a:r>
            <a:r>
              <a:rPr lang="en-US" sz="1600" dirty="0" err="1" smtClean="0"/>
              <a:t>informacija</a:t>
            </a:r>
            <a:r>
              <a:rPr lang="en-US" sz="1600" dirty="0" smtClean="0"/>
              <a:t> </a:t>
            </a:r>
            <a:r>
              <a:rPr lang="en-US" sz="1600" dirty="0" err="1"/>
              <a:t>za</a:t>
            </a:r>
            <a:r>
              <a:rPr lang="en-US" sz="1600" dirty="0"/>
              <a:t> </a:t>
            </a:r>
            <a:r>
              <a:rPr lang="en-US" sz="1600" dirty="0" err="1"/>
              <a:t>dijeljenje</a:t>
            </a:r>
            <a:r>
              <a:rPr lang="en-US" sz="1600" dirty="0"/>
              <a:t> </a:t>
            </a:r>
            <a:r>
              <a:rPr lang="en-US" sz="1600" dirty="0" err="1"/>
              <a:t>između</a:t>
            </a:r>
            <a:r>
              <a:rPr lang="en-US" sz="1600" dirty="0"/>
              <a:t> </a:t>
            </a:r>
            <a:r>
              <a:rPr lang="en-US" sz="1600" dirty="0" err="1"/>
              <a:t>pojedinih</a:t>
            </a:r>
            <a:r>
              <a:rPr lang="en-US" sz="1600" dirty="0"/>
              <a:t> </a:t>
            </a:r>
            <a:r>
              <a:rPr lang="en-US" sz="1600" dirty="0" err="1"/>
              <a:t>multimodalnih</a:t>
            </a:r>
            <a:r>
              <a:rPr lang="en-US" sz="1600" dirty="0"/>
              <a:t> </a:t>
            </a:r>
            <a:r>
              <a:rPr lang="en-US" sz="1600" dirty="0" err="1"/>
              <a:t>kortikalnih</a:t>
            </a:r>
            <a:r>
              <a:rPr lang="en-US" sz="1600" dirty="0"/>
              <a:t> </a:t>
            </a:r>
            <a:r>
              <a:rPr lang="en-US" sz="1600" dirty="0" err="1"/>
              <a:t>čvorišta</a:t>
            </a:r>
            <a:r>
              <a:rPr lang="en-US" sz="1600" dirty="0"/>
              <a:t> (hubs), </a:t>
            </a:r>
            <a:r>
              <a:rPr lang="en-US" sz="1600" dirty="0" err="1"/>
              <a:t>što</a:t>
            </a:r>
            <a:r>
              <a:rPr lang="en-US" sz="1600" dirty="0"/>
              <a:t> </a:t>
            </a:r>
            <a:r>
              <a:rPr lang="en-US" sz="1600" dirty="0" err="1"/>
              <a:t>ih</a:t>
            </a:r>
            <a:r>
              <a:rPr lang="en-US" sz="1600" dirty="0"/>
              <a:t> </a:t>
            </a:r>
            <a:r>
              <a:rPr lang="en-US" sz="1600" dirty="0" err="1"/>
              <a:t>čini</a:t>
            </a:r>
            <a:r>
              <a:rPr lang="en-US" sz="1600" dirty="0"/>
              <a:t> </a:t>
            </a:r>
            <a:r>
              <a:rPr lang="en-US" sz="1600" dirty="0" err="1"/>
              <a:t>globalno</a:t>
            </a:r>
            <a:r>
              <a:rPr lang="en-US" sz="1600" dirty="0"/>
              <a:t> </a:t>
            </a:r>
            <a:r>
              <a:rPr lang="en-US" sz="1600" dirty="0" err="1"/>
              <a:t>dostupnima</a:t>
            </a:r>
            <a:r>
              <a:rPr lang="en-US" sz="1600" dirty="0"/>
              <a:t> </a:t>
            </a:r>
            <a:r>
              <a:rPr lang="en-US" sz="1600" dirty="0" err="1"/>
              <a:t>za</a:t>
            </a:r>
            <a:r>
              <a:rPr lang="en-US" sz="1600" dirty="0"/>
              <a:t> </a:t>
            </a:r>
            <a:r>
              <a:rPr lang="en-US" sz="1600" dirty="0" err="1"/>
              <a:t>analizu</a:t>
            </a:r>
            <a:r>
              <a:rPr lang="en-US" sz="1600" dirty="0"/>
              <a:t> </a:t>
            </a:r>
            <a:r>
              <a:rPr lang="en-US" sz="1600" dirty="0" err="1" smtClean="0"/>
              <a:t>i</a:t>
            </a:r>
            <a:r>
              <a:rPr lang="hr-HR" sz="1600" dirty="0" smtClean="0"/>
              <a:t> </a:t>
            </a:r>
            <a:r>
              <a:rPr lang="en-US" sz="1600" dirty="0" err="1" smtClean="0"/>
              <a:t>izvještavanje</a:t>
            </a:r>
            <a:r>
              <a:rPr lang="en-US" sz="1600" dirty="0" smtClean="0"/>
              <a:t> </a:t>
            </a:r>
            <a:r>
              <a:rPr lang="en-US" sz="1600" dirty="0"/>
              <a:t>(C1 </a:t>
            </a:r>
            <a:r>
              <a:rPr lang="en-US" sz="1600" dirty="0" err="1"/>
              <a:t>svijest</a:t>
            </a:r>
            <a:r>
              <a:rPr lang="en-US" sz="1600" dirty="0"/>
              <a:t>) </a:t>
            </a:r>
            <a:r>
              <a:rPr lang="en-US" sz="1600" dirty="0" err="1"/>
              <a:t>te</a:t>
            </a:r>
            <a:r>
              <a:rPr lang="en-US" sz="1600" dirty="0"/>
              <a:t> </a:t>
            </a:r>
            <a:r>
              <a:rPr lang="en-US" sz="1600" dirty="0" err="1"/>
              <a:t>samonadzorno</a:t>
            </a:r>
            <a:r>
              <a:rPr lang="en-US" sz="1600" dirty="0"/>
              <a:t> </a:t>
            </a:r>
            <a:r>
              <a:rPr lang="en-US" sz="1600" dirty="0" err="1"/>
              <a:t>procesiranje</a:t>
            </a:r>
            <a:r>
              <a:rPr lang="en-US" sz="1600" dirty="0"/>
              <a:t> </a:t>
            </a:r>
            <a:r>
              <a:rPr lang="en-US" sz="1600" dirty="0" err="1"/>
              <a:t>navedenih</a:t>
            </a:r>
            <a:r>
              <a:rPr lang="en-US" sz="1600" dirty="0"/>
              <a:t> </a:t>
            </a:r>
            <a:r>
              <a:rPr lang="en-US" sz="1600" dirty="0" err="1"/>
              <a:t>izračuna</a:t>
            </a:r>
            <a:r>
              <a:rPr lang="en-US" sz="1600" dirty="0"/>
              <a:t>, </a:t>
            </a:r>
            <a:r>
              <a:rPr lang="en-US" sz="1600" dirty="0" err="1"/>
              <a:t>što</a:t>
            </a:r>
            <a:r>
              <a:rPr lang="en-US" sz="1600" dirty="0"/>
              <a:t> </a:t>
            </a:r>
            <a:r>
              <a:rPr lang="en-US" sz="1600" dirty="0" err="1"/>
              <a:t>nam</a:t>
            </a:r>
            <a:r>
              <a:rPr lang="en-US" sz="1600" dirty="0"/>
              <a:t> </a:t>
            </a:r>
            <a:r>
              <a:rPr lang="en-US" sz="1600" dirty="0" err="1"/>
              <a:t>daje</a:t>
            </a:r>
            <a:r>
              <a:rPr lang="en-US" sz="1600" dirty="0"/>
              <a:t> </a:t>
            </a:r>
            <a:r>
              <a:rPr lang="en-US" sz="1600" dirty="0" err="1"/>
              <a:t>subjektivni</a:t>
            </a:r>
            <a:r>
              <a:rPr lang="en-US" sz="1600" dirty="0"/>
              <a:t> </a:t>
            </a:r>
            <a:r>
              <a:rPr lang="en-US" sz="1600" dirty="0" err="1"/>
              <a:t>osjećaj</a:t>
            </a:r>
            <a:r>
              <a:rPr lang="en-US" sz="1600" dirty="0"/>
              <a:t> </a:t>
            </a:r>
            <a:r>
              <a:rPr lang="en-US" sz="1600" dirty="0" err="1"/>
              <a:t>sigurnosti</a:t>
            </a:r>
            <a:r>
              <a:rPr lang="en-US" sz="1600" dirty="0"/>
              <a:t> </a:t>
            </a:r>
            <a:r>
              <a:rPr lang="en-US" sz="1600" dirty="0" err="1" smtClean="0"/>
              <a:t>ili</a:t>
            </a:r>
            <a:r>
              <a:rPr lang="hr-HR" sz="1600" dirty="0" smtClean="0"/>
              <a:t> </a:t>
            </a:r>
            <a:r>
              <a:rPr lang="en-US" sz="1600" dirty="0" err="1" smtClean="0"/>
              <a:t>pogreške</a:t>
            </a:r>
            <a:r>
              <a:rPr lang="en-US" sz="1600" dirty="0" smtClean="0"/>
              <a:t> </a:t>
            </a:r>
            <a:r>
              <a:rPr lang="en-US" sz="1600" dirty="0"/>
              <a:t>(C2 </a:t>
            </a:r>
            <a:r>
              <a:rPr lang="en-US" sz="1600" dirty="0" err="1"/>
              <a:t>svijest</a:t>
            </a:r>
            <a:r>
              <a:rPr lang="en-US" sz="1600" dirty="0"/>
              <a:t>). </a:t>
            </a:r>
            <a:r>
              <a:rPr lang="en-US" sz="1600" dirty="0" err="1"/>
              <a:t>Trenutni</a:t>
            </a:r>
            <a:r>
              <a:rPr lang="en-US" sz="1600" dirty="0"/>
              <a:t> </a:t>
            </a:r>
            <a:r>
              <a:rPr lang="en-US" sz="1600" dirty="0" err="1"/>
              <a:t>stupanj</a:t>
            </a:r>
            <a:r>
              <a:rPr lang="en-US" sz="1600" dirty="0"/>
              <a:t> </a:t>
            </a:r>
            <a:r>
              <a:rPr lang="en-US" sz="1600" dirty="0" err="1"/>
              <a:t>umjetne</a:t>
            </a:r>
            <a:r>
              <a:rPr lang="en-US" sz="1600" dirty="0"/>
              <a:t> </a:t>
            </a:r>
            <a:r>
              <a:rPr lang="en-US" sz="1600" dirty="0" err="1"/>
              <a:t>inteligencije</a:t>
            </a:r>
            <a:r>
              <a:rPr lang="en-US" sz="1600" dirty="0"/>
              <a:t> </a:t>
            </a:r>
            <a:r>
              <a:rPr lang="en-US" sz="1600" dirty="0" err="1"/>
              <a:t>strojeva</a:t>
            </a:r>
            <a:r>
              <a:rPr lang="en-US" sz="1600" dirty="0"/>
              <a:t> </a:t>
            </a:r>
            <a:r>
              <a:rPr lang="en-US" sz="1600" dirty="0" err="1"/>
              <a:t>još</a:t>
            </a:r>
            <a:r>
              <a:rPr lang="en-US" sz="1600" dirty="0"/>
              <a:t> </a:t>
            </a:r>
            <a:r>
              <a:rPr lang="en-US" sz="1600" dirty="0" err="1"/>
              <a:t>uvijek</a:t>
            </a:r>
            <a:r>
              <a:rPr lang="en-US" sz="1600" dirty="0"/>
              <a:t> se </a:t>
            </a:r>
            <a:r>
              <a:rPr lang="en-US" sz="1600" dirty="0" err="1"/>
              <a:t>temelji</a:t>
            </a:r>
            <a:r>
              <a:rPr lang="en-US" sz="1600" dirty="0"/>
              <a:t> </a:t>
            </a:r>
            <a:r>
              <a:rPr lang="en-US" sz="1600" dirty="0" err="1"/>
              <a:t>na</a:t>
            </a:r>
            <a:r>
              <a:rPr lang="en-US" sz="1600" dirty="0"/>
              <a:t> </a:t>
            </a:r>
            <a:r>
              <a:rPr lang="en-US" sz="1600" dirty="0" err="1"/>
              <a:t>oponašanju</a:t>
            </a:r>
            <a:r>
              <a:rPr lang="en-US" sz="1600" dirty="0"/>
              <a:t> </a:t>
            </a:r>
            <a:r>
              <a:rPr lang="en-US" sz="1600" dirty="0" err="1"/>
              <a:t>nesvjesnog</a:t>
            </a:r>
            <a:r>
              <a:rPr lang="en-US" sz="1600" dirty="0"/>
              <a:t> </a:t>
            </a:r>
            <a:r>
              <a:rPr lang="en-US" sz="1600" dirty="0" err="1" smtClean="0"/>
              <a:t>procesiranja</a:t>
            </a:r>
            <a:r>
              <a:rPr lang="hr-HR" sz="1600" dirty="0" smtClean="0"/>
              <a:t> </a:t>
            </a:r>
            <a:r>
              <a:rPr lang="en-US" sz="1600" dirty="0" err="1" smtClean="0"/>
              <a:t>mozga</a:t>
            </a:r>
            <a:r>
              <a:rPr lang="en-US" sz="1600" dirty="0" smtClean="0"/>
              <a:t> </a:t>
            </a:r>
            <a:r>
              <a:rPr lang="en-US" sz="1600" dirty="0" err="1"/>
              <a:t>čovjeka</a:t>
            </a:r>
            <a:r>
              <a:rPr lang="en-US" sz="1600" dirty="0"/>
              <a:t> (C0 </a:t>
            </a:r>
            <a:r>
              <a:rPr lang="en-US" sz="1600" dirty="0" err="1"/>
              <a:t>svijest</a:t>
            </a:r>
            <a:r>
              <a:rPr lang="en-US" sz="1600" dirty="0"/>
              <a:t>). Na </a:t>
            </a:r>
            <a:r>
              <a:rPr lang="en-US" sz="1600" dirty="0" err="1"/>
              <a:t>kraju</a:t>
            </a:r>
            <a:r>
              <a:rPr lang="en-US" sz="1600" dirty="0"/>
              <a:t> </a:t>
            </a:r>
            <a:r>
              <a:rPr lang="en-US" sz="1600" dirty="0" err="1"/>
              <a:t>bih</a:t>
            </a:r>
            <a:r>
              <a:rPr lang="en-US" sz="1600" dirty="0"/>
              <a:t> </a:t>
            </a:r>
            <a:r>
              <a:rPr lang="en-US" sz="1600" dirty="0" err="1"/>
              <a:t>otvorio</a:t>
            </a:r>
            <a:r>
              <a:rPr lang="en-US" sz="1600" dirty="0"/>
              <a:t> </a:t>
            </a:r>
            <a:r>
              <a:rPr lang="en-US" sz="1600" dirty="0" err="1"/>
              <a:t>raspravu</a:t>
            </a:r>
            <a:r>
              <a:rPr lang="en-US" sz="1600" dirty="0"/>
              <a:t> o, </a:t>
            </a:r>
            <a:r>
              <a:rPr lang="en-US" sz="1600" dirty="0" err="1"/>
              <a:t>trenutno</a:t>
            </a:r>
            <a:r>
              <a:rPr lang="en-US" sz="1600" dirty="0"/>
              <a:t> </a:t>
            </a:r>
            <a:r>
              <a:rPr lang="en-US" sz="1600" dirty="0" err="1"/>
              <a:t>samo</a:t>
            </a:r>
            <a:r>
              <a:rPr lang="en-US" sz="1600" dirty="0"/>
              <a:t> </a:t>
            </a:r>
            <a:r>
              <a:rPr lang="en-US" sz="1600" dirty="0" err="1"/>
              <a:t>teorijskim</a:t>
            </a:r>
            <a:r>
              <a:rPr lang="en-US" sz="1600" dirty="0"/>
              <a:t>, </a:t>
            </a:r>
            <a:r>
              <a:rPr lang="en-US" sz="1600" dirty="0" err="1"/>
              <a:t>mogućnostima</a:t>
            </a:r>
            <a:r>
              <a:rPr lang="en-US" sz="1600" dirty="0"/>
              <a:t> </a:t>
            </a:r>
            <a:r>
              <a:rPr lang="en-US" sz="1600" dirty="0" err="1"/>
              <a:t>implementiranja</a:t>
            </a:r>
            <a:r>
              <a:rPr lang="en-US" sz="1600" dirty="0"/>
              <a:t> C1 </a:t>
            </a:r>
            <a:r>
              <a:rPr lang="en-US" sz="1600" dirty="0" err="1"/>
              <a:t>i</a:t>
            </a:r>
            <a:r>
              <a:rPr lang="en-US" sz="1600" dirty="0"/>
              <a:t> </a:t>
            </a:r>
            <a:r>
              <a:rPr lang="en-US" sz="1600" dirty="0" smtClean="0"/>
              <a:t>C2</a:t>
            </a:r>
            <a:r>
              <a:rPr lang="hr-HR" sz="1600" dirty="0" smtClean="0"/>
              <a:t> </a:t>
            </a:r>
            <a:r>
              <a:rPr lang="en-US" sz="1600" dirty="0" err="1" smtClean="0"/>
              <a:t>svijesti</a:t>
            </a:r>
            <a:r>
              <a:rPr lang="en-US" sz="1600" dirty="0" smtClean="0"/>
              <a:t> </a:t>
            </a:r>
            <a:r>
              <a:rPr lang="en-US" sz="1600" dirty="0"/>
              <a:t>u </a:t>
            </a:r>
            <a:r>
              <a:rPr lang="en-US" sz="1600" dirty="0" err="1"/>
              <a:t>strojne</a:t>
            </a:r>
            <a:r>
              <a:rPr lang="en-US" sz="1600" dirty="0"/>
              <a:t> </a:t>
            </a:r>
            <a:r>
              <a:rPr lang="en-US" sz="1600" dirty="0" err="1"/>
              <a:t>i</a:t>
            </a:r>
            <a:r>
              <a:rPr lang="en-US" sz="1600" dirty="0"/>
              <a:t> </a:t>
            </a:r>
            <a:r>
              <a:rPr lang="en-US" sz="1600" dirty="0" err="1"/>
              <a:t>biološke</a:t>
            </a:r>
            <a:r>
              <a:rPr lang="en-US" sz="1600" dirty="0"/>
              <a:t> </a:t>
            </a:r>
            <a:r>
              <a:rPr lang="en-US" sz="1600" dirty="0" err="1"/>
              <a:t>sustave</a:t>
            </a:r>
            <a:r>
              <a:rPr lang="en-US" sz="1600" dirty="0"/>
              <a:t>.</a:t>
            </a:r>
            <a:endParaRPr lang="en-US" sz="1600" dirty="0"/>
          </a:p>
        </p:txBody>
      </p:sp>
    </p:spTree>
    <p:extLst>
      <p:ext uri="{BB962C8B-B14F-4D97-AF65-F5344CB8AC3E}">
        <p14:creationId xmlns:p14="http://schemas.microsoft.com/office/powerpoint/2010/main" val="3581600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40CE4-5802-42D1-AC07-83A513522A26}"/>
              </a:ext>
            </a:extLst>
          </p:cNvPr>
          <p:cNvSpPr>
            <a:spLocks noGrp="1"/>
          </p:cNvSpPr>
          <p:nvPr>
            <p:ph type="title"/>
          </p:nvPr>
        </p:nvSpPr>
        <p:spPr>
          <a:xfrm>
            <a:off x="1475657" y="3501008"/>
            <a:ext cx="7193804" cy="1143000"/>
          </a:xfrm>
        </p:spPr>
        <p:txBody>
          <a:bodyPr>
            <a:normAutofit fontScale="90000"/>
          </a:bodyPr>
          <a:lstStyle/>
          <a:p>
            <a:r>
              <a:rPr lang="hr-HR" dirty="0">
                <a:latin typeface="Calibri Light" panose="020F0302020204030204" pitchFamily="34" charset="0"/>
                <a:cs typeface="Calibri Light" panose="020F0302020204030204" pitchFamily="34" charset="0"/>
              </a:rPr>
              <a:t>1954: </a:t>
            </a:r>
            <a:r>
              <a:rPr lang="hr-HR" dirty="0" err="1">
                <a:latin typeface="Calibri Light" panose="020F0302020204030204" pitchFamily="34" charset="0"/>
                <a:cs typeface="Calibri Light" panose="020F0302020204030204" pitchFamily="34" charset="0"/>
              </a:rPr>
              <a:t>theta</a:t>
            </a:r>
            <a:r>
              <a:rPr lang="hr-HR" dirty="0">
                <a:latin typeface="Calibri Light" panose="020F0302020204030204" pitchFamily="34" charset="0"/>
                <a:cs typeface="Calibri Light" panose="020F0302020204030204" pitchFamily="34" charset="0"/>
              </a:rPr>
              <a:t> ritam u </a:t>
            </a:r>
            <a:r>
              <a:rPr lang="hr-HR" dirty="0" err="1">
                <a:latin typeface="Calibri Light" panose="020F0302020204030204" pitchFamily="34" charset="0"/>
                <a:cs typeface="Calibri Light" panose="020F0302020204030204" pitchFamily="34" charset="0"/>
              </a:rPr>
              <a:t>hipokampusu</a:t>
            </a:r>
            <a:endParaRPr lang="en-US" dirty="0">
              <a:latin typeface="Calibri Light" panose="020F0302020204030204" pitchFamily="34" charset="0"/>
              <a:cs typeface="Calibri Light" panose="020F0302020204030204" pitchFamily="34" charset="0"/>
            </a:endParaRPr>
          </a:p>
        </p:txBody>
      </p:sp>
      <p:sp>
        <p:nvSpPr>
          <p:cNvPr id="4" name="Title 1">
            <a:extLst>
              <a:ext uri="{FF2B5EF4-FFF2-40B4-BE49-F238E27FC236}">
                <a16:creationId xmlns:a16="http://schemas.microsoft.com/office/drawing/2014/main" id="{08EC56F0-47B7-48A5-ADC9-35D8AAB88EEF}"/>
              </a:ext>
            </a:extLst>
          </p:cNvPr>
          <p:cNvSpPr txBox="1">
            <a:spLocks/>
          </p:cNvSpPr>
          <p:nvPr/>
        </p:nvSpPr>
        <p:spPr>
          <a:xfrm>
            <a:off x="4139952" y="333906"/>
            <a:ext cx="457262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r-HR" sz="4000" dirty="0">
                <a:latin typeface="Calibri Light" panose="020F0302020204030204" pitchFamily="34" charset="0"/>
                <a:cs typeface="Calibri Light" panose="020F0302020204030204" pitchFamily="34" charset="0"/>
              </a:rPr>
              <a:t>1953: REM san</a:t>
            </a:r>
          </a:p>
          <a:p>
            <a:endParaRPr lang="en-US" sz="4000" dirty="0">
              <a:latin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92F831F-1B36-492E-B603-E433BEF44B98}"/>
              </a:ext>
            </a:extLst>
          </p:cNvPr>
          <p:cNvSpPr txBox="1"/>
          <p:nvPr/>
        </p:nvSpPr>
        <p:spPr>
          <a:xfrm>
            <a:off x="4122812" y="2331656"/>
            <a:ext cx="5040560" cy="1754326"/>
          </a:xfrm>
          <a:prstGeom prst="rect">
            <a:avLst/>
          </a:prstGeom>
          <a:noFill/>
        </p:spPr>
        <p:txBody>
          <a:bodyPr wrap="square" rtlCol="0">
            <a:spAutoFit/>
          </a:bodyPr>
          <a:lstStyle/>
          <a:p>
            <a:r>
              <a:rPr lang="hr-HR" dirty="0" err="1"/>
              <a:t>Aserinsky</a:t>
            </a:r>
            <a:r>
              <a:rPr lang="hr-HR" dirty="0"/>
              <a:t> Eugene, </a:t>
            </a:r>
            <a:r>
              <a:rPr lang="hr-HR" dirty="0" err="1"/>
              <a:t>Kleitman</a:t>
            </a:r>
            <a:r>
              <a:rPr lang="hr-HR" dirty="0"/>
              <a:t> </a:t>
            </a:r>
            <a:r>
              <a:rPr lang="hr-HR" dirty="0" err="1"/>
              <a:t>Nathaniel</a:t>
            </a:r>
            <a:r>
              <a:rPr lang="hr-HR" dirty="0"/>
              <a:t>. </a:t>
            </a:r>
            <a:r>
              <a:rPr lang="en-US" dirty="0"/>
              <a:t>Regularly occurring periods of eye motility, and concomitant phenomena, during sleep.</a:t>
            </a:r>
            <a:r>
              <a:rPr lang="hr-HR" dirty="0"/>
              <a:t> </a:t>
            </a:r>
            <a:r>
              <a:rPr lang="en-US" i="1" dirty="0"/>
              <a:t>Science </a:t>
            </a:r>
            <a:r>
              <a:rPr lang="hr-HR" i="1" dirty="0"/>
              <a:t>1953; </a:t>
            </a:r>
            <a:r>
              <a:rPr lang="en-US" dirty="0"/>
              <a:t>118:</a:t>
            </a:r>
            <a:r>
              <a:rPr lang="hr-HR" dirty="0"/>
              <a:t> </a:t>
            </a:r>
            <a:r>
              <a:rPr lang="en-US" dirty="0"/>
              <a:t>273–274</a:t>
            </a:r>
            <a:r>
              <a:rPr lang="hr-HR" dirty="0"/>
              <a:t>.</a:t>
            </a:r>
            <a:r>
              <a:rPr lang="en-US" dirty="0"/>
              <a:t> </a:t>
            </a:r>
            <a:br>
              <a:rPr lang="en-US" dirty="0"/>
            </a:br>
            <a:endParaRPr lang="en-US" dirty="0"/>
          </a:p>
          <a:p>
            <a:endParaRPr lang="en-US" dirty="0"/>
          </a:p>
        </p:txBody>
      </p:sp>
      <p:pic>
        <p:nvPicPr>
          <p:cNvPr id="9" name="Picture 8">
            <a:extLst>
              <a:ext uri="{FF2B5EF4-FFF2-40B4-BE49-F238E27FC236}">
                <a16:creationId xmlns:a16="http://schemas.microsoft.com/office/drawing/2014/main" id="{D4A7709E-9417-4ED6-BF7A-EDBEDB57E6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245041"/>
            <a:ext cx="3724647" cy="2922061"/>
          </a:xfrm>
          <a:prstGeom prst="rect">
            <a:avLst/>
          </a:prstGeom>
        </p:spPr>
      </p:pic>
      <p:sp>
        <p:nvSpPr>
          <p:cNvPr id="10" name="Arrow: Left 9">
            <a:extLst>
              <a:ext uri="{FF2B5EF4-FFF2-40B4-BE49-F238E27FC236}">
                <a16:creationId xmlns:a16="http://schemas.microsoft.com/office/drawing/2014/main" id="{2487651E-DA45-45AE-B199-F2AF0522E319}"/>
              </a:ext>
            </a:extLst>
          </p:cNvPr>
          <p:cNvSpPr/>
          <p:nvPr/>
        </p:nvSpPr>
        <p:spPr>
          <a:xfrm>
            <a:off x="4122812" y="685875"/>
            <a:ext cx="395932" cy="144016"/>
          </a:xfrm>
          <a:prstGeom prst="leftArrow">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 10">
            <a:extLst>
              <a:ext uri="{FF2B5EF4-FFF2-40B4-BE49-F238E27FC236}">
                <a16:creationId xmlns:a16="http://schemas.microsoft.com/office/drawing/2014/main" id="{16A6CAFA-9D76-4FA1-B426-D565C2B52C20}"/>
              </a:ext>
            </a:extLst>
          </p:cNvPr>
          <p:cNvSpPr/>
          <p:nvPr/>
        </p:nvSpPr>
        <p:spPr>
          <a:xfrm>
            <a:off x="4143995" y="1269882"/>
            <a:ext cx="395932" cy="144016"/>
          </a:xfrm>
          <a:prstGeom prst="leftArrow">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D502A2B-43B5-4B6F-95E4-409FD370C017}"/>
              </a:ext>
            </a:extLst>
          </p:cNvPr>
          <p:cNvSpPr txBox="1"/>
          <p:nvPr/>
        </p:nvSpPr>
        <p:spPr>
          <a:xfrm>
            <a:off x="4139952" y="5921498"/>
            <a:ext cx="5040560" cy="923330"/>
          </a:xfrm>
          <a:prstGeom prst="rect">
            <a:avLst/>
          </a:prstGeom>
          <a:noFill/>
        </p:spPr>
        <p:txBody>
          <a:bodyPr wrap="square" rtlCol="0">
            <a:spAutoFit/>
          </a:bodyPr>
          <a:lstStyle/>
          <a:p>
            <a:r>
              <a:rPr lang="hr-HR" dirty="0"/>
              <a:t>Green John, </a:t>
            </a:r>
            <a:r>
              <a:rPr lang="hr-HR" dirty="0" err="1"/>
              <a:t>Arduini</a:t>
            </a:r>
            <a:r>
              <a:rPr lang="hr-HR" dirty="0"/>
              <a:t> </a:t>
            </a:r>
            <a:r>
              <a:rPr lang="hr-HR" dirty="0" err="1"/>
              <a:t>Arnaldo</a:t>
            </a:r>
            <a:r>
              <a:rPr lang="hr-HR" dirty="0"/>
              <a:t>. </a:t>
            </a:r>
            <a:r>
              <a:rPr lang="hr-HR" dirty="0" err="1"/>
              <a:t>Hippocampal</a:t>
            </a:r>
            <a:r>
              <a:rPr lang="hr-HR" dirty="0"/>
              <a:t> </a:t>
            </a:r>
            <a:r>
              <a:rPr lang="hr-HR" dirty="0" err="1"/>
              <a:t>electrical</a:t>
            </a:r>
            <a:r>
              <a:rPr lang="hr-HR" dirty="0"/>
              <a:t> </a:t>
            </a:r>
            <a:r>
              <a:rPr lang="hr-HR" dirty="0" err="1"/>
              <a:t>activity</a:t>
            </a:r>
            <a:r>
              <a:rPr lang="hr-HR" dirty="0"/>
              <a:t> </a:t>
            </a:r>
            <a:r>
              <a:rPr lang="hr-HR" dirty="0" err="1"/>
              <a:t>in</a:t>
            </a:r>
            <a:r>
              <a:rPr lang="hr-HR" dirty="0"/>
              <a:t> </a:t>
            </a:r>
            <a:r>
              <a:rPr lang="hr-HR" dirty="0" err="1"/>
              <a:t>arousal</a:t>
            </a:r>
            <a:r>
              <a:rPr lang="hr-HR" dirty="0"/>
              <a:t>. </a:t>
            </a:r>
            <a:r>
              <a:rPr lang="hr-HR" i="1" dirty="0"/>
              <a:t>J. </a:t>
            </a:r>
            <a:r>
              <a:rPr lang="hr-HR" i="1" dirty="0" err="1"/>
              <a:t>Neurophysiol</a:t>
            </a:r>
            <a:r>
              <a:rPr lang="hr-HR" dirty="0"/>
              <a:t>. 1954: 17</a:t>
            </a:r>
            <a:r>
              <a:rPr lang="en-US" dirty="0"/>
              <a:t>:</a:t>
            </a:r>
            <a:r>
              <a:rPr lang="hr-HR" dirty="0"/>
              <a:t> 533-557.</a:t>
            </a:r>
            <a:endParaRPr lang="en-US" dirty="0"/>
          </a:p>
        </p:txBody>
      </p:sp>
      <p:pic>
        <p:nvPicPr>
          <p:cNvPr id="14" name="Picture 13">
            <a:extLst>
              <a:ext uri="{FF2B5EF4-FFF2-40B4-BE49-F238E27FC236}">
                <a16:creationId xmlns:a16="http://schemas.microsoft.com/office/drawing/2014/main" id="{7530D740-0D6A-4E05-9652-021E489EF3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4660521"/>
            <a:ext cx="5179403" cy="1216656"/>
          </a:xfrm>
          <a:prstGeom prst="rect">
            <a:avLst/>
          </a:prstGeom>
        </p:spPr>
      </p:pic>
      <p:sp>
        <p:nvSpPr>
          <p:cNvPr id="15" name="Arrow: Left 14">
            <a:extLst>
              <a:ext uri="{FF2B5EF4-FFF2-40B4-BE49-F238E27FC236}">
                <a16:creationId xmlns:a16="http://schemas.microsoft.com/office/drawing/2014/main" id="{3B23582C-0092-4CB1-A958-E01DEA354326}"/>
              </a:ext>
            </a:extLst>
          </p:cNvPr>
          <p:cNvSpPr/>
          <p:nvPr/>
        </p:nvSpPr>
        <p:spPr>
          <a:xfrm>
            <a:off x="5580112" y="5472309"/>
            <a:ext cx="395932" cy="144016"/>
          </a:xfrm>
          <a:prstGeom prst="leftArrow">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Left 15">
            <a:extLst>
              <a:ext uri="{FF2B5EF4-FFF2-40B4-BE49-F238E27FC236}">
                <a16:creationId xmlns:a16="http://schemas.microsoft.com/office/drawing/2014/main" id="{F781BEF3-FAE8-4167-8109-CC4254999629}"/>
              </a:ext>
            </a:extLst>
          </p:cNvPr>
          <p:cNvSpPr/>
          <p:nvPr/>
        </p:nvSpPr>
        <p:spPr>
          <a:xfrm>
            <a:off x="5580112" y="5291464"/>
            <a:ext cx="395932" cy="144016"/>
          </a:xfrm>
          <a:prstGeom prst="leftArrow">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9438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B90F012F-2646-40C7-BCB6-B941960142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24" y="2852936"/>
            <a:ext cx="2715245" cy="3811978"/>
          </a:xfrm>
          <a:prstGeom prst="rect">
            <a:avLst/>
          </a:prstGeom>
        </p:spPr>
      </p:pic>
      <p:pic>
        <p:nvPicPr>
          <p:cNvPr id="11" name="Picture 10">
            <a:extLst>
              <a:ext uri="{FF2B5EF4-FFF2-40B4-BE49-F238E27FC236}">
                <a16:creationId xmlns:a16="http://schemas.microsoft.com/office/drawing/2014/main" id="{5E858270-DE32-440A-AC54-DA5D88950B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2133" y="928201"/>
            <a:ext cx="3379525" cy="4856156"/>
          </a:xfrm>
          <a:prstGeom prst="rect">
            <a:avLst/>
          </a:prstGeom>
        </p:spPr>
      </p:pic>
      <p:pic>
        <p:nvPicPr>
          <p:cNvPr id="5" name="Picture 4">
            <a:extLst>
              <a:ext uri="{FF2B5EF4-FFF2-40B4-BE49-F238E27FC236}">
                <a16:creationId xmlns:a16="http://schemas.microsoft.com/office/drawing/2014/main" id="{C862A361-2905-43DC-AC2A-9D416C6BA2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6673" y="-76905"/>
            <a:ext cx="5027110" cy="6863629"/>
          </a:xfrm>
          <a:prstGeom prst="rect">
            <a:avLst/>
          </a:prstGeom>
        </p:spPr>
      </p:pic>
      <p:sp>
        <p:nvSpPr>
          <p:cNvPr id="14" name="Rectangle 13">
            <a:extLst>
              <a:ext uri="{FF2B5EF4-FFF2-40B4-BE49-F238E27FC236}">
                <a16:creationId xmlns:a16="http://schemas.microsoft.com/office/drawing/2014/main" id="{98E451C6-CE30-45A9-BAEE-F287BD480335}"/>
              </a:ext>
            </a:extLst>
          </p:cNvPr>
          <p:cNvSpPr/>
          <p:nvPr/>
        </p:nvSpPr>
        <p:spPr>
          <a:xfrm>
            <a:off x="6151952" y="565341"/>
            <a:ext cx="576064" cy="195940"/>
          </a:xfrm>
          <a:prstGeom prst="rect">
            <a:avLst/>
          </a:prstGeom>
          <a:solidFill>
            <a:srgbClr val="DAC6DD"/>
          </a:solid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332782DB-4579-4149-B466-11BDC8E40643}"/>
              </a:ext>
            </a:extLst>
          </p:cNvPr>
          <p:cNvCxnSpPr>
            <a:cxnSpLocks/>
            <a:endCxn id="20" idx="1"/>
          </p:cNvCxnSpPr>
          <p:nvPr/>
        </p:nvCxnSpPr>
        <p:spPr>
          <a:xfrm flipV="1">
            <a:off x="4989076" y="1892973"/>
            <a:ext cx="2178669" cy="0"/>
          </a:xfrm>
          <a:prstGeom prst="line">
            <a:avLst/>
          </a:prstGeom>
          <a:ln w="12700">
            <a:solidFill>
              <a:schemeClr val="tx1">
                <a:lumMod val="95000"/>
                <a:lumOff val="5000"/>
              </a:schemeClr>
            </a:solidFill>
            <a:headEnd type="oval"/>
            <a:tailEnd w="lg" len="lg"/>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A9116E9-FF83-486F-A024-35668C19EC04}"/>
              </a:ext>
            </a:extLst>
          </p:cNvPr>
          <p:cNvSpPr txBox="1"/>
          <p:nvPr/>
        </p:nvSpPr>
        <p:spPr>
          <a:xfrm>
            <a:off x="7167745" y="1739084"/>
            <a:ext cx="100403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r-HR" sz="1400" b="1" i="0" u="none" strike="noStrike" kern="1200" cap="none" spc="0" normalizeH="0" baseline="0" noProof="0" dirty="0">
                <a:ln>
                  <a:noFill/>
                </a:ln>
                <a:solidFill>
                  <a:srgbClr val="00B0F0"/>
                </a:solidFill>
                <a:effectLst/>
                <a:uLnTx/>
                <a:uFillTx/>
                <a:latin typeface="Calibri" panose="020F0502020204030204"/>
                <a:ea typeface="+mn-ea"/>
                <a:cs typeface="+mn-cs"/>
              </a:rPr>
              <a:t>Ch5</a:t>
            </a:r>
            <a:r>
              <a:rPr kumimoji="0" lang="hr-HR" sz="1400" b="1" i="0" u="none" strike="noStrike" kern="1200" cap="none" spc="0" normalizeH="0" baseline="0" noProof="0" dirty="0">
                <a:ln>
                  <a:noFill/>
                </a:ln>
                <a:solidFill>
                  <a:prstClr val="black"/>
                </a:solidFill>
                <a:effectLst/>
                <a:uLnTx/>
                <a:uFillTx/>
                <a:latin typeface="Calibri" panose="020F0502020204030204"/>
                <a:ea typeface="+mn-ea"/>
                <a:cs typeface="+mn-cs"/>
              </a:rPr>
              <a:t> (PPN)</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9F5799A1-E510-43BD-A26B-7F2F67B789F2}"/>
              </a:ext>
            </a:extLst>
          </p:cNvPr>
          <p:cNvCxnSpPr>
            <a:cxnSpLocks/>
            <a:endCxn id="23" idx="1"/>
          </p:cNvCxnSpPr>
          <p:nvPr/>
        </p:nvCxnSpPr>
        <p:spPr>
          <a:xfrm>
            <a:off x="4514878" y="1673582"/>
            <a:ext cx="3477583" cy="3352"/>
          </a:xfrm>
          <a:prstGeom prst="line">
            <a:avLst/>
          </a:prstGeom>
          <a:ln w="12700">
            <a:solidFill>
              <a:schemeClr val="tx1">
                <a:lumMod val="95000"/>
                <a:lumOff val="5000"/>
              </a:schemeClr>
            </a:solidFill>
            <a:headEnd type="oval"/>
            <a:tailEnd w="lg" len="lg"/>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9E03B3B-B63E-4FAE-9582-B4432837F8A1}"/>
              </a:ext>
            </a:extLst>
          </p:cNvPr>
          <p:cNvSpPr txBox="1"/>
          <p:nvPr/>
        </p:nvSpPr>
        <p:spPr>
          <a:xfrm>
            <a:off x="7992461" y="1523045"/>
            <a:ext cx="854459" cy="307777"/>
          </a:xfrm>
          <a:prstGeom prst="rect">
            <a:avLst/>
          </a:prstGeom>
          <a:solidFill>
            <a:srgbClr val="FCEC9B"/>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r-HR" sz="1400" b="1" i="0" u="none" strike="noStrike" kern="1200" cap="none" spc="0" normalizeH="0" baseline="0" noProof="0" dirty="0">
                <a:ln>
                  <a:noFill/>
                </a:ln>
                <a:solidFill>
                  <a:srgbClr val="FF0000"/>
                </a:solidFill>
                <a:effectLst/>
                <a:uLnTx/>
                <a:uFillTx/>
                <a:latin typeface="Calibri" panose="020F0502020204030204"/>
                <a:ea typeface="+mn-ea"/>
                <a:cs typeface="+mn-cs"/>
              </a:rPr>
              <a:t>B7</a:t>
            </a:r>
            <a:r>
              <a:rPr kumimoji="0" lang="hr-HR" sz="1400" b="1" i="0" u="none" strike="noStrike" kern="1200" cap="none" spc="0" normalizeH="0" baseline="0" noProof="0" dirty="0">
                <a:ln>
                  <a:noFill/>
                </a:ln>
                <a:solidFill>
                  <a:prstClr val="black"/>
                </a:solidFill>
                <a:effectLst/>
                <a:uLnTx/>
                <a:uFillTx/>
                <a:latin typeface="Calibri" panose="020F0502020204030204"/>
                <a:ea typeface="+mn-ea"/>
                <a:cs typeface="+mn-cs"/>
              </a:rPr>
              <a:t> (NRD)</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2039E1E8-D651-4B2A-AD8A-8A234F1DC2A7}"/>
              </a:ext>
            </a:extLst>
          </p:cNvPr>
          <p:cNvCxnSpPr>
            <a:cxnSpLocks/>
          </p:cNvCxnSpPr>
          <p:nvPr/>
        </p:nvCxnSpPr>
        <p:spPr>
          <a:xfrm flipV="1">
            <a:off x="4613755" y="2251695"/>
            <a:ext cx="2190493" cy="1"/>
          </a:xfrm>
          <a:prstGeom prst="line">
            <a:avLst/>
          </a:prstGeom>
          <a:ln w="12700">
            <a:solidFill>
              <a:schemeClr val="tx1">
                <a:lumMod val="95000"/>
                <a:lumOff val="5000"/>
              </a:schemeClr>
            </a:solidFill>
            <a:headEnd type="oval"/>
            <a:tailEnd w="lg" len="lg"/>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876E22F-B8A9-400E-B52E-3039712C9022}"/>
              </a:ext>
            </a:extLst>
          </p:cNvPr>
          <p:cNvSpPr txBox="1"/>
          <p:nvPr/>
        </p:nvSpPr>
        <p:spPr>
          <a:xfrm>
            <a:off x="6803397" y="2097807"/>
            <a:ext cx="115297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r-HR" sz="1400" b="1" i="0" u="none" strike="noStrike" kern="1200" cap="none" spc="0" normalizeH="0" baseline="0" noProof="0" dirty="0">
                <a:ln>
                  <a:noFill/>
                </a:ln>
                <a:solidFill>
                  <a:srgbClr val="00B0F0"/>
                </a:solidFill>
                <a:effectLst/>
                <a:uLnTx/>
                <a:uFillTx/>
                <a:latin typeface="Calibri" panose="020F0502020204030204"/>
                <a:ea typeface="+mn-ea"/>
                <a:cs typeface="+mn-cs"/>
              </a:rPr>
              <a:t>Ch6</a:t>
            </a:r>
            <a:r>
              <a:rPr kumimoji="0" lang="hr-HR" sz="1400" b="1" i="0" u="none" strike="noStrike" kern="1200" cap="none" spc="0" normalizeH="0" baseline="0" noProof="0" dirty="0">
                <a:ln>
                  <a:noFill/>
                </a:ln>
                <a:solidFill>
                  <a:prstClr val="black"/>
                </a:solidFill>
                <a:effectLst/>
                <a:uLnTx/>
                <a:uFillTx/>
                <a:latin typeface="Calibri" panose="020F0502020204030204"/>
                <a:ea typeface="+mn-ea"/>
                <a:cs typeface="+mn-cs"/>
              </a:rPr>
              <a:t> (LDTN)</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341E762F-A07D-4E1A-B019-BCBEC69CE2BC}"/>
              </a:ext>
            </a:extLst>
          </p:cNvPr>
          <p:cNvCxnSpPr>
            <a:cxnSpLocks/>
          </p:cNvCxnSpPr>
          <p:nvPr/>
        </p:nvCxnSpPr>
        <p:spPr>
          <a:xfrm>
            <a:off x="4787997" y="2508772"/>
            <a:ext cx="1584203" cy="0"/>
          </a:xfrm>
          <a:prstGeom prst="line">
            <a:avLst/>
          </a:prstGeom>
          <a:ln w="12700">
            <a:solidFill>
              <a:schemeClr val="tx1">
                <a:lumMod val="95000"/>
                <a:lumOff val="5000"/>
              </a:schemeClr>
            </a:solidFill>
            <a:headEnd type="oval"/>
            <a:tailEnd w="lg" len="lg"/>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DA5E829-C873-4B45-A559-26FA03178EA0}"/>
              </a:ext>
            </a:extLst>
          </p:cNvPr>
          <p:cNvSpPr txBox="1"/>
          <p:nvPr/>
        </p:nvSpPr>
        <p:spPr>
          <a:xfrm>
            <a:off x="6310093" y="2365023"/>
            <a:ext cx="197573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r-HR" sz="1400" b="1" i="0" u="none" strike="noStrike" kern="1200" cap="none" spc="0" normalizeH="0" baseline="0" noProof="0" dirty="0">
                <a:ln>
                  <a:noFill/>
                </a:ln>
                <a:solidFill>
                  <a:srgbClr val="FF0000"/>
                </a:solidFill>
                <a:effectLst/>
                <a:uLnTx/>
                <a:uFillTx/>
                <a:latin typeface="Calibri" panose="020F0502020204030204"/>
                <a:ea typeface="+mn-ea"/>
                <a:cs typeface="+mn-cs"/>
              </a:rPr>
              <a:t>A6</a:t>
            </a:r>
            <a:r>
              <a:rPr kumimoji="0" lang="hr-HR" sz="1400" b="1" i="0" u="none" strike="noStrike" kern="1200" cap="none" spc="0" normalizeH="0" baseline="0" noProof="0" dirty="0">
                <a:ln>
                  <a:noFill/>
                </a:ln>
                <a:solidFill>
                  <a:prstClr val="black"/>
                </a:solidFill>
                <a:effectLst/>
                <a:uLnTx/>
                <a:uFillTx/>
                <a:latin typeface="Calibri" panose="020F0502020204030204"/>
                <a:ea typeface="+mn-ea"/>
                <a:cs typeface="+mn-cs"/>
              </a:rPr>
              <a:t> (LC) REM-</a:t>
            </a:r>
            <a:r>
              <a:rPr kumimoji="0" lang="hr-HR" sz="1400" b="1" i="0" u="none" strike="noStrike" kern="1200" cap="none" spc="0" normalizeH="0" baseline="0" noProof="0" dirty="0" err="1">
                <a:ln>
                  <a:noFill/>
                </a:ln>
                <a:solidFill>
                  <a:prstClr val="black"/>
                </a:solidFill>
                <a:effectLst/>
                <a:uLnTx/>
                <a:uFillTx/>
                <a:latin typeface="Calibri" panose="020F0502020204030204"/>
                <a:ea typeface="+mn-ea"/>
                <a:cs typeface="+mn-cs"/>
              </a:rPr>
              <a:t>exec</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14B537AE-810B-414E-A15C-4A537D93CC6B}"/>
              </a:ext>
            </a:extLst>
          </p:cNvPr>
          <p:cNvCxnSpPr>
            <a:cxnSpLocks/>
          </p:cNvCxnSpPr>
          <p:nvPr/>
        </p:nvCxnSpPr>
        <p:spPr>
          <a:xfrm>
            <a:off x="4443757" y="2364913"/>
            <a:ext cx="3581726" cy="0"/>
          </a:xfrm>
          <a:prstGeom prst="line">
            <a:avLst/>
          </a:prstGeom>
          <a:ln w="12700">
            <a:solidFill>
              <a:schemeClr val="tx1">
                <a:lumMod val="95000"/>
                <a:lumOff val="5000"/>
              </a:schemeClr>
            </a:solidFill>
            <a:headEnd type="oval"/>
            <a:tailEnd w="lg" len="lg"/>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B3BB4AF-5DD0-4C7E-916D-2593B29A7355}"/>
              </a:ext>
            </a:extLst>
          </p:cNvPr>
          <p:cNvSpPr txBox="1"/>
          <p:nvPr/>
        </p:nvSpPr>
        <p:spPr>
          <a:xfrm>
            <a:off x="7992461" y="2211024"/>
            <a:ext cx="1004038" cy="307777"/>
          </a:xfrm>
          <a:prstGeom prst="rect">
            <a:avLst/>
          </a:prstGeom>
          <a:solidFill>
            <a:srgbClr val="FCEC9B"/>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r-HR" sz="1400" b="1" i="0" u="none" strike="noStrike" kern="1200" cap="none" spc="0" normalizeH="0" baseline="0" noProof="0" dirty="0">
                <a:ln>
                  <a:noFill/>
                </a:ln>
                <a:solidFill>
                  <a:srgbClr val="FF0000"/>
                </a:solidFill>
                <a:effectLst/>
                <a:uLnTx/>
                <a:uFillTx/>
                <a:latin typeface="Calibri" panose="020F0502020204030204"/>
                <a:ea typeface="+mn-ea"/>
                <a:cs typeface="+mn-cs"/>
              </a:rPr>
              <a:t>B6</a:t>
            </a:r>
            <a:r>
              <a:rPr kumimoji="0" lang="hr-HR" sz="1400" b="1" i="0" u="none" strike="noStrike" kern="1200" cap="none" spc="0" normalizeH="0" baseline="0" noProof="0" dirty="0">
                <a:ln>
                  <a:noFill/>
                </a:ln>
                <a:solidFill>
                  <a:prstClr val="black"/>
                </a:solidFill>
                <a:effectLst/>
                <a:uLnTx/>
                <a:uFillTx/>
                <a:latin typeface="Calibri" panose="020F0502020204030204"/>
                <a:ea typeface="+mn-ea"/>
                <a:cs typeface="+mn-cs"/>
              </a:rPr>
              <a:t> (MRN)</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4" name="Straight Connector 23">
            <a:extLst>
              <a:ext uri="{FF2B5EF4-FFF2-40B4-BE49-F238E27FC236}">
                <a16:creationId xmlns:a16="http://schemas.microsoft.com/office/drawing/2014/main" id="{3F01D127-5F23-4F36-8A88-0F745947BE38}"/>
              </a:ext>
            </a:extLst>
          </p:cNvPr>
          <p:cNvCxnSpPr>
            <a:cxnSpLocks/>
          </p:cNvCxnSpPr>
          <p:nvPr/>
        </p:nvCxnSpPr>
        <p:spPr>
          <a:xfrm>
            <a:off x="4443757" y="2879009"/>
            <a:ext cx="3581726" cy="0"/>
          </a:xfrm>
          <a:prstGeom prst="line">
            <a:avLst/>
          </a:prstGeom>
          <a:ln w="12700">
            <a:solidFill>
              <a:schemeClr val="tx1">
                <a:lumMod val="95000"/>
                <a:lumOff val="5000"/>
              </a:schemeClr>
            </a:solidFill>
            <a:headEnd type="oval"/>
            <a:tailEnd w="lg" len="lg"/>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5216DBE-4D8B-4F28-BD97-A1AF128B6364}"/>
              </a:ext>
            </a:extLst>
          </p:cNvPr>
          <p:cNvSpPr txBox="1"/>
          <p:nvPr/>
        </p:nvSpPr>
        <p:spPr>
          <a:xfrm>
            <a:off x="7992461" y="2725120"/>
            <a:ext cx="1004038" cy="307777"/>
          </a:xfrm>
          <a:prstGeom prst="rect">
            <a:avLst/>
          </a:prstGeom>
          <a:solidFill>
            <a:srgbClr val="FCEC9B"/>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r-HR" sz="1400" b="1" i="0" u="none" strike="noStrike" kern="1200" cap="none" spc="0" normalizeH="0" baseline="0" noProof="0" dirty="0">
                <a:ln>
                  <a:noFill/>
                </a:ln>
                <a:solidFill>
                  <a:prstClr val="black"/>
                </a:solidFill>
                <a:effectLst/>
                <a:uLnTx/>
                <a:uFillTx/>
                <a:latin typeface="Calibri" panose="020F0502020204030204"/>
                <a:ea typeface="+mn-ea"/>
                <a:cs typeface="+mn-cs"/>
              </a:rPr>
              <a:t>B5 (</a:t>
            </a:r>
            <a:r>
              <a:rPr kumimoji="0" lang="hr-HR" sz="1400" b="1" i="0" u="none" strike="noStrike" kern="1200" cap="none" spc="0" normalizeH="0" baseline="0" noProof="0" dirty="0" err="1">
                <a:ln>
                  <a:noFill/>
                </a:ln>
                <a:solidFill>
                  <a:prstClr val="black"/>
                </a:solidFill>
                <a:effectLst/>
                <a:uLnTx/>
                <a:uFillTx/>
                <a:latin typeface="Calibri" panose="020F0502020204030204"/>
                <a:ea typeface="+mn-ea"/>
                <a:cs typeface="+mn-cs"/>
              </a:rPr>
              <a:t>NRPo</a:t>
            </a:r>
            <a:r>
              <a:rPr kumimoji="0" lang="hr-HR" sz="14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03B06782-6F1E-4D3D-B8C9-715D95E75579}"/>
              </a:ext>
            </a:extLst>
          </p:cNvPr>
          <p:cNvCxnSpPr>
            <a:cxnSpLocks/>
          </p:cNvCxnSpPr>
          <p:nvPr/>
        </p:nvCxnSpPr>
        <p:spPr>
          <a:xfrm>
            <a:off x="4473405" y="3542929"/>
            <a:ext cx="3581726" cy="0"/>
          </a:xfrm>
          <a:prstGeom prst="line">
            <a:avLst/>
          </a:prstGeom>
          <a:ln w="12700">
            <a:solidFill>
              <a:schemeClr val="tx1">
                <a:lumMod val="95000"/>
                <a:lumOff val="5000"/>
              </a:schemeClr>
            </a:solidFill>
            <a:headEnd type="oval"/>
            <a:tailEnd w="lg" len="lg"/>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8BB9BA3-E325-4733-9185-C7B5E76BC56F}"/>
              </a:ext>
            </a:extLst>
          </p:cNvPr>
          <p:cNvSpPr txBox="1"/>
          <p:nvPr/>
        </p:nvSpPr>
        <p:spPr>
          <a:xfrm>
            <a:off x="7992461" y="3389040"/>
            <a:ext cx="1004038" cy="307777"/>
          </a:xfrm>
          <a:prstGeom prst="rect">
            <a:avLst/>
          </a:prstGeom>
          <a:solidFill>
            <a:srgbClr val="FCEC9B"/>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r-HR" sz="1400" b="1" i="0" u="none" strike="noStrike" kern="1200" cap="none" spc="0" normalizeH="0" baseline="0" noProof="0" dirty="0">
                <a:ln>
                  <a:noFill/>
                </a:ln>
                <a:solidFill>
                  <a:prstClr val="black"/>
                </a:solidFill>
                <a:effectLst/>
                <a:uLnTx/>
                <a:uFillTx/>
                <a:latin typeface="Calibri" panose="020F0502020204030204"/>
                <a:ea typeface="+mn-ea"/>
                <a:cs typeface="+mn-cs"/>
              </a:rPr>
              <a:t>B3 (NRM)</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F7C33705-1946-4872-BACF-C468CFAE5572}"/>
              </a:ext>
            </a:extLst>
          </p:cNvPr>
          <p:cNvCxnSpPr>
            <a:cxnSpLocks/>
          </p:cNvCxnSpPr>
          <p:nvPr/>
        </p:nvCxnSpPr>
        <p:spPr>
          <a:xfrm>
            <a:off x="4458966" y="3935651"/>
            <a:ext cx="3581726" cy="0"/>
          </a:xfrm>
          <a:prstGeom prst="line">
            <a:avLst/>
          </a:prstGeom>
          <a:ln w="12700">
            <a:solidFill>
              <a:schemeClr val="tx1">
                <a:lumMod val="95000"/>
                <a:lumOff val="5000"/>
              </a:schemeClr>
            </a:solidFill>
            <a:headEnd type="oval"/>
            <a:tailEnd w="lg" len="lg"/>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E1DF3BE-4224-4576-8824-0533A94AF4D7}"/>
              </a:ext>
            </a:extLst>
          </p:cNvPr>
          <p:cNvSpPr txBox="1"/>
          <p:nvPr/>
        </p:nvSpPr>
        <p:spPr>
          <a:xfrm>
            <a:off x="7992461" y="3781762"/>
            <a:ext cx="1004038" cy="307777"/>
          </a:xfrm>
          <a:prstGeom prst="rect">
            <a:avLst/>
          </a:prstGeom>
          <a:solidFill>
            <a:srgbClr val="FCEC9B"/>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r-HR" sz="1400" b="1" i="0" u="none" strike="noStrike" kern="1200" cap="none" spc="0" normalizeH="0" baseline="0" noProof="0" dirty="0">
                <a:ln>
                  <a:noFill/>
                </a:ln>
                <a:solidFill>
                  <a:prstClr val="black"/>
                </a:solidFill>
                <a:effectLst/>
                <a:uLnTx/>
                <a:uFillTx/>
                <a:latin typeface="Calibri" panose="020F0502020204030204"/>
                <a:ea typeface="+mn-ea"/>
                <a:cs typeface="+mn-cs"/>
              </a:rPr>
              <a:t>B2 (NRO)</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51D5571A-51AC-496F-A460-9F9C322674C1}"/>
              </a:ext>
            </a:extLst>
          </p:cNvPr>
          <p:cNvCxnSpPr>
            <a:cxnSpLocks/>
          </p:cNvCxnSpPr>
          <p:nvPr/>
        </p:nvCxnSpPr>
        <p:spPr>
          <a:xfrm>
            <a:off x="4471704" y="4536919"/>
            <a:ext cx="3581726" cy="0"/>
          </a:xfrm>
          <a:prstGeom prst="line">
            <a:avLst/>
          </a:prstGeom>
          <a:ln w="12700">
            <a:solidFill>
              <a:schemeClr val="tx1">
                <a:lumMod val="95000"/>
                <a:lumOff val="5000"/>
              </a:schemeClr>
            </a:solidFill>
            <a:headEnd type="oval"/>
            <a:tailEnd w="lg" len="lg"/>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A0CE3A0-7A3F-4726-B2B9-3AB067A768EE}"/>
              </a:ext>
            </a:extLst>
          </p:cNvPr>
          <p:cNvSpPr txBox="1"/>
          <p:nvPr/>
        </p:nvSpPr>
        <p:spPr>
          <a:xfrm>
            <a:off x="7992461" y="4383030"/>
            <a:ext cx="1004038" cy="307777"/>
          </a:xfrm>
          <a:prstGeom prst="rect">
            <a:avLst/>
          </a:prstGeom>
          <a:solidFill>
            <a:srgbClr val="FCEC9B"/>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r-HR" sz="1400" b="1" i="0" u="none" strike="noStrike" kern="1200" cap="none" spc="0" normalizeH="0" baseline="0" noProof="0" dirty="0">
                <a:ln>
                  <a:noFill/>
                </a:ln>
                <a:solidFill>
                  <a:prstClr val="black"/>
                </a:solidFill>
                <a:effectLst/>
                <a:uLnTx/>
                <a:uFillTx/>
                <a:latin typeface="Calibri" panose="020F0502020204030204"/>
                <a:ea typeface="+mn-ea"/>
                <a:cs typeface="+mn-cs"/>
              </a:rPr>
              <a:t>B1 (</a:t>
            </a:r>
            <a:r>
              <a:rPr kumimoji="0" lang="hr-HR" sz="1400" b="1" i="0" u="none" strike="noStrike" kern="1200" cap="none" spc="0" normalizeH="0" baseline="0" noProof="0" dirty="0" err="1">
                <a:ln>
                  <a:noFill/>
                </a:ln>
                <a:solidFill>
                  <a:prstClr val="black"/>
                </a:solidFill>
                <a:effectLst/>
                <a:uLnTx/>
                <a:uFillTx/>
                <a:latin typeface="Calibri" panose="020F0502020204030204"/>
                <a:ea typeface="+mn-ea"/>
                <a:cs typeface="+mn-cs"/>
              </a:rPr>
              <a:t>NRPa</a:t>
            </a:r>
            <a:r>
              <a:rPr kumimoji="0" lang="hr-HR" sz="14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6" name="Straight Connector 35">
            <a:extLst>
              <a:ext uri="{FF2B5EF4-FFF2-40B4-BE49-F238E27FC236}">
                <a16:creationId xmlns:a16="http://schemas.microsoft.com/office/drawing/2014/main" id="{5A8A7E82-82C1-47A7-9387-DE79F8CFE2E5}"/>
              </a:ext>
            </a:extLst>
          </p:cNvPr>
          <p:cNvCxnSpPr>
            <a:cxnSpLocks/>
            <a:endCxn id="37" idx="1"/>
          </p:cNvCxnSpPr>
          <p:nvPr/>
        </p:nvCxnSpPr>
        <p:spPr>
          <a:xfrm>
            <a:off x="4694364" y="3735097"/>
            <a:ext cx="2424847" cy="0"/>
          </a:xfrm>
          <a:prstGeom prst="line">
            <a:avLst/>
          </a:prstGeom>
          <a:ln w="12700">
            <a:solidFill>
              <a:schemeClr val="tx1">
                <a:lumMod val="95000"/>
                <a:lumOff val="5000"/>
              </a:schemeClr>
            </a:solidFill>
            <a:headEnd type="oval"/>
            <a:tailEnd w="lg" len="lg"/>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3EEBB42-50FD-49ED-A218-E3415FDE1938}"/>
              </a:ext>
            </a:extLst>
          </p:cNvPr>
          <p:cNvSpPr txBox="1"/>
          <p:nvPr/>
        </p:nvSpPr>
        <p:spPr>
          <a:xfrm>
            <a:off x="7119211" y="3581208"/>
            <a:ext cx="211268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r-HR" sz="1400" b="1" i="0" u="none" strike="noStrike" kern="1200" cap="none" spc="0" normalizeH="0" baseline="0" noProof="0" dirty="0" err="1">
                <a:ln>
                  <a:noFill/>
                </a:ln>
                <a:solidFill>
                  <a:prstClr val="black"/>
                </a:solidFill>
                <a:effectLst/>
                <a:uLnTx/>
                <a:uFillTx/>
                <a:latin typeface="Calibri" panose="020F0502020204030204"/>
                <a:ea typeface="+mn-ea"/>
                <a:cs typeface="+mn-cs"/>
              </a:rPr>
              <a:t>GiRN</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8" name="Straight Connector 37">
            <a:extLst>
              <a:ext uri="{FF2B5EF4-FFF2-40B4-BE49-F238E27FC236}">
                <a16:creationId xmlns:a16="http://schemas.microsoft.com/office/drawing/2014/main" id="{EA4C9B23-6C45-4755-A0CC-0071C8F17098}"/>
              </a:ext>
            </a:extLst>
          </p:cNvPr>
          <p:cNvCxnSpPr>
            <a:cxnSpLocks/>
          </p:cNvCxnSpPr>
          <p:nvPr/>
        </p:nvCxnSpPr>
        <p:spPr>
          <a:xfrm>
            <a:off x="4919988" y="2701476"/>
            <a:ext cx="2223606" cy="0"/>
          </a:xfrm>
          <a:prstGeom prst="line">
            <a:avLst/>
          </a:prstGeom>
          <a:ln w="12700">
            <a:solidFill>
              <a:schemeClr val="tx1">
                <a:lumMod val="95000"/>
                <a:lumOff val="5000"/>
              </a:schemeClr>
            </a:solidFill>
            <a:headEnd type="oval"/>
            <a:tailEnd w="lg" len="lg"/>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3DD5DE3-9802-4553-9DF4-42E395E40964}"/>
              </a:ext>
            </a:extLst>
          </p:cNvPr>
          <p:cNvSpPr txBox="1"/>
          <p:nvPr/>
        </p:nvSpPr>
        <p:spPr>
          <a:xfrm>
            <a:off x="7089329" y="2547457"/>
            <a:ext cx="73249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r-HR" sz="1400" b="1" i="0" u="none" strike="noStrike" kern="1200" cap="none" spc="0" normalizeH="0" baseline="0" noProof="0" dirty="0">
                <a:ln>
                  <a:noFill/>
                </a:ln>
                <a:solidFill>
                  <a:srgbClr val="FF0000"/>
                </a:solidFill>
                <a:effectLst/>
                <a:uLnTx/>
                <a:uFillTx/>
                <a:latin typeface="Calibri" panose="020F0502020204030204"/>
                <a:ea typeface="+mn-ea"/>
                <a:cs typeface="+mn-cs"/>
              </a:rPr>
              <a:t>MPBN</a:t>
            </a:r>
            <a:endPar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40" name="Straight Connector 39">
            <a:extLst>
              <a:ext uri="{FF2B5EF4-FFF2-40B4-BE49-F238E27FC236}">
                <a16:creationId xmlns:a16="http://schemas.microsoft.com/office/drawing/2014/main" id="{5A4135C7-25FA-402E-8ED6-5BCD9562924D}"/>
              </a:ext>
            </a:extLst>
          </p:cNvPr>
          <p:cNvCxnSpPr>
            <a:cxnSpLocks/>
          </p:cNvCxnSpPr>
          <p:nvPr/>
        </p:nvCxnSpPr>
        <p:spPr>
          <a:xfrm>
            <a:off x="4616776" y="3079145"/>
            <a:ext cx="3581726" cy="0"/>
          </a:xfrm>
          <a:prstGeom prst="line">
            <a:avLst/>
          </a:prstGeom>
          <a:ln w="12700">
            <a:solidFill>
              <a:schemeClr val="tx1">
                <a:lumMod val="95000"/>
                <a:lumOff val="5000"/>
              </a:schemeClr>
            </a:solidFill>
            <a:headEnd type="oval"/>
            <a:tailEnd w="lg" len="lg"/>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F447B4F-694B-47BF-91AA-F716289BCDDC}"/>
              </a:ext>
            </a:extLst>
          </p:cNvPr>
          <p:cNvSpPr txBox="1"/>
          <p:nvPr/>
        </p:nvSpPr>
        <p:spPr>
          <a:xfrm>
            <a:off x="8165480" y="2925256"/>
            <a:ext cx="100403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r-HR" sz="1400" b="1" i="0" u="none" strike="noStrike" kern="1200" cap="none" spc="0" normalizeH="0" baseline="0" noProof="0" dirty="0" err="1">
                <a:ln>
                  <a:noFill/>
                </a:ln>
                <a:solidFill>
                  <a:srgbClr val="FF0000"/>
                </a:solidFill>
                <a:effectLst/>
                <a:uLnTx/>
                <a:uFillTx/>
                <a:latin typeface="Calibri" panose="020F0502020204030204"/>
                <a:ea typeface="+mn-ea"/>
                <a:cs typeface="+mn-cs"/>
              </a:rPr>
              <a:t>NRTPo</a:t>
            </a:r>
            <a:endPar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42" name="Straight Connector 41">
            <a:extLst>
              <a:ext uri="{FF2B5EF4-FFF2-40B4-BE49-F238E27FC236}">
                <a16:creationId xmlns:a16="http://schemas.microsoft.com/office/drawing/2014/main" id="{197A49B2-CC37-4D2F-BAF6-3EED940B1D48}"/>
              </a:ext>
            </a:extLst>
          </p:cNvPr>
          <p:cNvCxnSpPr>
            <a:cxnSpLocks/>
          </p:cNvCxnSpPr>
          <p:nvPr/>
        </p:nvCxnSpPr>
        <p:spPr>
          <a:xfrm>
            <a:off x="4771786" y="3312066"/>
            <a:ext cx="3581726" cy="0"/>
          </a:xfrm>
          <a:prstGeom prst="line">
            <a:avLst/>
          </a:prstGeom>
          <a:ln w="12700">
            <a:solidFill>
              <a:schemeClr val="tx1">
                <a:lumMod val="95000"/>
                <a:lumOff val="5000"/>
              </a:schemeClr>
            </a:solidFill>
            <a:headEnd type="oval"/>
            <a:tailEnd w="lg" len="lg"/>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EFBEEE5-C025-4F38-80C6-D7109DABA303}"/>
              </a:ext>
            </a:extLst>
          </p:cNvPr>
          <p:cNvSpPr txBox="1"/>
          <p:nvPr/>
        </p:nvSpPr>
        <p:spPr>
          <a:xfrm>
            <a:off x="8320490" y="3158177"/>
            <a:ext cx="100403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r-HR" sz="1400" b="1" i="0" u="none" strike="noStrike" kern="1200" cap="none" spc="0" normalizeH="0" baseline="0" noProof="0" dirty="0">
                <a:ln>
                  <a:noFill/>
                </a:ln>
                <a:solidFill>
                  <a:prstClr val="black"/>
                </a:solidFill>
                <a:effectLst/>
                <a:uLnTx/>
                <a:uFillTx/>
                <a:latin typeface="Calibri" panose="020F0502020204030204"/>
                <a:ea typeface="+mn-ea"/>
                <a:cs typeface="+mn-cs"/>
              </a:rPr>
              <a:t>NRPC</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4" name="Straight Connector 43">
            <a:extLst>
              <a:ext uri="{FF2B5EF4-FFF2-40B4-BE49-F238E27FC236}">
                <a16:creationId xmlns:a16="http://schemas.microsoft.com/office/drawing/2014/main" id="{E3B1922D-089B-4D17-B6A9-DE9CC95D21E5}"/>
              </a:ext>
            </a:extLst>
          </p:cNvPr>
          <p:cNvCxnSpPr>
            <a:cxnSpLocks/>
          </p:cNvCxnSpPr>
          <p:nvPr/>
        </p:nvCxnSpPr>
        <p:spPr>
          <a:xfrm>
            <a:off x="4927374" y="1309854"/>
            <a:ext cx="2728285" cy="0"/>
          </a:xfrm>
          <a:prstGeom prst="line">
            <a:avLst/>
          </a:prstGeom>
          <a:ln w="12700">
            <a:solidFill>
              <a:schemeClr val="tx1">
                <a:lumMod val="95000"/>
                <a:lumOff val="5000"/>
              </a:schemeClr>
            </a:solidFill>
            <a:headEnd type="oval"/>
            <a:tailEnd w="lg" len="lg"/>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C2BE5E6-66B7-42AB-A8FA-C44256F9F2D4}"/>
              </a:ext>
            </a:extLst>
          </p:cNvPr>
          <p:cNvSpPr txBox="1"/>
          <p:nvPr/>
        </p:nvSpPr>
        <p:spPr>
          <a:xfrm>
            <a:off x="7640021" y="1151889"/>
            <a:ext cx="124530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r-HR" sz="1400" b="1" i="0" u="none" strike="noStrike" kern="1200" cap="none" spc="0" normalizeH="0" baseline="0" noProof="0" dirty="0">
                <a:ln>
                  <a:noFill/>
                </a:ln>
                <a:solidFill>
                  <a:srgbClr val="FF0000"/>
                </a:solidFill>
                <a:effectLst/>
                <a:uLnTx/>
                <a:uFillTx/>
                <a:latin typeface="Calibri" panose="020F0502020204030204"/>
                <a:ea typeface="+mn-ea"/>
                <a:cs typeface="+mn-cs"/>
              </a:rPr>
              <a:t>NC &amp; NSC</a:t>
            </a:r>
            <a:endPar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51" name="Straight Connector 50">
            <a:extLst>
              <a:ext uri="{FF2B5EF4-FFF2-40B4-BE49-F238E27FC236}">
                <a16:creationId xmlns:a16="http://schemas.microsoft.com/office/drawing/2014/main" id="{4FFB24B4-82D4-444B-9191-487327DF4C28}"/>
              </a:ext>
            </a:extLst>
          </p:cNvPr>
          <p:cNvCxnSpPr>
            <a:cxnSpLocks/>
          </p:cNvCxnSpPr>
          <p:nvPr/>
        </p:nvCxnSpPr>
        <p:spPr>
          <a:xfrm>
            <a:off x="4950468" y="2102036"/>
            <a:ext cx="2223606" cy="0"/>
          </a:xfrm>
          <a:prstGeom prst="line">
            <a:avLst/>
          </a:prstGeom>
          <a:ln w="12700">
            <a:solidFill>
              <a:schemeClr val="tx1">
                <a:lumMod val="95000"/>
                <a:lumOff val="5000"/>
              </a:schemeClr>
            </a:solidFill>
            <a:headEnd type="oval"/>
            <a:tailEnd w="lg" len="lg"/>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FD224D88-07FB-4076-BB4E-E352E3D6BF7D}"/>
              </a:ext>
            </a:extLst>
          </p:cNvPr>
          <p:cNvSpPr txBox="1"/>
          <p:nvPr/>
        </p:nvSpPr>
        <p:spPr>
          <a:xfrm>
            <a:off x="7156385" y="1948017"/>
            <a:ext cx="73249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r-HR" sz="1400" b="1" i="0" u="none" strike="noStrike" kern="1200" cap="none" spc="0" normalizeH="0" baseline="0" noProof="0" dirty="0">
                <a:ln>
                  <a:noFill/>
                </a:ln>
                <a:solidFill>
                  <a:prstClr val="black"/>
                </a:solidFill>
                <a:effectLst/>
                <a:uLnTx/>
                <a:uFillTx/>
                <a:latin typeface="Calibri" panose="020F0502020204030204"/>
                <a:ea typeface="+mn-ea"/>
                <a:cs typeface="+mn-cs"/>
              </a:rPr>
              <a:t>LPBN</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A55ABC4-F4A7-4F04-9177-9B37246D8690}"/>
              </a:ext>
            </a:extLst>
          </p:cNvPr>
          <p:cNvSpPr/>
          <p:nvPr/>
        </p:nvSpPr>
        <p:spPr>
          <a:xfrm>
            <a:off x="5458043" y="5307263"/>
            <a:ext cx="633984" cy="377952"/>
          </a:xfrm>
          <a:prstGeom prst="rect">
            <a:avLst/>
          </a:prstGeom>
          <a:solidFill>
            <a:srgbClr val="FCEC9B"/>
          </a:solid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D6FC23F4-0DC5-41E1-9426-47BD4E053BC1}"/>
              </a:ext>
            </a:extLst>
          </p:cNvPr>
          <p:cNvSpPr txBox="1"/>
          <p:nvPr/>
        </p:nvSpPr>
        <p:spPr>
          <a:xfrm>
            <a:off x="6106115" y="5115872"/>
            <a:ext cx="2929614"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hr-HR" sz="1400" b="1" dirty="0">
                <a:solidFill>
                  <a:prstClr val="black"/>
                </a:solidFill>
                <a:latin typeface="Calibri" panose="020F0502020204030204"/>
              </a:rPr>
              <a:t>silazni sustav endogene </a:t>
            </a:r>
            <a:r>
              <a:rPr lang="hr-HR" sz="1400" b="1" dirty="0" err="1">
                <a:solidFill>
                  <a:prstClr val="black"/>
                </a:solidFill>
                <a:latin typeface="Calibri" panose="020F0502020204030204"/>
              </a:rPr>
              <a:t>opioidne</a:t>
            </a:r>
            <a:r>
              <a:rPr lang="hr-HR" sz="1400" b="1" dirty="0">
                <a:solidFill>
                  <a:prstClr val="black"/>
                </a:solidFill>
                <a:latin typeface="Calibri" panose="020F0502020204030204"/>
              </a:rPr>
              <a:t> analgezije – </a:t>
            </a:r>
            <a:r>
              <a:rPr lang="hr-HR" sz="1400" b="1" i="1" dirty="0">
                <a:solidFill>
                  <a:prstClr val="black"/>
                </a:solidFill>
                <a:latin typeface="Calibri" panose="020F0502020204030204"/>
              </a:rPr>
              <a:t>gate-</a:t>
            </a:r>
            <a:r>
              <a:rPr lang="hr-HR" sz="1400" b="1" i="1" dirty="0" err="1">
                <a:solidFill>
                  <a:prstClr val="black"/>
                </a:solidFill>
                <a:latin typeface="Calibri" panose="020F0502020204030204"/>
              </a:rPr>
              <a:t>control</a:t>
            </a:r>
            <a:r>
              <a:rPr lang="hr-HR" sz="1400" b="1" i="1" dirty="0">
                <a:solidFill>
                  <a:prstClr val="black"/>
                </a:solidFill>
                <a:latin typeface="Calibri" panose="020F0502020204030204"/>
              </a:rPr>
              <a:t> </a:t>
            </a:r>
            <a:r>
              <a:rPr lang="hr-HR" sz="1400" b="1" i="1" dirty="0" err="1">
                <a:solidFill>
                  <a:prstClr val="black"/>
                </a:solidFill>
                <a:latin typeface="Calibri" panose="020F0502020204030204"/>
              </a:rPr>
              <a:t>of</a:t>
            </a:r>
            <a:r>
              <a:rPr lang="hr-HR" sz="1400" b="1" i="1" dirty="0">
                <a:solidFill>
                  <a:prstClr val="black"/>
                </a:solidFill>
                <a:latin typeface="Calibri" panose="020F0502020204030204"/>
              </a:rPr>
              <a:t> </a:t>
            </a:r>
            <a:r>
              <a:rPr lang="hr-HR" sz="1400" b="1" i="1" dirty="0" err="1">
                <a:solidFill>
                  <a:prstClr val="black"/>
                </a:solidFill>
                <a:latin typeface="Calibri" panose="020F0502020204030204"/>
              </a:rPr>
              <a:t>pain</a:t>
            </a:r>
            <a:r>
              <a:rPr lang="hr-HR" sz="1400" b="1" i="1" dirty="0">
                <a:solidFill>
                  <a:prstClr val="black"/>
                </a:solidFill>
                <a:latin typeface="Calibri" panose="020F0502020204030204"/>
              </a:rPr>
              <a:t> </a:t>
            </a:r>
            <a:r>
              <a:rPr lang="hr-HR" sz="1400" b="1" dirty="0">
                <a:solidFill>
                  <a:prstClr val="black"/>
                </a:solidFill>
                <a:latin typeface="Calibri" panose="020F0502020204030204"/>
              </a:rPr>
              <a:t>(</a:t>
            </a:r>
            <a:r>
              <a:rPr lang="hr-HR" sz="1400" b="1" dirty="0" err="1">
                <a:solidFill>
                  <a:prstClr val="black"/>
                </a:solidFill>
                <a:latin typeface="Calibri" panose="020F0502020204030204"/>
              </a:rPr>
              <a:t>Ronald</a:t>
            </a:r>
            <a:r>
              <a:rPr lang="hr-HR" sz="1400" b="1" dirty="0">
                <a:solidFill>
                  <a:prstClr val="black"/>
                </a:solidFill>
                <a:latin typeface="Calibri" panose="020F0502020204030204"/>
              </a:rPr>
              <a:t> </a:t>
            </a:r>
            <a:r>
              <a:rPr lang="hr-HR" sz="1400" b="1" dirty="0" err="1">
                <a:solidFill>
                  <a:prstClr val="black"/>
                </a:solidFill>
                <a:latin typeface="Calibri" panose="020F0502020204030204"/>
              </a:rPr>
              <a:t>Melzack</a:t>
            </a:r>
            <a:r>
              <a:rPr lang="hr-HR" sz="1400" b="1" dirty="0">
                <a:solidFill>
                  <a:prstClr val="black"/>
                </a:solidFill>
                <a:latin typeface="Calibri" panose="020F0502020204030204"/>
              </a:rPr>
              <a:t>, </a:t>
            </a:r>
            <a:r>
              <a:rPr lang="hr-HR" sz="1400" b="1" dirty="0" err="1">
                <a:solidFill>
                  <a:prstClr val="black"/>
                </a:solidFill>
                <a:latin typeface="Calibri" panose="020F0502020204030204"/>
              </a:rPr>
              <a:t>Patrick</a:t>
            </a:r>
            <a:r>
              <a:rPr lang="hr-HR" sz="1400" b="1" dirty="0">
                <a:solidFill>
                  <a:prstClr val="black"/>
                </a:solidFill>
                <a:latin typeface="Calibri" panose="020F0502020204030204"/>
              </a:rPr>
              <a:t> Wall, 1965)</a:t>
            </a:r>
            <a:endParaRPr kumimoji="0" lang="en-US" sz="1400" b="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163C5351-A906-49AB-B1E9-2FACF1E58E45}"/>
              </a:ext>
            </a:extLst>
          </p:cNvPr>
          <p:cNvSpPr/>
          <p:nvPr/>
        </p:nvSpPr>
        <p:spPr>
          <a:xfrm>
            <a:off x="179512" y="235923"/>
            <a:ext cx="633984" cy="377952"/>
          </a:xfrm>
          <a:prstGeom prst="rect">
            <a:avLst/>
          </a:prstGeom>
          <a:solidFill>
            <a:srgbClr val="FCEC9B"/>
          </a:solid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59AB5753-CA6F-4D65-A800-1543100E364D}"/>
              </a:ext>
            </a:extLst>
          </p:cNvPr>
          <p:cNvSpPr txBox="1"/>
          <p:nvPr/>
        </p:nvSpPr>
        <p:spPr>
          <a:xfrm>
            <a:off x="827584" y="154171"/>
            <a:ext cx="2160240"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hr-HR" sz="1400" b="1" dirty="0">
                <a:solidFill>
                  <a:prstClr val="black"/>
                </a:solidFill>
                <a:latin typeface="Calibri" panose="020F0502020204030204"/>
              </a:rPr>
              <a:t>l</a:t>
            </a:r>
            <a:r>
              <a:rPr kumimoji="0" lang="hr-HR" sz="1400" b="1" i="0" u="none" strike="noStrike" kern="1200" cap="none" spc="0" normalizeH="0" baseline="0" noProof="0" dirty="0" err="1">
                <a:ln>
                  <a:noFill/>
                </a:ln>
                <a:solidFill>
                  <a:prstClr val="black"/>
                </a:solidFill>
                <a:effectLst/>
                <a:uLnTx/>
                <a:uFillTx/>
                <a:latin typeface="Calibri" panose="020F0502020204030204"/>
                <a:ea typeface="+mn-ea"/>
                <a:cs typeface="+mn-cs"/>
              </a:rPr>
              <a:t>imbičko</a:t>
            </a:r>
            <a:r>
              <a:rPr lang="hr-HR" sz="1400" b="1" dirty="0">
                <a:solidFill>
                  <a:prstClr val="black"/>
                </a:solidFill>
                <a:latin typeface="Calibri" panose="020F0502020204030204"/>
              </a:rPr>
              <a:t> polje </a:t>
            </a:r>
            <a:r>
              <a:rPr lang="hr-HR" sz="1400" b="1" dirty="0" err="1">
                <a:solidFill>
                  <a:prstClr val="black"/>
                </a:solidFill>
                <a:latin typeface="Calibri" panose="020F0502020204030204"/>
              </a:rPr>
              <a:t>mezencef</a:t>
            </a:r>
            <a:r>
              <a:rPr lang="hr-HR" sz="1400" b="1" dirty="0">
                <a:solidFill>
                  <a:prstClr val="black"/>
                </a:solidFill>
                <a:latin typeface="Calibri" panose="020F0502020204030204"/>
              </a:rPr>
              <a:t>.</a:t>
            </a:r>
          </a:p>
          <a:p>
            <a:pPr lvl="0" defTabSz="457200">
              <a:defRPr/>
            </a:pPr>
            <a:r>
              <a:rPr kumimoji="0" lang="hr-HR" sz="1400" b="1" i="0" u="none" strike="noStrike" kern="1200" cap="none" spc="0" normalizeH="0" baseline="0" noProof="0" dirty="0">
                <a:ln>
                  <a:noFill/>
                </a:ln>
                <a:solidFill>
                  <a:prstClr val="black"/>
                </a:solidFill>
                <a:effectLst/>
                <a:uLnTx/>
                <a:uFillTx/>
                <a:latin typeface="Calibri" panose="020F0502020204030204"/>
                <a:ea typeface="+mn-ea"/>
                <a:cs typeface="+mn-cs"/>
              </a:rPr>
              <a:t>F</a:t>
            </a:r>
            <a:r>
              <a:rPr lang="en-US" sz="1400" dirty="0"/>
              <a:t>|</a:t>
            </a:r>
            <a:r>
              <a:rPr lang="hr-HR" sz="1400" b="1" dirty="0"/>
              <a:t>F odgovor: motorička</a:t>
            </a:r>
          </a:p>
          <a:p>
            <a:pPr lvl="0" defTabSz="457200">
              <a:defRPr/>
            </a:pPr>
            <a:r>
              <a:rPr kumimoji="0" lang="hr-HR" sz="1400" b="1" i="0" u="none" strike="noStrike" kern="1200" cap="none" spc="0" normalizeH="0" baseline="0" noProof="0" dirty="0">
                <a:ln>
                  <a:noFill/>
                </a:ln>
                <a:solidFill>
                  <a:prstClr val="black"/>
                </a:solidFill>
                <a:effectLst/>
                <a:uLnTx/>
                <a:uFillTx/>
                <a:latin typeface="Calibri" panose="020F0502020204030204"/>
                <a:ea typeface="+mn-ea"/>
                <a:cs typeface="+mn-cs"/>
              </a:rPr>
              <a:t>imobilnost, </a:t>
            </a:r>
            <a:r>
              <a:rPr kumimoji="0" lang="hr-HR" sz="1400" b="1" i="0" u="none" strike="noStrike" kern="1200" cap="none" spc="0" normalizeH="0" baseline="0" noProof="0" dirty="0" err="1">
                <a:ln>
                  <a:noFill/>
                </a:ln>
                <a:solidFill>
                  <a:prstClr val="black"/>
                </a:solidFill>
                <a:effectLst/>
                <a:uLnTx/>
                <a:uFillTx/>
                <a:latin typeface="Calibri" panose="020F0502020204030204"/>
                <a:ea typeface="+mn-ea"/>
                <a:cs typeface="+mn-cs"/>
              </a:rPr>
              <a:t>hipoalgezija</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4" name="Straight Connector 53">
            <a:extLst>
              <a:ext uri="{FF2B5EF4-FFF2-40B4-BE49-F238E27FC236}">
                <a16:creationId xmlns:a16="http://schemas.microsoft.com/office/drawing/2014/main" id="{D23E42ED-0B28-4C91-9D29-A6DFF417D8CD}"/>
              </a:ext>
            </a:extLst>
          </p:cNvPr>
          <p:cNvCxnSpPr>
            <a:cxnSpLocks/>
          </p:cNvCxnSpPr>
          <p:nvPr/>
        </p:nvCxnSpPr>
        <p:spPr>
          <a:xfrm>
            <a:off x="4932040" y="4328580"/>
            <a:ext cx="2211554" cy="0"/>
          </a:xfrm>
          <a:prstGeom prst="line">
            <a:avLst/>
          </a:prstGeom>
          <a:ln w="12700">
            <a:solidFill>
              <a:schemeClr val="tx1">
                <a:lumMod val="95000"/>
                <a:lumOff val="5000"/>
              </a:schemeClr>
            </a:solidFill>
            <a:headEnd type="oval"/>
            <a:tailEnd w="lg" len="lg"/>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E23C4B8F-A7C2-402C-B41D-C4455E171739}"/>
              </a:ext>
            </a:extLst>
          </p:cNvPr>
          <p:cNvSpPr txBox="1"/>
          <p:nvPr/>
        </p:nvSpPr>
        <p:spPr>
          <a:xfrm>
            <a:off x="7108630" y="4174484"/>
            <a:ext cx="680949" cy="307777"/>
          </a:xfrm>
          <a:prstGeom prst="rect">
            <a:avLst/>
          </a:prstGeom>
          <a:solidFill>
            <a:srgbClr val="DAC6DD"/>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hr-HR" sz="1400" b="1" dirty="0" err="1">
                <a:solidFill>
                  <a:prstClr val="black"/>
                </a:solidFill>
                <a:latin typeface="Calibri" panose="020F0502020204030204"/>
              </a:rPr>
              <a:t>NAmb</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CDFBD91-7D9E-48A2-924D-07D69EE8FEE9}"/>
              </a:ext>
            </a:extLst>
          </p:cNvPr>
          <p:cNvSpPr txBox="1"/>
          <p:nvPr/>
        </p:nvSpPr>
        <p:spPr>
          <a:xfrm>
            <a:off x="5462886" y="5342350"/>
            <a:ext cx="848185" cy="307777"/>
          </a:xfrm>
          <a:prstGeom prst="rect">
            <a:avLst/>
          </a:prstGeom>
          <a:noFill/>
        </p:spPr>
        <p:txBody>
          <a:bodyPr wrap="square" rtlCol="0">
            <a:spAutoFit/>
          </a:bodyPr>
          <a:lstStyle/>
          <a:p>
            <a:r>
              <a:rPr lang="hr-HR" sz="1400" b="1" dirty="0">
                <a:solidFill>
                  <a:prstClr val="black"/>
                </a:solidFill>
              </a:rPr>
              <a:t>B1-B3</a:t>
            </a:r>
            <a:endParaRPr lang="en-US" sz="1400" dirty="0"/>
          </a:p>
        </p:txBody>
      </p:sp>
      <p:sp>
        <p:nvSpPr>
          <p:cNvPr id="56" name="TextBox 55">
            <a:extLst>
              <a:ext uri="{FF2B5EF4-FFF2-40B4-BE49-F238E27FC236}">
                <a16:creationId xmlns:a16="http://schemas.microsoft.com/office/drawing/2014/main" id="{AEB8189A-06F7-45E9-A61E-C66453E55620}"/>
              </a:ext>
            </a:extLst>
          </p:cNvPr>
          <p:cNvSpPr txBox="1"/>
          <p:nvPr/>
        </p:nvSpPr>
        <p:spPr>
          <a:xfrm>
            <a:off x="179512" y="271010"/>
            <a:ext cx="848185" cy="307777"/>
          </a:xfrm>
          <a:prstGeom prst="rect">
            <a:avLst/>
          </a:prstGeom>
          <a:noFill/>
        </p:spPr>
        <p:txBody>
          <a:bodyPr wrap="square" rtlCol="0">
            <a:spAutoFit/>
          </a:bodyPr>
          <a:lstStyle/>
          <a:p>
            <a:r>
              <a:rPr lang="hr-HR" sz="1400" b="1" dirty="0">
                <a:solidFill>
                  <a:prstClr val="black"/>
                </a:solidFill>
              </a:rPr>
              <a:t>B5-B9</a:t>
            </a:r>
            <a:endParaRPr lang="en-US" sz="1400" dirty="0"/>
          </a:p>
        </p:txBody>
      </p:sp>
      <p:cxnSp>
        <p:nvCxnSpPr>
          <p:cNvPr id="7" name="Straight Arrow Connector 6">
            <a:extLst>
              <a:ext uri="{FF2B5EF4-FFF2-40B4-BE49-F238E27FC236}">
                <a16:creationId xmlns:a16="http://schemas.microsoft.com/office/drawing/2014/main" id="{7F085A9C-E09E-4718-A927-BBB4B742225C}"/>
              </a:ext>
            </a:extLst>
          </p:cNvPr>
          <p:cNvCxnSpPr>
            <a:cxnSpLocks/>
          </p:cNvCxnSpPr>
          <p:nvPr/>
        </p:nvCxnSpPr>
        <p:spPr>
          <a:xfrm>
            <a:off x="539552" y="779026"/>
            <a:ext cx="0" cy="718079"/>
          </a:xfrm>
          <a:prstGeom prst="straightConnector1">
            <a:avLst/>
          </a:prstGeom>
          <a:ln w="3175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296BEE5B-C223-407B-B4B4-CE4B366681DE}"/>
              </a:ext>
            </a:extLst>
          </p:cNvPr>
          <p:cNvSpPr/>
          <p:nvPr/>
        </p:nvSpPr>
        <p:spPr>
          <a:xfrm>
            <a:off x="175844" y="1672408"/>
            <a:ext cx="651740" cy="388440"/>
          </a:xfrm>
          <a:prstGeom prst="rect">
            <a:avLst/>
          </a:prstGeom>
          <a:solidFill>
            <a:srgbClr val="DAC6DD"/>
          </a:solid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1" name="Straight Arrow Connector 60">
            <a:extLst>
              <a:ext uri="{FF2B5EF4-FFF2-40B4-BE49-F238E27FC236}">
                <a16:creationId xmlns:a16="http://schemas.microsoft.com/office/drawing/2014/main" id="{B3D37340-658F-45E7-A71A-AFC9A04546F5}"/>
              </a:ext>
            </a:extLst>
          </p:cNvPr>
          <p:cNvCxnSpPr>
            <a:cxnSpLocks/>
          </p:cNvCxnSpPr>
          <p:nvPr/>
        </p:nvCxnSpPr>
        <p:spPr>
          <a:xfrm>
            <a:off x="5798517" y="5776319"/>
            <a:ext cx="0" cy="547812"/>
          </a:xfrm>
          <a:prstGeom prst="straightConnector1">
            <a:avLst/>
          </a:prstGeom>
          <a:ln w="3175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7E3FEFA1-6627-405A-BC28-F6F39C081BE5}"/>
              </a:ext>
            </a:extLst>
          </p:cNvPr>
          <p:cNvSpPr txBox="1"/>
          <p:nvPr/>
        </p:nvSpPr>
        <p:spPr>
          <a:xfrm>
            <a:off x="5349435" y="6267961"/>
            <a:ext cx="40214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hr-HR" sz="1200" b="1" dirty="0" err="1">
                <a:solidFill>
                  <a:prstClr val="black"/>
                </a:solidFill>
                <a:latin typeface="Calibri" panose="020F0502020204030204"/>
              </a:rPr>
              <a:t>interneuroni</a:t>
            </a:r>
            <a:r>
              <a:rPr lang="hr-HR" sz="1200" b="1" dirty="0">
                <a:solidFill>
                  <a:prstClr val="black"/>
                </a:solidFill>
                <a:latin typeface="Calibri" panose="020F0502020204030204"/>
              </a:rPr>
              <a:t> stražnjeg roga </a:t>
            </a:r>
            <a:r>
              <a:rPr lang="hr-HR" sz="1200" b="1" dirty="0" err="1">
                <a:solidFill>
                  <a:prstClr val="black"/>
                </a:solidFill>
                <a:latin typeface="Calibri" panose="020F0502020204030204"/>
              </a:rPr>
              <a:t>presinaptičkom</a:t>
            </a:r>
            <a:r>
              <a:rPr lang="hr-HR" sz="1200" b="1" dirty="0">
                <a:solidFill>
                  <a:prstClr val="black"/>
                </a:solidFill>
                <a:latin typeface="Calibri" panose="020F0502020204030204"/>
              </a:rPr>
              <a:t> inhibicijom preko </a:t>
            </a:r>
            <a:r>
              <a:rPr lang="hr-HR" sz="1200" b="1" dirty="0" err="1">
                <a:solidFill>
                  <a:prstClr val="black"/>
                </a:solidFill>
                <a:latin typeface="Calibri" panose="020F0502020204030204"/>
              </a:rPr>
              <a:t>opioidnih</a:t>
            </a:r>
            <a:r>
              <a:rPr lang="hr-HR" sz="1200" b="1" dirty="0">
                <a:solidFill>
                  <a:prstClr val="black"/>
                </a:solidFill>
                <a:latin typeface="Calibri" panose="020F0502020204030204"/>
              </a:rPr>
              <a:t> </a:t>
            </a:r>
            <a:r>
              <a:rPr lang="hr-HR" sz="1200" b="1" dirty="0" err="1">
                <a:solidFill>
                  <a:prstClr val="black"/>
                </a:solidFill>
                <a:latin typeface="Calibri" panose="020F0502020204030204"/>
              </a:rPr>
              <a:t>rec</a:t>
            </a:r>
            <a:r>
              <a:rPr lang="hr-HR" sz="1200" b="1" dirty="0">
                <a:solidFill>
                  <a:prstClr val="black"/>
                </a:solidFill>
                <a:latin typeface="Calibri" panose="020F0502020204030204"/>
              </a:rPr>
              <a:t>. smanjuju ulaz bolnih signala u SŽS</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18C35F4D-98C4-478F-ABEA-A481794624F6}"/>
              </a:ext>
            </a:extLst>
          </p:cNvPr>
          <p:cNvSpPr txBox="1"/>
          <p:nvPr/>
        </p:nvSpPr>
        <p:spPr>
          <a:xfrm>
            <a:off x="6693248" y="44624"/>
            <a:ext cx="263902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r-HR" sz="1200" b="1" i="0" u="none" strike="noStrike" kern="1200" cap="none" spc="0" normalizeH="0" baseline="0" noProof="0" dirty="0">
                <a:ln>
                  <a:noFill/>
                </a:ln>
                <a:solidFill>
                  <a:prstClr val="black"/>
                </a:solidFill>
                <a:effectLst/>
                <a:uLnTx/>
                <a:uFillTx/>
                <a:latin typeface="Calibri" panose="020F0502020204030204"/>
                <a:ea typeface="+mn-ea"/>
                <a:cs typeface="+mn-cs"/>
              </a:rPr>
              <a:t>medijana skupina (</a:t>
            </a:r>
            <a:r>
              <a:rPr kumimoji="0" lang="hr-HR" sz="1200" b="1" i="1" u="none" strike="noStrike" kern="1200" cap="none" spc="0" normalizeH="0" baseline="0" noProof="0" dirty="0" err="1">
                <a:ln>
                  <a:noFill/>
                </a:ln>
                <a:solidFill>
                  <a:prstClr val="black"/>
                </a:solidFill>
                <a:effectLst/>
                <a:uLnTx/>
                <a:uFillTx/>
                <a:latin typeface="Calibri" panose="020F0502020204030204"/>
                <a:ea typeface="+mn-ea"/>
                <a:cs typeface="+mn-cs"/>
              </a:rPr>
              <a:t>nuclei</a:t>
            </a:r>
            <a:r>
              <a:rPr kumimoji="0" lang="hr-HR" sz="12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r-HR" sz="1200" b="1" i="1" u="none" strike="noStrike" kern="1200" cap="none" spc="0" normalizeH="0" baseline="0" noProof="0" dirty="0" err="1">
                <a:ln>
                  <a:noFill/>
                </a:ln>
                <a:solidFill>
                  <a:prstClr val="black"/>
                </a:solidFill>
                <a:effectLst/>
                <a:uLnTx/>
                <a:uFillTx/>
                <a:latin typeface="Calibri" panose="020F0502020204030204"/>
                <a:ea typeface="+mn-ea"/>
                <a:cs typeface="+mn-cs"/>
              </a:rPr>
              <a:t>raphes</a:t>
            </a:r>
            <a:r>
              <a:rPr kumimoji="0" lang="hr-HR" sz="12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BDED3F27-3435-4919-AD7E-204611A94CD2}"/>
              </a:ext>
            </a:extLst>
          </p:cNvPr>
          <p:cNvSpPr txBox="1"/>
          <p:nvPr/>
        </p:nvSpPr>
        <p:spPr>
          <a:xfrm>
            <a:off x="6703628" y="518333"/>
            <a:ext cx="237766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r-HR" sz="1200" b="1" i="0" u="none" strike="noStrike" kern="1200" cap="none" spc="0" normalizeH="0" baseline="0" noProof="0" dirty="0">
                <a:ln>
                  <a:noFill/>
                </a:ln>
                <a:solidFill>
                  <a:prstClr val="black"/>
                </a:solidFill>
                <a:effectLst/>
                <a:uLnTx/>
                <a:uFillTx/>
                <a:latin typeface="Calibri" panose="020F0502020204030204"/>
                <a:ea typeface="+mn-ea"/>
                <a:cs typeface="+mn-cs"/>
              </a:rPr>
              <a:t>lateralna (</a:t>
            </a:r>
            <a:r>
              <a:rPr kumimoji="0" lang="hr-HR" sz="1200" b="1" i="0" u="none" strike="noStrike" kern="1200" cap="none" spc="0" normalizeH="0" baseline="0" noProof="0" dirty="0" err="1">
                <a:ln>
                  <a:noFill/>
                </a:ln>
                <a:solidFill>
                  <a:prstClr val="black"/>
                </a:solidFill>
                <a:effectLst/>
                <a:uLnTx/>
                <a:uFillTx/>
                <a:latin typeface="Calibri" panose="020F0502020204030204"/>
                <a:ea typeface="+mn-ea"/>
                <a:cs typeface="+mn-cs"/>
              </a:rPr>
              <a:t>parvocelularna</a:t>
            </a:r>
            <a:r>
              <a:rPr kumimoji="0" lang="hr-HR" sz="1200" b="1" i="0" u="none" strike="noStrike" kern="1200" cap="none" spc="0" normalizeH="0" baseline="0" noProof="0" dirty="0">
                <a:ln>
                  <a:noFill/>
                </a:ln>
                <a:solidFill>
                  <a:prstClr val="black"/>
                </a:solidFill>
                <a:effectLst/>
                <a:uLnTx/>
                <a:uFillTx/>
                <a:latin typeface="Calibri" panose="020F0502020204030204"/>
                <a:ea typeface="+mn-ea"/>
                <a:cs typeface="+mn-cs"/>
              </a:rPr>
              <a:t>) skupina</a:t>
            </a:r>
          </a:p>
          <a:p>
            <a:pPr marL="0" marR="0" lvl="0" indent="0" algn="l" defTabSz="457200" rtl="0" eaLnBrk="1" fontAlgn="auto" latinLnBrk="0" hangingPunct="1">
              <a:lnSpc>
                <a:spcPct val="100000"/>
              </a:lnSpc>
              <a:spcBef>
                <a:spcPts val="0"/>
              </a:spcBef>
              <a:spcAft>
                <a:spcPts val="0"/>
              </a:spcAft>
              <a:buClrTx/>
              <a:buSzTx/>
              <a:buFontTx/>
              <a:buNone/>
              <a:tabLst/>
              <a:defRPr/>
            </a:pPr>
            <a:r>
              <a:rPr lang="hr-HR" sz="1200" b="1" dirty="0">
                <a:solidFill>
                  <a:prstClr val="black"/>
                </a:solidFill>
                <a:latin typeface="Calibri" panose="020F0502020204030204"/>
              </a:rPr>
              <a:t>     (</a:t>
            </a:r>
            <a:r>
              <a:rPr lang="hr-HR" sz="1200" b="1" i="1" dirty="0" err="1">
                <a:solidFill>
                  <a:prstClr val="black"/>
                </a:solidFill>
                <a:latin typeface="Calibri" panose="020F0502020204030204"/>
              </a:rPr>
              <a:t>area</a:t>
            </a:r>
            <a:r>
              <a:rPr lang="hr-HR" sz="1200" b="1" i="1" dirty="0">
                <a:solidFill>
                  <a:prstClr val="black"/>
                </a:solidFill>
                <a:latin typeface="Calibri" panose="020F0502020204030204"/>
              </a:rPr>
              <a:t> </a:t>
            </a:r>
            <a:r>
              <a:rPr lang="hr-HR" sz="1200" b="1" i="1" dirty="0" err="1">
                <a:solidFill>
                  <a:prstClr val="black"/>
                </a:solidFill>
                <a:latin typeface="Calibri" panose="020F0502020204030204"/>
              </a:rPr>
              <a:t>tegmentalis</a:t>
            </a:r>
            <a:r>
              <a:rPr lang="hr-HR" sz="1200" b="1" i="1" dirty="0">
                <a:solidFill>
                  <a:prstClr val="black"/>
                </a:solidFill>
                <a:latin typeface="Calibri" panose="020F0502020204030204"/>
              </a:rPr>
              <a:t> </a:t>
            </a:r>
            <a:r>
              <a:rPr lang="hr-HR" sz="1200" b="1" i="1" dirty="0" err="1">
                <a:solidFill>
                  <a:prstClr val="black"/>
                </a:solidFill>
                <a:latin typeface="Calibri" panose="020F0502020204030204"/>
              </a:rPr>
              <a:t>lateralis</a:t>
            </a:r>
            <a:r>
              <a:rPr lang="hr-HR" sz="1200" b="1" dirty="0">
                <a:solidFill>
                  <a:prstClr val="black"/>
                </a:solidFill>
                <a:latin typeface="Calibri" panose="020F0502020204030204"/>
              </a:rPr>
              <a:t>)</a:t>
            </a:r>
            <a:endParaRPr kumimoji="0" lang="hr-HR"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DAABFF76-C509-4FC4-AEAE-5B67542A7AC4}"/>
              </a:ext>
            </a:extLst>
          </p:cNvPr>
          <p:cNvSpPr txBox="1"/>
          <p:nvPr/>
        </p:nvSpPr>
        <p:spPr>
          <a:xfrm>
            <a:off x="6699811" y="287054"/>
            <a:ext cx="255317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r-HR" sz="1200" b="1" i="0" u="none" strike="noStrike" kern="1200" cap="none" spc="0" normalizeH="0" baseline="0" noProof="0" dirty="0">
                <a:ln>
                  <a:noFill/>
                </a:ln>
                <a:solidFill>
                  <a:prstClr val="black"/>
                </a:solidFill>
                <a:effectLst/>
                <a:uLnTx/>
                <a:uFillTx/>
                <a:latin typeface="Calibri" panose="020F0502020204030204"/>
                <a:ea typeface="+mn-ea"/>
                <a:cs typeface="+mn-cs"/>
              </a:rPr>
              <a:t>medijalna (</a:t>
            </a:r>
            <a:r>
              <a:rPr kumimoji="0" lang="hr-HR" sz="1200" b="1" i="0" u="none" strike="noStrike" kern="1200" cap="none" spc="0" normalizeH="0" baseline="0" noProof="0" dirty="0" err="1">
                <a:ln>
                  <a:noFill/>
                </a:ln>
                <a:solidFill>
                  <a:prstClr val="black"/>
                </a:solidFill>
                <a:effectLst/>
                <a:uLnTx/>
                <a:uFillTx/>
                <a:latin typeface="Calibri" panose="020F0502020204030204"/>
                <a:ea typeface="+mn-ea"/>
                <a:cs typeface="+mn-cs"/>
              </a:rPr>
              <a:t>magnocelularna</a:t>
            </a:r>
            <a:r>
              <a:rPr kumimoji="0" lang="hr-HR" sz="1200" b="1" i="0" u="none" strike="noStrike" kern="1200" cap="none" spc="0" normalizeH="0" baseline="0" noProof="0" dirty="0">
                <a:ln>
                  <a:noFill/>
                </a:ln>
                <a:solidFill>
                  <a:prstClr val="black"/>
                </a:solidFill>
                <a:effectLst/>
                <a:uLnTx/>
                <a:uFillTx/>
                <a:latin typeface="Calibri" panose="020F0502020204030204"/>
                <a:ea typeface="+mn-ea"/>
                <a:cs typeface="+mn-cs"/>
              </a:rPr>
              <a:t>) skupina</a:t>
            </a:r>
          </a:p>
        </p:txBody>
      </p:sp>
      <p:sp>
        <p:nvSpPr>
          <p:cNvPr id="69" name="Rectangle 68">
            <a:extLst>
              <a:ext uri="{FF2B5EF4-FFF2-40B4-BE49-F238E27FC236}">
                <a16:creationId xmlns:a16="http://schemas.microsoft.com/office/drawing/2014/main" id="{CD35ECF1-F38F-4666-9E8F-209D38747390}"/>
              </a:ext>
            </a:extLst>
          </p:cNvPr>
          <p:cNvSpPr/>
          <p:nvPr/>
        </p:nvSpPr>
        <p:spPr>
          <a:xfrm>
            <a:off x="6148906" y="80667"/>
            <a:ext cx="574663" cy="198947"/>
          </a:xfrm>
          <a:prstGeom prst="rect">
            <a:avLst/>
          </a:prstGeom>
          <a:solidFill>
            <a:srgbClr val="FCEC9B"/>
          </a:solid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B1D21215-AFFC-4011-A028-36D0B79B6F8B}"/>
              </a:ext>
            </a:extLst>
          </p:cNvPr>
          <p:cNvSpPr/>
          <p:nvPr/>
        </p:nvSpPr>
        <p:spPr>
          <a:xfrm>
            <a:off x="6148907" y="327947"/>
            <a:ext cx="576064" cy="191485"/>
          </a:xfrm>
          <a:prstGeom prst="rect">
            <a:avLst/>
          </a:prstGeom>
          <a:solidFill>
            <a:srgbClr val="F4AABB"/>
          </a:solid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E33F883F-D6B5-4140-8DE7-E7E783F399A6}"/>
              </a:ext>
            </a:extLst>
          </p:cNvPr>
          <p:cNvSpPr txBox="1"/>
          <p:nvPr/>
        </p:nvSpPr>
        <p:spPr>
          <a:xfrm>
            <a:off x="32218" y="2729135"/>
            <a:ext cx="1363115" cy="2492990"/>
          </a:xfrm>
          <a:prstGeom prst="rect">
            <a:avLst/>
          </a:prstGeom>
          <a:solidFill>
            <a:srgbClr val="DAC6DD"/>
          </a:solidFill>
        </p:spPr>
        <p:txBody>
          <a:bodyPr wrap="square" rtlCol="0">
            <a:spAutoFit/>
          </a:bodyPr>
          <a:lstStyle/>
          <a:p>
            <a:r>
              <a:rPr lang="hr-HR" b="1" dirty="0" err="1"/>
              <a:t>CPGs</a:t>
            </a:r>
            <a:r>
              <a:rPr lang="hr-HR" dirty="0"/>
              <a:t>:</a:t>
            </a:r>
          </a:p>
          <a:p>
            <a:r>
              <a:rPr lang="hr-HR" dirty="0"/>
              <a:t>- disanje</a:t>
            </a:r>
          </a:p>
          <a:p>
            <a:r>
              <a:rPr lang="hr-HR" dirty="0"/>
              <a:t>- rad srca</a:t>
            </a:r>
          </a:p>
          <a:p>
            <a:r>
              <a:rPr lang="hr-HR" dirty="0"/>
              <a:t>- autonomni refleksi:</a:t>
            </a:r>
          </a:p>
          <a:p>
            <a:r>
              <a:rPr lang="hr-HR" sz="1200" dirty="0" err="1"/>
              <a:t>krvnožilni</a:t>
            </a:r>
            <a:r>
              <a:rPr lang="hr-HR" sz="1200" dirty="0"/>
              <a:t> refleksi, gutanje, kihanje, </a:t>
            </a:r>
            <a:r>
              <a:rPr lang="hr-HR" sz="1200" dirty="0" err="1"/>
              <a:t>kašnjanje</a:t>
            </a:r>
            <a:r>
              <a:rPr lang="hr-HR" sz="1200" dirty="0"/>
              <a:t>, povraćanje..</a:t>
            </a:r>
          </a:p>
          <a:p>
            <a:endParaRPr lang="hr-HR" dirty="0"/>
          </a:p>
        </p:txBody>
      </p:sp>
      <p:sp>
        <p:nvSpPr>
          <p:cNvPr id="79" name="TextBox 78">
            <a:extLst>
              <a:ext uri="{FF2B5EF4-FFF2-40B4-BE49-F238E27FC236}">
                <a16:creationId xmlns:a16="http://schemas.microsoft.com/office/drawing/2014/main" id="{F19B3935-2EBA-46D2-B8FA-FDD16C790F72}"/>
              </a:ext>
            </a:extLst>
          </p:cNvPr>
          <p:cNvSpPr txBox="1"/>
          <p:nvPr/>
        </p:nvSpPr>
        <p:spPr>
          <a:xfrm>
            <a:off x="838043" y="1549241"/>
            <a:ext cx="214978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hr-HR" sz="1200" b="1" dirty="0" err="1">
                <a:solidFill>
                  <a:prstClr val="black"/>
                </a:solidFill>
                <a:latin typeface="Calibri" panose="020F0502020204030204"/>
              </a:rPr>
              <a:t>inervacija</a:t>
            </a:r>
            <a:r>
              <a:rPr lang="hr-HR" sz="1200" b="1" dirty="0">
                <a:solidFill>
                  <a:prstClr val="black"/>
                </a:solidFill>
                <a:latin typeface="Calibri" panose="020F0502020204030204"/>
              </a:rPr>
              <a:t> mišića grkljana i glasnica: glasovno izražavanje emocija i kad je oštećena </a:t>
            </a:r>
            <a:r>
              <a:rPr lang="hr-HR" sz="1200" b="1" dirty="0" err="1">
                <a:solidFill>
                  <a:prstClr val="black"/>
                </a:solidFill>
                <a:latin typeface="Calibri" panose="020F0502020204030204"/>
              </a:rPr>
              <a:t>CCx</a:t>
            </a:r>
            <a:endParaRPr lang="hr-HR" sz="1200" b="1" dirty="0">
              <a:solidFill>
                <a:prstClr val="black"/>
              </a:solidFill>
              <a:latin typeface="Calibri" panose="020F0502020204030204"/>
            </a:endParaRPr>
          </a:p>
          <a:p>
            <a:pPr lvl="0" defTabSz="457200">
              <a:defRPr/>
            </a:pPr>
            <a:r>
              <a:rPr lang="hr-HR" sz="1200" b="1" dirty="0">
                <a:solidFill>
                  <a:prstClr val="black"/>
                </a:solidFill>
              </a:rPr>
              <a:t>(jauci, krici, plakanje, smijeh)</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TextBox 79">
            <a:extLst>
              <a:ext uri="{FF2B5EF4-FFF2-40B4-BE49-F238E27FC236}">
                <a16:creationId xmlns:a16="http://schemas.microsoft.com/office/drawing/2014/main" id="{B89F8A38-9837-405B-9BD7-119A96386A3F}"/>
              </a:ext>
            </a:extLst>
          </p:cNvPr>
          <p:cNvSpPr txBox="1"/>
          <p:nvPr/>
        </p:nvSpPr>
        <p:spPr>
          <a:xfrm>
            <a:off x="578683" y="1032991"/>
            <a:ext cx="68094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r-HR" sz="1400" b="1" i="0" u="none" strike="noStrike" kern="1200" cap="none" spc="0" normalizeH="0" baseline="0" noProof="0" dirty="0">
                <a:ln>
                  <a:noFill/>
                </a:ln>
                <a:solidFill>
                  <a:prstClr val="black"/>
                </a:solidFill>
                <a:effectLst/>
                <a:uLnTx/>
                <a:uFillTx/>
                <a:latin typeface="Calibri" panose="020F0502020204030204"/>
                <a:ea typeface="+mn-ea"/>
                <a:cs typeface="+mn-cs"/>
              </a:rPr>
              <a:t>PAG</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Arrow: Left 85">
            <a:extLst>
              <a:ext uri="{FF2B5EF4-FFF2-40B4-BE49-F238E27FC236}">
                <a16:creationId xmlns:a16="http://schemas.microsoft.com/office/drawing/2014/main" id="{19DF93B8-31C8-43C0-850A-AFBE193D32F8}"/>
              </a:ext>
            </a:extLst>
          </p:cNvPr>
          <p:cNvSpPr/>
          <p:nvPr/>
        </p:nvSpPr>
        <p:spPr>
          <a:xfrm rot="867034">
            <a:off x="2685672" y="4551312"/>
            <a:ext cx="1374588" cy="546267"/>
          </a:xfrm>
          <a:prstGeom prst="leftArrow">
            <a:avLst/>
          </a:prstGeom>
          <a:solidFill>
            <a:schemeClr val="bg1">
              <a:alpha val="33000"/>
            </a:schemeClr>
          </a:solidFill>
          <a:ln w="12700" cmpd="tri">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80471D5D-9AF5-4D8F-995C-30D693BE1CB8}"/>
              </a:ext>
            </a:extLst>
          </p:cNvPr>
          <p:cNvSpPr txBox="1"/>
          <p:nvPr/>
        </p:nvSpPr>
        <p:spPr>
          <a:xfrm>
            <a:off x="210189" y="1698953"/>
            <a:ext cx="67751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hr-HR" sz="1400" b="1" dirty="0" err="1">
                <a:solidFill>
                  <a:prstClr val="black"/>
                </a:solidFill>
                <a:latin typeface="Calibri" panose="020F0502020204030204"/>
              </a:rPr>
              <a:t>NAmb</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2A70226-6903-44A4-8238-DC81B11E0D4A}"/>
              </a:ext>
            </a:extLst>
          </p:cNvPr>
          <p:cNvSpPr txBox="1"/>
          <p:nvPr/>
        </p:nvSpPr>
        <p:spPr>
          <a:xfrm>
            <a:off x="1394462" y="2512842"/>
            <a:ext cx="1135069" cy="400110"/>
          </a:xfrm>
          <a:prstGeom prst="rect">
            <a:avLst/>
          </a:prstGeom>
          <a:noFill/>
        </p:spPr>
        <p:txBody>
          <a:bodyPr wrap="square" rtlCol="0">
            <a:spAutoFit/>
          </a:bodyPr>
          <a:lstStyle/>
          <a:p>
            <a:r>
              <a:rPr lang="en-US" sz="1000" b="1" dirty="0"/>
              <a:t>CO</a:t>
            </a:r>
            <a:r>
              <a:rPr lang="en-US" sz="1000" b="1" baseline="-25000" dirty="0"/>
              <a:t>2</a:t>
            </a:r>
            <a:r>
              <a:rPr lang="hr-HR" sz="1000" b="1" baseline="-25000" dirty="0"/>
              <a:t> </a:t>
            </a:r>
            <a:r>
              <a:rPr lang="hr-HR" sz="1000" b="1" dirty="0"/>
              <a:t>i</a:t>
            </a:r>
            <a:r>
              <a:rPr lang="en-US" sz="1000" b="1" dirty="0"/>
              <a:t> H</a:t>
            </a:r>
            <a:r>
              <a:rPr lang="en-US" sz="1000" b="1" baseline="30000" dirty="0"/>
              <a:t>+</a:t>
            </a:r>
            <a:r>
              <a:rPr lang="en-US" sz="1000" b="1" dirty="0"/>
              <a:t> </a:t>
            </a:r>
            <a:r>
              <a:rPr lang="en-US" sz="1000" b="1" dirty="0" err="1"/>
              <a:t>sen</a:t>
            </a:r>
            <a:r>
              <a:rPr lang="hr-HR" sz="1000" b="1" dirty="0"/>
              <a:t>z</a:t>
            </a:r>
            <a:r>
              <a:rPr lang="en-US" sz="1000" b="1" dirty="0"/>
              <a:t>or </a:t>
            </a:r>
            <a:r>
              <a:rPr lang="hr-HR" sz="1000" b="1" dirty="0"/>
              <a:t>za regulaciju disanja</a:t>
            </a:r>
            <a:endParaRPr lang="en-US" sz="1000" b="1" dirty="0"/>
          </a:p>
        </p:txBody>
      </p:sp>
      <p:cxnSp>
        <p:nvCxnSpPr>
          <p:cNvPr id="6" name="Straight Arrow Connector 5">
            <a:extLst>
              <a:ext uri="{FF2B5EF4-FFF2-40B4-BE49-F238E27FC236}">
                <a16:creationId xmlns:a16="http://schemas.microsoft.com/office/drawing/2014/main" id="{907CDA1C-1107-4F88-818E-0D5A989FE08A}"/>
              </a:ext>
            </a:extLst>
          </p:cNvPr>
          <p:cNvCxnSpPr>
            <a:cxnSpLocks/>
          </p:cNvCxnSpPr>
          <p:nvPr/>
        </p:nvCxnSpPr>
        <p:spPr>
          <a:xfrm flipV="1">
            <a:off x="1760363" y="2855234"/>
            <a:ext cx="0" cy="27556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0116773-6219-488A-AC70-1E88180B6328}"/>
              </a:ext>
            </a:extLst>
          </p:cNvPr>
          <p:cNvSpPr txBox="1"/>
          <p:nvPr/>
        </p:nvSpPr>
        <p:spPr>
          <a:xfrm>
            <a:off x="5028586" y="260537"/>
            <a:ext cx="1105610" cy="338554"/>
          </a:xfrm>
          <a:prstGeom prst="rect">
            <a:avLst/>
          </a:prstGeom>
          <a:solidFill>
            <a:schemeClr val="bg1">
              <a:alpha val="86000"/>
            </a:schemeClr>
          </a:solidFill>
        </p:spPr>
        <p:txBody>
          <a:bodyPr wrap="square" rtlCol="0">
            <a:spAutoFit/>
          </a:bodyPr>
          <a:lstStyle/>
          <a:p>
            <a:r>
              <a:rPr lang="hr-HR" sz="800" b="1" dirty="0" err="1"/>
              <a:t>pov</a:t>
            </a:r>
            <a:r>
              <a:rPr lang="hr-HR" sz="800" b="1" dirty="0"/>
              <a:t>. s osjetnim i motoričkim putevima</a:t>
            </a:r>
            <a:endParaRPr lang="en-US" sz="800" b="1" dirty="0"/>
          </a:p>
        </p:txBody>
      </p:sp>
      <p:pic>
        <p:nvPicPr>
          <p:cNvPr id="13" name="Picture 12">
            <a:extLst>
              <a:ext uri="{FF2B5EF4-FFF2-40B4-BE49-F238E27FC236}">
                <a16:creationId xmlns:a16="http://schemas.microsoft.com/office/drawing/2014/main" id="{00AD2389-67E1-4882-98BD-6ED3E4337E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099" y="6336962"/>
            <a:ext cx="829517" cy="481815"/>
          </a:xfrm>
          <a:prstGeom prst="rect">
            <a:avLst/>
          </a:prstGeom>
        </p:spPr>
      </p:pic>
      <p:cxnSp>
        <p:nvCxnSpPr>
          <p:cNvPr id="71" name="Straight Connector 70">
            <a:extLst>
              <a:ext uri="{FF2B5EF4-FFF2-40B4-BE49-F238E27FC236}">
                <a16:creationId xmlns:a16="http://schemas.microsoft.com/office/drawing/2014/main" id="{AFC1728B-FB43-43D6-BE83-BE7315DF9F33}"/>
              </a:ext>
            </a:extLst>
          </p:cNvPr>
          <p:cNvCxnSpPr>
            <a:cxnSpLocks/>
          </p:cNvCxnSpPr>
          <p:nvPr/>
        </p:nvCxnSpPr>
        <p:spPr>
          <a:xfrm>
            <a:off x="4861816" y="692696"/>
            <a:ext cx="536661" cy="10689"/>
          </a:xfrm>
          <a:prstGeom prst="line">
            <a:avLst/>
          </a:prstGeom>
          <a:ln w="12700">
            <a:solidFill>
              <a:schemeClr val="tx1">
                <a:lumMod val="95000"/>
                <a:lumOff val="5000"/>
              </a:schemeClr>
            </a:solidFill>
            <a:headEnd type="oval"/>
            <a:tailEnd w="lg" len="lg"/>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178D9BE-A889-43AC-81AE-278BE01780A4}"/>
              </a:ext>
            </a:extLst>
          </p:cNvPr>
          <p:cNvSpPr txBox="1"/>
          <p:nvPr/>
        </p:nvSpPr>
        <p:spPr>
          <a:xfrm>
            <a:off x="5371990" y="556040"/>
            <a:ext cx="680949" cy="523220"/>
          </a:xfrm>
          <a:prstGeom prst="rect">
            <a:avLst/>
          </a:prstGeom>
          <a:solidFill>
            <a:schemeClr val="bg1">
              <a:alpha val="73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r-HR" sz="1400" b="1" i="0" u="none" strike="noStrike" kern="1200" cap="none" spc="0" normalizeH="0" baseline="0" noProof="0" dirty="0">
                <a:ln>
                  <a:noFill/>
                </a:ln>
                <a:solidFill>
                  <a:srgbClr val="FF0000"/>
                </a:solidFill>
                <a:effectLst/>
                <a:uLnTx/>
                <a:uFillTx/>
                <a:latin typeface="Calibri" panose="020F0502020204030204"/>
                <a:ea typeface="+mn-ea"/>
                <a:cs typeface="+mn-cs"/>
              </a:rPr>
              <a:t>A10 </a:t>
            </a:r>
            <a:r>
              <a:rPr kumimoji="0" lang="hr-HR" sz="1400" b="1" i="0" u="none" strike="noStrike" kern="1200" cap="none" spc="0" normalizeH="0" baseline="0" noProof="0" dirty="0">
                <a:ln>
                  <a:noFill/>
                </a:ln>
                <a:effectLst/>
                <a:uLnTx/>
                <a:uFillTx/>
                <a:latin typeface="Calibri" panose="020F0502020204030204"/>
                <a:ea typeface="+mn-ea"/>
                <a:cs typeface="+mn-cs"/>
              </a:rPr>
              <a:t>(VTA)</a:t>
            </a:r>
            <a:endParaRPr kumimoji="0" lang="en-US" sz="1400" b="1"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914417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201D77-13E5-42B3-BE05-C8D8771A27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95" y="61035"/>
            <a:ext cx="6417910" cy="3290512"/>
          </a:xfrm>
          <a:prstGeom prst="rect">
            <a:avLst/>
          </a:prstGeom>
        </p:spPr>
      </p:pic>
      <p:pic>
        <p:nvPicPr>
          <p:cNvPr id="7" name="Picture 6">
            <a:extLst>
              <a:ext uri="{FF2B5EF4-FFF2-40B4-BE49-F238E27FC236}">
                <a16:creationId xmlns:a16="http://schemas.microsoft.com/office/drawing/2014/main" id="{F539EEBB-9E7F-4D09-AB12-543DAC12BB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84984"/>
            <a:ext cx="9144000" cy="3511981"/>
          </a:xfrm>
          <a:prstGeom prst="rect">
            <a:avLst/>
          </a:prstGeom>
        </p:spPr>
      </p:pic>
      <p:sp>
        <p:nvSpPr>
          <p:cNvPr id="8" name="TextBox 7">
            <a:extLst>
              <a:ext uri="{FF2B5EF4-FFF2-40B4-BE49-F238E27FC236}">
                <a16:creationId xmlns:a16="http://schemas.microsoft.com/office/drawing/2014/main" id="{B1077D6C-E2A2-41D0-80C9-7A7F05F98CC7}"/>
              </a:ext>
            </a:extLst>
          </p:cNvPr>
          <p:cNvSpPr txBox="1"/>
          <p:nvPr/>
        </p:nvSpPr>
        <p:spPr>
          <a:xfrm>
            <a:off x="389468" y="5603601"/>
            <a:ext cx="576064" cy="276999"/>
          </a:xfrm>
          <a:prstGeom prst="rect">
            <a:avLst/>
          </a:prstGeom>
          <a:noFill/>
        </p:spPr>
        <p:txBody>
          <a:bodyPr wrap="square" rtlCol="0">
            <a:spAutoFit/>
          </a:bodyPr>
          <a:lstStyle/>
          <a:p>
            <a:r>
              <a:rPr lang="hr-HR" sz="1200" dirty="0">
                <a:solidFill>
                  <a:srgbClr val="FF0000"/>
                </a:solidFill>
              </a:rPr>
              <a:t>A10</a:t>
            </a:r>
            <a:endParaRPr lang="en-US" sz="1200" dirty="0">
              <a:solidFill>
                <a:srgbClr val="FF0000"/>
              </a:solidFill>
            </a:endParaRPr>
          </a:p>
        </p:txBody>
      </p:sp>
      <p:sp>
        <p:nvSpPr>
          <p:cNvPr id="9" name="TextBox 8">
            <a:extLst>
              <a:ext uri="{FF2B5EF4-FFF2-40B4-BE49-F238E27FC236}">
                <a16:creationId xmlns:a16="http://schemas.microsoft.com/office/drawing/2014/main" id="{D5AF9ECA-BC1B-4E6E-80E0-56B522AF3D02}"/>
              </a:ext>
            </a:extLst>
          </p:cNvPr>
          <p:cNvSpPr txBox="1"/>
          <p:nvPr/>
        </p:nvSpPr>
        <p:spPr>
          <a:xfrm>
            <a:off x="429032" y="5416576"/>
            <a:ext cx="576064" cy="276999"/>
          </a:xfrm>
          <a:prstGeom prst="rect">
            <a:avLst/>
          </a:prstGeom>
          <a:noFill/>
        </p:spPr>
        <p:txBody>
          <a:bodyPr wrap="square" rtlCol="0">
            <a:spAutoFit/>
          </a:bodyPr>
          <a:lstStyle/>
          <a:p>
            <a:r>
              <a:rPr lang="hr-HR" sz="1200" dirty="0">
                <a:solidFill>
                  <a:srgbClr val="FF0000"/>
                </a:solidFill>
              </a:rPr>
              <a:t>A6</a:t>
            </a:r>
            <a:endParaRPr lang="en-US" sz="1200" dirty="0">
              <a:solidFill>
                <a:srgbClr val="FF0000"/>
              </a:solidFill>
            </a:endParaRPr>
          </a:p>
        </p:txBody>
      </p:sp>
      <p:sp>
        <p:nvSpPr>
          <p:cNvPr id="10" name="TextBox 9">
            <a:extLst>
              <a:ext uri="{FF2B5EF4-FFF2-40B4-BE49-F238E27FC236}">
                <a16:creationId xmlns:a16="http://schemas.microsoft.com/office/drawing/2014/main" id="{ADD4E7D5-7D3E-4692-B18D-AF0087D5A533}"/>
              </a:ext>
            </a:extLst>
          </p:cNvPr>
          <p:cNvSpPr txBox="1"/>
          <p:nvPr/>
        </p:nvSpPr>
        <p:spPr>
          <a:xfrm>
            <a:off x="436202" y="5220759"/>
            <a:ext cx="576064" cy="276999"/>
          </a:xfrm>
          <a:prstGeom prst="rect">
            <a:avLst/>
          </a:prstGeom>
          <a:noFill/>
        </p:spPr>
        <p:txBody>
          <a:bodyPr wrap="square" rtlCol="0">
            <a:spAutoFit/>
          </a:bodyPr>
          <a:lstStyle/>
          <a:p>
            <a:r>
              <a:rPr lang="hr-HR" sz="1200" dirty="0">
                <a:solidFill>
                  <a:srgbClr val="FF0000"/>
                </a:solidFill>
              </a:rPr>
              <a:t>B6</a:t>
            </a:r>
            <a:endParaRPr lang="en-US" sz="1200" dirty="0">
              <a:solidFill>
                <a:srgbClr val="FF0000"/>
              </a:solidFill>
            </a:endParaRPr>
          </a:p>
        </p:txBody>
      </p:sp>
      <p:sp>
        <p:nvSpPr>
          <p:cNvPr id="11" name="TextBox 10">
            <a:extLst>
              <a:ext uri="{FF2B5EF4-FFF2-40B4-BE49-F238E27FC236}">
                <a16:creationId xmlns:a16="http://schemas.microsoft.com/office/drawing/2014/main" id="{68947D73-35A0-4104-A6EC-8E4E06F368CE}"/>
              </a:ext>
            </a:extLst>
          </p:cNvPr>
          <p:cNvSpPr txBox="1"/>
          <p:nvPr/>
        </p:nvSpPr>
        <p:spPr>
          <a:xfrm>
            <a:off x="436202" y="5016134"/>
            <a:ext cx="576064" cy="276999"/>
          </a:xfrm>
          <a:prstGeom prst="rect">
            <a:avLst/>
          </a:prstGeom>
          <a:noFill/>
        </p:spPr>
        <p:txBody>
          <a:bodyPr wrap="square" rtlCol="0">
            <a:spAutoFit/>
          </a:bodyPr>
          <a:lstStyle/>
          <a:p>
            <a:r>
              <a:rPr lang="hr-HR" sz="1200" dirty="0">
                <a:solidFill>
                  <a:srgbClr val="FF0000"/>
                </a:solidFill>
              </a:rPr>
              <a:t>B7</a:t>
            </a:r>
            <a:endParaRPr lang="en-US" sz="1200" dirty="0">
              <a:solidFill>
                <a:srgbClr val="FF0000"/>
              </a:solidFill>
            </a:endParaRPr>
          </a:p>
        </p:txBody>
      </p:sp>
      <p:sp>
        <p:nvSpPr>
          <p:cNvPr id="12" name="TextBox 11">
            <a:extLst>
              <a:ext uri="{FF2B5EF4-FFF2-40B4-BE49-F238E27FC236}">
                <a16:creationId xmlns:a16="http://schemas.microsoft.com/office/drawing/2014/main" id="{4D7B5A45-E053-47FB-BF75-2A7588FAB2E5}"/>
              </a:ext>
            </a:extLst>
          </p:cNvPr>
          <p:cNvSpPr txBox="1"/>
          <p:nvPr/>
        </p:nvSpPr>
        <p:spPr>
          <a:xfrm>
            <a:off x="399367" y="4610564"/>
            <a:ext cx="576064" cy="276999"/>
          </a:xfrm>
          <a:prstGeom prst="rect">
            <a:avLst/>
          </a:prstGeom>
          <a:noFill/>
        </p:spPr>
        <p:txBody>
          <a:bodyPr wrap="square" rtlCol="0">
            <a:spAutoFit/>
          </a:bodyPr>
          <a:lstStyle/>
          <a:p>
            <a:r>
              <a:rPr lang="hr-HR" sz="1200" dirty="0">
                <a:solidFill>
                  <a:srgbClr val="00B0F0"/>
                </a:solidFill>
              </a:rPr>
              <a:t>Ch5</a:t>
            </a:r>
            <a:endParaRPr lang="en-US" sz="1200" dirty="0">
              <a:solidFill>
                <a:srgbClr val="00B0F0"/>
              </a:solidFill>
            </a:endParaRPr>
          </a:p>
        </p:txBody>
      </p:sp>
      <p:sp>
        <p:nvSpPr>
          <p:cNvPr id="13" name="TextBox 12">
            <a:extLst>
              <a:ext uri="{FF2B5EF4-FFF2-40B4-BE49-F238E27FC236}">
                <a16:creationId xmlns:a16="http://schemas.microsoft.com/office/drawing/2014/main" id="{32172342-0E80-40D8-AF94-A651D308B0C8}"/>
              </a:ext>
            </a:extLst>
          </p:cNvPr>
          <p:cNvSpPr txBox="1"/>
          <p:nvPr/>
        </p:nvSpPr>
        <p:spPr>
          <a:xfrm>
            <a:off x="323528" y="4828259"/>
            <a:ext cx="576064" cy="276999"/>
          </a:xfrm>
          <a:prstGeom prst="rect">
            <a:avLst/>
          </a:prstGeom>
          <a:noFill/>
        </p:spPr>
        <p:txBody>
          <a:bodyPr wrap="square" rtlCol="0">
            <a:spAutoFit/>
          </a:bodyPr>
          <a:lstStyle/>
          <a:p>
            <a:r>
              <a:rPr lang="hr-HR" sz="1200" dirty="0">
                <a:solidFill>
                  <a:srgbClr val="FF0000"/>
                </a:solidFill>
              </a:rPr>
              <a:t>MBPN</a:t>
            </a:r>
            <a:endParaRPr lang="en-US" sz="1200" dirty="0">
              <a:solidFill>
                <a:srgbClr val="FF0000"/>
              </a:solidFill>
            </a:endParaRPr>
          </a:p>
        </p:txBody>
      </p:sp>
      <p:sp>
        <p:nvSpPr>
          <p:cNvPr id="14" name="TextBox 13">
            <a:extLst>
              <a:ext uri="{FF2B5EF4-FFF2-40B4-BE49-F238E27FC236}">
                <a16:creationId xmlns:a16="http://schemas.microsoft.com/office/drawing/2014/main" id="{9081CADF-F16C-4595-821C-4E599E54CCF0}"/>
              </a:ext>
            </a:extLst>
          </p:cNvPr>
          <p:cNvSpPr txBox="1"/>
          <p:nvPr/>
        </p:nvSpPr>
        <p:spPr>
          <a:xfrm>
            <a:off x="342220" y="4419143"/>
            <a:ext cx="720080" cy="276999"/>
          </a:xfrm>
          <a:prstGeom prst="rect">
            <a:avLst/>
          </a:prstGeom>
          <a:noFill/>
        </p:spPr>
        <p:txBody>
          <a:bodyPr wrap="square" rtlCol="0">
            <a:spAutoFit/>
          </a:bodyPr>
          <a:lstStyle/>
          <a:p>
            <a:r>
              <a:rPr lang="hr-HR" sz="1200" dirty="0" err="1">
                <a:solidFill>
                  <a:srgbClr val="FF0000"/>
                </a:solidFill>
              </a:rPr>
              <a:t>NRTPo</a:t>
            </a:r>
            <a:endParaRPr lang="en-US" sz="1200" dirty="0">
              <a:solidFill>
                <a:srgbClr val="FF0000"/>
              </a:solidFill>
            </a:endParaRPr>
          </a:p>
        </p:txBody>
      </p:sp>
      <p:sp>
        <p:nvSpPr>
          <p:cNvPr id="15" name="TextBox 14">
            <a:extLst>
              <a:ext uri="{FF2B5EF4-FFF2-40B4-BE49-F238E27FC236}">
                <a16:creationId xmlns:a16="http://schemas.microsoft.com/office/drawing/2014/main" id="{7450D658-3BE4-4C64-AC11-F826C072A532}"/>
              </a:ext>
            </a:extLst>
          </p:cNvPr>
          <p:cNvSpPr txBox="1"/>
          <p:nvPr/>
        </p:nvSpPr>
        <p:spPr>
          <a:xfrm>
            <a:off x="263092" y="4227319"/>
            <a:ext cx="720080" cy="276999"/>
          </a:xfrm>
          <a:prstGeom prst="rect">
            <a:avLst/>
          </a:prstGeom>
          <a:noFill/>
        </p:spPr>
        <p:txBody>
          <a:bodyPr wrap="square" rtlCol="0">
            <a:spAutoFit/>
          </a:bodyPr>
          <a:lstStyle/>
          <a:p>
            <a:r>
              <a:rPr lang="hr-HR" sz="1200" dirty="0">
                <a:solidFill>
                  <a:srgbClr val="FF0000"/>
                </a:solidFill>
              </a:rPr>
              <a:t>NC&amp;NSC</a:t>
            </a:r>
            <a:endParaRPr lang="en-US" sz="1200" dirty="0">
              <a:solidFill>
                <a:srgbClr val="FF0000"/>
              </a:solidFill>
            </a:endParaRPr>
          </a:p>
        </p:txBody>
      </p:sp>
      <p:pic>
        <p:nvPicPr>
          <p:cNvPr id="17" name="Picture 16">
            <a:extLst>
              <a:ext uri="{FF2B5EF4-FFF2-40B4-BE49-F238E27FC236}">
                <a16:creationId xmlns:a16="http://schemas.microsoft.com/office/drawing/2014/main" id="{6A8B820E-61A6-4D0B-88E8-DB1A9D953B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9127" y="61035"/>
            <a:ext cx="2527369" cy="3223949"/>
          </a:xfrm>
          <a:prstGeom prst="rect">
            <a:avLst/>
          </a:prstGeom>
        </p:spPr>
      </p:pic>
    </p:spTree>
    <p:extLst>
      <p:ext uri="{BB962C8B-B14F-4D97-AF65-F5344CB8AC3E}">
        <p14:creationId xmlns:p14="http://schemas.microsoft.com/office/powerpoint/2010/main" val="3361189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 35">
            <a:extLst>
              <a:ext uri="{FF2B5EF4-FFF2-40B4-BE49-F238E27FC236}">
                <a16:creationId xmlns:a16="http://schemas.microsoft.com/office/drawing/2014/main" id="{E1DFCC5B-EB7A-42C6-9992-C8457BC3B58D}"/>
              </a:ext>
            </a:extLst>
          </p:cNvPr>
          <p:cNvSpPr/>
          <p:nvPr/>
        </p:nvSpPr>
        <p:spPr>
          <a:xfrm>
            <a:off x="1742869" y="1738420"/>
            <a:ext cx="2417987" cy="2135671"/>
          </a:xfrm>
          <a:prstGeom prst="ellipse">
            <a:avLst/>
          </a:prstGeom>
          <a:solidFill>
            <a:schemeClr val="accent4">
              <a:lumMod val="20000"/>
              <a:lumOff val="8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8" name="Oval 27">
            <a:extLst>
              <a:ext uri="{FF2B5EF4-FFF2-40B4-BE49-F238E27FC236}">
                <a16:creationId xmlns:a16="http://schemas.microsoft.com/office/drawing/2014/main" id="{CF3552E2-BE47-492C-93D5-18DE1110761D}"/>
              </a:ext>
            </a:extLst>
          </p:cNvPr>
          <p:cNvSpPr/>
          <p:nvPr/>
        </p:nvSpPr>
        <p:spPr>
          <a:xfrm rot="4032787">
            <a:off x="2091676" y="4134282"/>
            <a:ext cx="832982" cy="1660061"/>
          </a:xfrm>
          <a:prstGeom prst="ellipse">
            <a:avLst/>
          </a:prstGeom>
          <a:gradFill flip="none" rotWithShape="1">
            <a:gsLst>
              <a:gs pos="0">
                <a:schemeClr val="accent1">
                  <a:lumMod val="60000"/>
                  <a:lumOff val="40000"/>
                  <a:alpha val="75000"/>
                </a:schemeClr>
              </a:gs>
              <a:gs pos="100000">
                <a:schemeClr val="tx1"/>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7" name="Oval 26">
            <a:extLst>
              <a:ext uri="{FF2B5EF4-FFF2-40B4-BE49-F238E27FC236}">
                <a16:creationId xmlns:a16="http://schemas.microsoft.com/office/drawing/2014/main" id="{69E15565-E3C6-45E9-BD0C-664C75E2F4F6}"/>
              </a:ext>
            </a:extLst>
          </p:cNvPr>
          <p:cNvSpPr/>
          <p:nvPr/>
        </p:nvSpPr>
        <p:spPr>
          <a:xfrm rot="3845331">
            <a:off x="5329360" y="11654"/>
            <a:ext cx="1525013" cy="6390303"/>
          </a:xfrm>
          <a:prstGeom prst="ellipse">
            <a:avLst/>
          </a:prstGeom>
          <a:gradFill>
            <a:gsLst>
              <a:gs pos="0">
                <a:srgbClr val="FF9900"/>
              </a:gs>
              <a:gs pos="74000">
                <a:schemeClr val="accent1">
                  <a:lumMod val="20000"/>
                  <a:lumOff val="80000"/>
                </a:schemeClr>
              </a:gs>
              <a:gs pos="83000">
                <a:schemeClr val="accent1">
                  <a:lumMod val="60000"/>
                  <a:lumOff val="4000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18" name="Picture 17">
            <a:extLst>
              <a:ext uri="{FF2B5EF4-FFF2-40B4-BE49-F238E27FC236}">
                <a16:creationId xmlns:a16="http://schemas.microsoft.com/office/drawing/2014/main" id="{7375B5C8-9A74-4D32-B479-2BF393FA0B2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7000"/>
                    </a14:imgEffect>
                  </a14:imgLayer>
                </a14:imgProps>
              </a:ext>
              <a:ext uri="{28A0092B-C50C-407E-A947-70E740481C1C}">
                <a14:useLocalDpi xmlns:a14="http://schemas.microsoft.com/office/drawing/2010/main" val="0"/>
              </a:ext>
            </a:extLst>
          </a:blip>
          <a:stretch>
            <a:fillRect/>
          </a:stretch>
        </p:blipFill>
        <p:spPr>
          <a:xfrm rot="21324416">
            <a:off x="6180627" y="5489630"/>
            <a:ext cx="1516902" cy="1084599"/>
          </a:xfrm>
          <a:prstGeom prst="rect">
            <a:avLst/>
          </a:prstGeom>
        </p:spPr>
      </p:pic>
      <p:cxnSp>
        <p:nvCxnSpPr>
          <p:cNvPr id="5" name="Straight Arrow Connector 4">
            <a:extLst>
              <a:ext uri="{FF2B5EF4-FFF2-40B4-BE49-F238E27FC236}">
                <a16:creationId xmlns:a16="http://schemas.microsoft.com/office/drawing/2014/main" id="{3F3D8D53-666F-4221-AA13-615591C01FE8}"/>
              </a:ext>
            </a:extLst>
          </p:cNvPr>
          <p:cNvCxnSpPr>
            <a:cxnSpLocks/>
          </p:cNvCxnSpPr>
          <p:nvPr/>
        </p:nvCxnSpPr>
        <p:spPr>
          <a:xfrm>
            <a:off x="1709260" y="5475603"/>
            <a:ext cx="7234463"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549628C-2A3D-4716-AEF3-6D320F5190FE}"/>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7000"/>
                    </a14:imgEffect>
                  </a14:imgLayer>
                </a14:imgProps>
              </a:ext>
              <a:ext uri="{28A0092B-C50C-407E-A947-70E740481C1C}">
                <a14:useLocalDpi xmlns:a14="http://schemas.microsoft.com/office/drawing/2010/main" val="0"/>
              </a:ext>
            </a:extLst>
          </a:blip>
          <a:stretch>
            <a:fillRect/>
          </a:stretch>
        </p:blipFill>
        <p:spPr>
          <a:xfrm rot="21357376">
            <a:off x="143858" y="4473965"/>
            <a:ext cx="1516902" cy="1084598"/>
          </a:xfrm>
          <a:prstGeom prst="rect">
            <a:avLst/>
          </a:prstGeom>
        </p:spPr>
      </p:pic>
      <p:cxnSp>
        <p:nvCxnSpPr>
          <p:cNvPr id="12" name="Straight Arrow Connector 11">
            <a:extLst>
              <a:ext uri="{FF2B5EF4-FFF2-40B4-BE49-F238E27FC236}">
                <a16:creationId xmlns:a16="http://schemas.microsoft.com/office/drawing/2014/main" id="{32640AB7-24BE-4E48-9487-6783ECD4FDDE}"/>
              </a:ext>
            </a:extLst>
          </p:cNvPr>
          <p:cNvCxnSpPr>
            <a:cxnSpLocks/>
          </p:cNvCxnSpPr>
          <p:nvPr/>
        </p:nvCxnSpPr>
        <p:spPr>
          <a:xfrm flipV="1">
            <a:off x="1716715" y="1493074"/>
            <a:ext cx="0" cy="398253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C12F886-94E4-49A6-8CA4-FAC474BC0A61}"/>
              </a:ext>
            </a:extLst>
          </p:cNvPr>
          <p:cNvSpPr txBox="1"/>
          <p:nvPr/>
        </p:nvSpPr>
        <p:spPr>
          <a:xfrm rot="16200000">
            <a:off x="13417" y="2802975"/>
            <a:ext cx="2057399" cy="1061829"/>
          </a:xfrm>
          <a:prstGeom prst="rect">
            <a:avLst/>
          </a:prstGeom>
          <a:noFill/>
        </p:spPr>
        <p:txBody>
          <a:bodyPr wrap="square" rtlCol="0">
            <a:spAutoFit/>
          </a:bodyPr>
          <a:lstStyle/>
          <a:p>
            <a:pPr defTabSz="685800"/>
            <a:r>
              <a:rPr lang="hr-HR" sz="2100" b="1" dirty="0">
                <a:solidFill>
                  <a:prstClr val="black"/>
                </a:solidFill>
                <a:latin typeface="Calibri" panose="020F0502020204030204"/>
              </a:rPr>
              <a:t>Stupanj budnosti</a:t>
            </a:r>
          </a:p>
          <a:p>
            <a:pPr defTabSz="685800"/>
            <a:r>
              <a:rPr lang="hr-HR" sz="2100" b="1" dirty="0">
                <a:solidFill>
                  <a:prstClr val="black"/>
                </a:solidFill>
                <a:latin typeface="Calibri" panose="020F0502020204030204"/>
              </a:rPr>
              <a:t>(ARAS)</a:t>
            </a:r>
            <a:endParaRPr lang="en-US" sz="2100" b="1" dirty="0">
              <a:solidFill>
                <a:prstClr val="black"/>
              </a:solidFill>
              <a:latin typeface="Calibri" panose="020F0502020204030204"/>
            </a:endParaRPr>
          </a:p>
        </p:txBody>
      </p:sp>
      <p:sp>
        <p:nvSpPr>
          <p:cNvPr id="17" name="TextBox 16">
            <a:extLst>
              <a:ext uri="{FF2B5EF4-FFF2-40B4-BE49-F238E27FC236}">
                <a16:creationId xmlns:a16="http://schemas.microsoft.com/office/drawing/2014/main" id="{6DB4FD36-01BE-4151-BB97-F73CBE4EDFCA}"/>
              </a:ext>
            </a:extLst>
          </p:cNvPr>
          <p:cNvSpPr txBox="1"/>
          <p:nvPr/>
        </p:nvSpPr>
        <p:spPr>
          <a:xfrm>
            <a:off x="2273812" y="5610698"/>
            <a:ext cx="3765192" cy="738664"/>
          </a:xfrm>
          <a:prstGeom prst="rect">
            <a:avLst/>
          </a:prstGeom>
          <a:noFill/>
        </p:spPr>
        <p:txBody>
          <a:bodyPr wrap="square" rtlCol="0">
            <a:spAutoFit/>
          </a:bodyPr>
          <a:lstStyle/>
          <a:p>
            <a:pPr defTabSz="685800"/>
            <a:r>
              <a:rPr lang="hr-HR" sz="2100" b="1" dirty="0">
                <a:solidFill>
                  <a:prstClr val="black"/>
                </a:solidFill>
                <a:latin typeface="Calibri" panose="020F0502020204030204"/>
              </a:rPr>
              <a:t>Razina svjesnosti (</a:t>
            </a:r>
            <a:r>
              <a:rPr lang="hr-HR" sz="2100" b="1" dirty="0" err="1">
                <a:solidFill>
                  <a:prstClr val="black"/>
                </a:solidFill>
                <a:latin typeface="Calibri" panose="020F0502020204030204"/>
              </a:rPr>
              <a:t>frontoparijetotalamičke</a:t>
            </a:r>
            <a:r>
              <a:rPr lang="hr-HR" sz="2100" b="1" dirty="0">
                <a:solidFill>
                  <a:prstClr val="black"/>
                </a:solidFill>
                <a:latin typeface="Calibri" panose="020F0502020204030204"/>
              </a:rPr>
              <a:t> mreže)</a:t>
            </a:r>
            <a:endParaRPr lang="en-US" sz="2100" b="1" dirty="0">
              <a:solidFill>
                <a:prstClr val="black"/>
              </a:solidFill>
              <a:latin typeface="Calibri" panose="020F0502020204030204"/>
            </a:endParaRPr>
          </a:p>
        </p:txBody>
      </p:sp>
      <p:sp>
        <p:nvSpPr>
          <p:cNvPr id="25" name="TextBox 24">
            <a:extLst>
              <a:ext uri="{FF2B5EF4-FFF2-40B4-BE49-F238E27FC236}">
                <a16:creationId xmlns:a16="http://schemas.microsoft.com/office/drawing/2014/main" id="{672FE57A-409A-4B25-8E7B-64A4FF017794}"/>
              </a:ext>
            </a:extLst>
          </p:cNvPr>
          <p:cNvSpPr txBox="1"/>
          <p:nvPr/>
        </p:nvSpPr>
        <p:spPr>
          <a:xfrm>
            <a:off x="1724171" y="5105157"/>
            <a:ext cx="603447" cy="300082"/>
          </a:xfrm>
          <a:prstGeom prst="rect">
            <a:avLst/>
          </a:prstGeom>
          <a:noFill/>
        </p:spPr>
        <p:txBody>
          <a:bodyPr wrap="square" rtlCol="0">
            <a:spAutoFit/>
          </a:bodyPr>
          <a:lstStyle/>
          <a:p>
            <a:pPr defTabSz="685800"/>
            <a:r>
              <a:rPr lang="hr-HR" sz="1350" b="1" dirty="0">
                <a:solidFill>
                  <a:prstClr val="white"/>
                </a:solidFill>
                <a:latin typeface="Calibri" panose="020F0502020204030204"/>
              </a:rPr>
              <a:t>koma</a:t>
            </a:r>
            <a:endParaRPr lang="en-US" sz="1350" b="1" dirty="0">
              <a:solidFill>
                <a:prstClr val="white"/>
              </a:solidFill>
              <a:latin typeface="Calibri" panose="020F0502020204030204"/>
            </a:endParaRPr>
          </a:p>
        </p:txBody>
      </p:sp>
      <p:sp>
        <p:nvSpPr>
          <p:cNvPr id="26" name="TextBox 25">
            <a:extLst>
              <a:ext uri="{FF2B5EF4-FFF2-40B4-BE49-F238E27FC236}">
                <a16:creationId xmlns:a16="http://schemas.microsoft.com/office/drawing/2014/main" id="{F488627F-65FE-41F1-9294-AF9F2CA21C65}"/>
              </a:ext>
            </a:extLst>
          </p:cNvPr>
          <p:cNvSpPr txBox="1"/>
          <p:nvPr/>
        </p:nvSpPr>
        <p:spPr>
          <a:xfrm>
            <a:off x="2273812" y="4573686"/>
            <a:ext cx="964697" cy="507831"/>
          </a:xfrm>
          <a:prstGeom prst="rect">
            <a:avLst/>
          </a:prstGeom>
          <a:noFill/>
        </p:spPr>
        <p:txBody>
          <a:bodyPr wrap="square" rtlCol="0">
            <a:spAutoFit/>
          </a:bodyPr>
          <a:lstStyle/>
          <a:p>
            <a:pPr defTabSz="685800"/>
            <a:r>
              <a:rPr lang="hr-HR" sz="1350" b="1" dirty="0">
                <a:solidFill>
                  <a:prstClr val="white"/>
                </a:solidFill>
                <a:latin typeface="Calibri" panose="020F0502020204030204"/>
              </a:rPr>
              <a:t>opća</a:t>
            </a:r>
          </a:p>
          <a:p>
            <a:pPr defTabSz="685800"/>
            <a:r>
              <a:rPr lang="hr-HR" sz="1350" b="1" dirty="0">
                <a:solidFill>
                  <a:prstClr val="white"/>
                </a:solidFill>
                <a:latin typeface="Calibri" panose="020F0502020204030204"/>
              </a:rPr>
              <a:t>anestezija</a:t>
            </a:r>
            <a:endParaRPr lang="en-US" sz="1350" b="1" dirty="0">
              <a:solidFill>
                <a:prstClr val="white"/>
              </a:solidFill>
              <a:latin typeface="Calibri" panose="020F0502020204030204"/>
            </a:endParaRPr>
          </a:p>
        </p:txBody>
      </p:sp>
      <p:sp>
        <p:nvSpPr>
          <p:cNvPr id="29" name="TextBox 28">
            <a:extLst>
              <a:ext uri="{FF2B5EF4-FFF2-40B4-BE49-F238E27FC236}">
                <a16:creationId xmlns:a16="http://schemas.microsoft.com/office/drawing/2014/main" id="{9FF0BA56-94F5-402E-869A-8524947AC269}"/>
              </a:ext>
            </a:extLst>
          </p:cNvPr>
          <p:cNvSpPr txBox="1"/>
          <p:nvPr/>
        </p:nvSpPr>
        <p:spPr>
          <a:xfrm>
            <a:off x="3321464" y="4048976"/>
            <a:ext cx="874979" cy="715581"/>
          </a:xfrm>
          <a:prstGeom prst="rect">
            <a:avLst/>
          </a:prstGeom>
          <a:noFill/>
        </p:spPr>
        <p:txBody>
          <a:bodyPr wrap="square" rtlCol="0">
            <a:spAutoFit/>
          </a:bodyPr>
          <a:lstStyle/>
          <a:p>
            <a:pPr defTabSz="685800"/>
            <a:r>
              <a:rPr lang="hr-HR" sz="1350" b="1" dirty="0">
                <a:solidFill>
                  <a:prstClr val="white"/>
                </a:solidFill>
                <a:latin typeface="Calibri" panose="020F0502020204030204"/>
              </a:rPr>
              <a:t>duboki san (SWS)</a:t>
            </a:r>
            <a:endParaRPr lang="en-US" sz="1350" b="1" dirty="0">
              <a:solidFill>
                <a:prstClr val="white"/>
              </a:solidFill>
              <a:latin typeface="Calibri" panose="020F0502020204030204"/>
            </a:endParaRPr>
          </a:p>
        </p:txBody>
      </p:sp>
      <p:sp>
        <p:nvSpPr>
          <p:cNvPr id="30" name="Oval 29">
            <a:extLst>
              <a:ext uri="{FF2B5EF4-FFF2-40B4-BE49-F238E27FC236}">
                <a16:creationId xmlns:a16="http://schemas.microsoft.com/office/drawing/2014/main" id="{49E69907-C914-4E63-9F53-0C99F8DC4903}"/>
              </a:ext>
            </a:extLst>
          </p:cNvPr>
          <p:cNvSpPr/>
          <p:nvPr/>
        </p:nvSpPr>
        <p:spPr>
          <a:xfrm rot="21449449">
            <a:off x="4040599" y="4510098"/>
            <a:ext cx="960120" cy="547578"/>
          </a:xfrm>
          <a:prstGeom prst="ellipse">
            <a:avLst/>
          </a:prstGeom>
          <a:solidFill>
            <a:srgbClr val="008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1" name="TextBox 30">
            <a:extLst>
              <a:ext uri="{FF2B5EF4-FFF2-40B4-BE49-F238E27FC236}">
                <a16:creationId xmlns:a16="http://schemas.microsoft.com/office/drawing/2014/main" id="{3F278986-DFF2-4280-B661-79CF82B29A2A}"/>
              </a:ext>
            </a:extLst>
          </p:cNvPr>
          <p:cNvSpPr txBox="1"/>
          <p:nvPr/>
        </p:nvSpPr>
        <p:spPr>
          <a:xfrm>
            <a:off x="4248095" y="4646145"/>
            <a:ext cx="577101" cy="300082"/>
          </a:xfrm>
          <a:prstGeom prst="rect">
            <a:avLst/>
          </a:prstGeom>
          <a:noFill/>
        </p:spPr>
        <p:txBody>
          <a:bodyPr wrap="square" rtlCol="0">
            <a:spAutoFit/>
          </a:bodyPr>
          <a:lstStyle/>
          <a:p>
            <a:pPr defTabSz="685800"/>
            <a:r>
              <a:rPr lang="hr-HR" sz="1350" b="1" dirty="0">
                <a:solidFill>
                  <a:prstClr val="black"/>
                </a:solidFill>
                <a:latin typeface="Calibri" panose="020F0502020204030204"/>
              </a:rPr>
              <a:t>REM</a:t>
            </a:r>
            <a:endParaRPr lang="en-US" sz="1350" b="1" dirty="0">
              <a:solidFill>
                <a:prstClr val="black"/>
              </a:solidFill>
              <a:latin typeface="Calibri" panose="020F0502020204030204"/>
            </a:endParaRPr>
          </a:p>
        </p:txBody>
      </p:sp>
      <p:sp>
        <p:nvSpPr>
          <p:cNvPr id="32" name="TextBox 31">
            <a:extLst>
              <a:ext uri="{FF2B5EF4-FFF2-40B4-BE49-F238E27FC236}">
                <a16:creationId xmlns:a16="http://schemas.microsoft.com/office/drawing/2014/main" id="{302B97DF-9EFE-46C2-9F9F-71574728C2FA}"/>
              </a:ext>
            </a:extLst>
          </p:cNvPr>
          <p:cNvSpPr txBox="1"/>
          <p:nvPr/>
        </p:nvSpPr>
        <p:spPr>
          <a:xfrm>
            <a:off x="4618150" y="3500027"/>
            <a:ext cx="1120202" cy="300082"/>
          </a:xfrm>
          <a:prstGeom prst="rect">
            <a:avLst/>
          </a:prstGeom>
          <a:noFill/>
        </p:spPr>
        <p:txBody>
          <a:bodyPr wrap="square" rtlCol="0">
            <a:spAutoFit/>
          </a:bodyPr>
          <a:lstStyle/>
          <a:p>
            <a:pPr defTabSz="685800"/>
            <a:r>
              <a:rPr lang="hr-HR" sz="1350" b="1" dirty="0">
                <a:solidFill>
                  <a:prstClr val="white"/>
                </a:solidFill>
                <a:latin typeface="Calibri" panose="020F0502020204030204"/>
              </a:rPr>
              <a:t>lagani san </a:t>
            </a:r>
            <a:endParaRPr lang="en-US" sz="1350" b="1" dirty="0">
              <a:solidFill>
                <a:prstClr val="white"/>
              </a:solidFill>
              <a:latin typeface="Calibri" panose="020F0502020204030204"/>
            </a:endParaRPr>
          </a:p>
        </p:txBody>
      </p:sp>
      <p:sp>
        <p:nvSpPr>
          <p:cNvPr id="33" name="TextBox 32">
            <a:extLst>
              <a:ext uri="{FF2B5EF4-FFF2-40B4-BE49-F238E27FC236}">
                <a16:creationId xmlns:a16="http://schemas.microsoft.com/office/drawing/2014/main" id="{BFC6C6E3-A2B4-4F94-AE02-D798FA3DC729}"/>
              </a:ext>
            </a:extLst>
          </p:cNvPr>
          <p:cNvSpPr txBox="1"/>
          <p:nvPr/>
        </p:nvSpPr>
        <p:spPr>
          <a:xfrm>
            <a:off x="6244315" y="2776346"/>
            <a:ext cx="1120202" cy="300082"/>
          </a:xfrm>
          <a:prstGeom prst="rect">
            <a:avLst/>
          </a:prstGeom>
          <a:noFill/>
        </p:spPr>
        <p:txBody>
          <a:bodyPr wrap="square" rtlCol="0">
            <a:spAutoFit/>
          </a:bodyPr>
          <a:lstStyle/>
          <a:p>
            <a:pPr defTabSz="685800"/>
            <a:r>
              <a:rPr lang="hr-HR" sz="1350" b="1">
                <a:solidFill>
                  <a:prstClr val="white"/>
                </a:solidFill>
                <a:latin typeface="Calibri" panose="020F0502020204030204"/>
              </a:rPr>
              <a:t>pospanost </a:t>
            </a:r>
            <a:endParaRPr lang="en-US" sz="1350" b="1" dirty="0">
              <a:solidFill>
                <a:prstClr val="white"/>
              </a:solidFill>
              <a:latin typeface="Calibri" panose="020F0502020204030204"/>
            </a:endParaRPr>
          </a:p>
        </p:txBody>
      </p:sp>
      <p:sp>
        <p:nvSpPr>
          <p:cNvPr id="34" name="TextBox 33">
            <a:extLst>
              <a:ext uri="{FF2B5EF4-FFF2-40B4-BE49-F238E27FC236}">
                <a16:creationId xmlns:a16="http://schemas.microsoft.com/office/drawing/2014/main" id="{C992526D-6FEA-4CA5-9456-71124FC5B16D}"/>
              </a:ext>
            </a:extLst>
          </p:cNvPr>
          <p:cNvSpPr txBox="1"/>
          <p:nvPr/>
        </p:nvSpPr>
        <p:spPr>
          <a:xfrm>
            <a:off x="8156482" y="1601044"/>
            <a:ext cx="1120202" cy="923330"/>
          </a:xfrm>
          <a:prstGeom prst="rect">
            <a:avLst/>
          </a:prstGeom>
          <a:noFill/>
        </p:spPr>
        <p:txBody>
          <a:bodyPr wrap="square" rtlCol="0">
            <a:spAutoFit/>
          </a:bodyPr>
          <a:lstStyle/>
          <a:p>
            <a:pPr defTabSz="685800"/>
            <a:r>
              <a:rPr lang="hr-HR" sz="1350" b="1" dirty="0">
                <a:solidFill>
                  <a:prstClr val="white"/>
                </a:solidFill>
                <a:latin typeface="Calibri" panose="020F0502020204030204"/>
              </a:rPr>
              <a:t>potpuno svjesna budna</a:t>
            </a:r>
          </a:p>
          <a:p>
            <a:pPr defTabSz="685800"/>
            <a:r>
              <a:rPr lang="hr-HR" sz="1350" b="1" dirty="0">
                <a:solidFill>
                  <a:prstClr val="white"/>
                </a:solidFill>
                <a:latin typeface="Calibri" panose="020F0502020204030204"/>
              </a:rPr>
              <a:t>osoba </a:t>
            </a:r>
            <a:endParaRPr lang="en-US" sz="1350" b="1" dirty="0">
              <a:solidFill>
                <a:prstClr val="white"/>
              </a:solidFill>
              <a:latin typeface="Calibri" panose="020F0502020204030204"/>
            </a:endParaRPr>
          </a:p>
        </p:txBody>
      </p:sp>
      <p:sp>
        <p:nvSpPr>
          <p:cNvPr id="35" name="TextBox 34">
            <a:extLst>
              <a:ext uri="{FF2B5EF4-FFF2-40B4-BE49-F238E27FC236}">
                <a16:creationId xmlns:a16="http://schemas.microsoft.com/office/drawing/2014/main" id="{D5B0A4EF-E2E2-46F0-AD23-19D7C258DB8A}"/>
              </a:ext>
            </a:extLst>
          </p:cNvPr>
          <p:cNvSpPr txBox="1"/>
          <p:nvPr/>
        </p:nvSpPr>
        <p:spPr>
          <a:xfrm>
            <a:off x="1952455" y="1824160"/>
            <a:ext cx="2107864" cy="1546577"/>
          </a:xfrm>
          <a:prstGeom prst="rect">
            <a:avLst/>
          </a:prstGeom>
          <a:noFill/>
        </p:spPr>
        <p:txBody>
          <a:bodyPr wrap="square" rtlCol="0">
            <a:spAutoFit/>
          </a:bodyPr>
          <a:lstStyle/>
          <a:p>
            <a:pPr defTabSz="685800"/>
            <a:r>
              <a:rPr lang="hr-HR" sz="1350" b="1" dirty="0">
                <a:solidFill>
                  <a:prstClr val="black"/>
                </a:solidFill>
                <a:latin typeface="Calibri" panose="020F0502020204030204"/>
              </a:rPr>
              <a:t>	VS/UWS</a:t>
            </a:r>
          </a:p>
          <a:p>
            <a:pPr defTabSz="685800"/>
            <a:endParaRPr lang="hr-HR" sz="1350" b="1" dirty="0">
              <a:solidFill>
                <a:prstClr val="black"/>
              </a:solidFill>
              <a:latin typeface="Calibri" panose="020F0502020204030204"/>
            </a:endParaRPr>
          </a:p>
          <a:p>
            <a:pPr defTabSz="685800"/>
            <a:r>
              <a:rPr lang="hr-HR" sz="1350" b="1" dirty="0">
                <a:solidFill>
                  <a:prstClr val="black"/>
                </a:solidFill>
                <a:latin typeface="Calibri" panose="020F0502020204030204"/>
              </a:rPr>
              <a:t>           </a:t>
            </a:r>
            <a:r>
              <a:rPr lang="hr-HR" sz="1350" b="1" dirty="0" err="1">
                <a:solidFill>
                  <a:prstClr val="black"/>
                </a:solidFill>
                <a:latin typeface="Calibri" panose="020F0502020204030204"/>
              </a:rPr>
              <a:t>mjesečarenje</a:t>
            </a:r>
            <a:endParaRPr lang="hr-HR" sz="1350" b="1" dirty="0">
              <a:solidFill>
                <a:prstClr val="black"/>
              </a:solidFill>
              <a:latin typeface="Calibri" panose="020F0502020204030204"/>
            </a:endParaRPr>
          </a:p>
          <a:p>
            <a:pPr defTabSz="685800"/>
            <a:endParaRPr lang="hr-HR" sz="1350" b="1" dirty="0">
              <a:solidFill>
                <a:prstClr val="black"/>
              </a:solidFill>
              <a:latin typeface="Calibri" panose="020F0502020204030204"/>
            </a:endParaRPr>
          </a:p>
          <a:p>
            <a:pPr defTabSz="685800"/>
            <a:r>
              <a:rPr lang="hr-HR" sz="1350" b="1" dirty="0">
                <a:solidFill>
                  <a:prstClr val="black"/>
                </a:solidFill>
                <a:latin typeface="Calibri" panose="020F0502020204030204"/>
              </a:rPr>
              <a:t>    mali napadaj (</a:t>
            </a:r>
            <a:r>
              <a:rPr lang="hr-HR" sz="1350" b="1" dirty="0" err="1">
                <a:solidFill>
                  <a:prstClr val="black"/>
                </a:solidFill>
                <a:latin typeface="Calibri" panose="020F0502020204030204"/>
              </a:rPr>
              <a:t>apsans</a:t>
            </a:r>
            <a:r>
              <a:rPr lang="hr-HR" sz="1350" b="1" dirty="0">
                <a:solidFill>
                  <a:prstClr val="black"/>
                </a:solidFill>
                <a:latin typeface="Calibri" panose="020F0502020204030204"/>
              </a:rPr>
              <a:t>)</a:t>
            </a:r>
          </a:p>
          <a:p>
            <a:pPr defTabSz="685800"/>
            <a:endParaRPr lang="hr-HR" sz="1350" b="1" dirty="0">
              <a:solidFill>
                <a:prstClr val="black"/>
              </a:solidFill>
              <a:latin typeface="Calibri" panose="020F0502020204030204"/>
            </a:endParaRPr>
          </a:p>
          <a:p>
            <a:pPr defTabSz="685800"/>
            <a:r>
              <a:rPr lang="hr-HR" sz="1350" b="1" dirty="0">
                <a:solidFill>
                  <a:prstClr val="black"/>
                </a:solidFill>
                <a:latin typeface="Calibri" panose="020F0502020204030204"/>
              </a:rPr>
              <a:t>složeni parcijalni napadaji</a:t>
            </a:r>
            <a:endParaRPr lang="en-US" sz="1350" b="1" dirty="0">
              <a:solidFill>
                <a:prstClr val="black"/>
              </a:solidFill>
              <a:latin typeface="Calibri" panose="020F0502020204030204"/>
            </a:endParaRPr>
          </a:p>
        </p:txBody>
      </p:sp>
      <p:sp>
        <p:nvSpPr>
          <p:cNvPr id="37" name="Oval 36">
            <a:extLst>
              <a:ext uri="{FF2B5EF4-FFF2-40B4-BE49-F238E27FC236}">
                <a16:creationId xmlns:a16="http://schemas.microsoft.com/office/drawing/2014/main" id="{251C7A48-4DAD-4C2B-BD12-4B6D1EAD4AA1}"/>
              </a:ext>
            </a:extLst>
          </p:cNvPr>
          <p:cNvSpPr/>
          <p:nvPr/>
        </p:nvSpPr>
        <p:spPr>
          <a:xfrm>
            <a:off x="5847966" y="1472126"/>
            <a:ext cx="1608947" cy="796901"/>
          </a:xfrm>
          <a:prstGeom prst="ellipse">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8" name="TextBox 37">
            <a:extLst>
              <a:ext uri="{FF2B5EF4-FFF2-40B4-BE49-F238E27FC236}">
                <a16:creationId xmlns:a16="http://schemas.microsoft.com/office/drawing/2014/main" id="{E7D0EFAD-B8DC-41F8-B083-CA3B6E7AED37}"/>
              </a:ext>
            </a:extLst>
          </p:cNvPr>
          <p:cNvSpPr txBox="1"/>
          <p:nvPr/>
        </p:nvSpPr>
        <p:spPr>
          <a:xfrm>
            <a:off x="6181688" y="1438254"/>
            <a:ext cx="1420166" cy="715581"/>
          </a:xfrm>
          <a:prstGeom prst="rect">
            <a:avLst/>
          </a:prstGeom>
          <a:noFill/>
        </p:spPr>
        <p:txBody>
          <a:bodyPr wrap="square" rtlCol="0">
            <a:spAutoFit/>
          </a:bodyPr>
          <a:lstStyle/>
          <a:p>
            <a:pPr defTabSz="685800"/>
            <a:r>
              <a:rPr lang="hr-HR" sz="1350" b="1" dirty="0">
                <a:solidFill>
                  <a:prstClr val="black"/>
                </a:solidFill>
                <a:latin typeface="Calibri" panose="020F0502020204030204"/>
              </a:rPr>
              <a:t>    sindrom</a:t>
            </a:r>
          </a:p>
          <a:p>
            <a:pPr defTabSz="685800"/>
            <a:r>
              <a:rPr lang="hr-HR" sz="1350" b="1" dirty="0">
                <a:solidFill>
                  <a:prstClr val="black"/>
                </a:solidFill>
                <a:latin typeface="Calibri" panose="020F0502020204030204"/>
              </a:rPr>
              <a:t>zaključanosti      (LIS) </a:t>
            </a:r>
            <a:endParaRPr lang="en-US" sz="1350" b="1" dirty="0">
              <a:solidFill>
                <a:prstClr val="black"/>
              </a:solidFill>
              <a:latin typeface="Calibri" panose="020F0502020204030204"/>
            </a:endParaRPr>
          </a:p>
        </p:txBody>
      </p:sp>
      <p:sp>
        <p:nvSpPr>
          <p:cNvPr id="39" name="Oval 38">
            <a:extLst>
              <a:ext uri="{FF2B5EF4-FFF2-40B4-BE49-F238E27FC236}">
                <a16:creationId xmlns:a16="http://schemas.microsoft.com/office/drawing/2014/main" id="{3D4C0F98-A269-4C7A-8B96-751FFB362D67}"/>
              </a:ext>
            </a:extLst>
          </p:cNvPr>
          <p:cNvSpPr/>
          <p:nvPr/>
        </p:nvSpPr>
        <p:spPr>
          <a:xfrm>
            <a:off x="3931139" y="1824160"/>
            <a:ext cx="2417987" cy="796901"/>
          </a:xfrm>
          <a:prstGeom prst="ellipse">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40" name="TextBox 39">
            <a:extLst>
              <a:ext uri="{FF2B5EF4-FFF2-40B4-BE49-F238E27FC236}">
                <a16:creationId xmlns:a16="http://schemas.microsoft.com/office/drawing/2014/main" id="{53DEEC16-960F-4EB8-B7C9-D23A7514CB4A}"/>
              </a:ext>
            </a:extLst>
          </p:cNvPr>
          <p:cNvSpPr txBox="1"/>
          <p:nvPr/>
        </p:nvSpPr>
        <p:spPr>
          <a:xfrm>
            <a:off x="4183186" y="2081516"/>
            <a:ext cx="2061128" cy="300082"/>
          </a:xfrm>
          <a:prstGeom prst="rect">
            <a:avLst/>
          </a:prstGeom>
          <a:noFill/>
        </p:spPr>
        <p:txBody>
          <a:bodyPr wrap="square" rtlCol="0">
            <a:spAutoFit/>
          </a:bodyPr>
          <a:lstStyle/>
          <a:p>
            <a:pPr defTabSz="685800"/>
            <a:r>
              <a:rPr lang="hr-HR" sz="1350" b="1" dirty="0">
                <a:solidFill>
                  <a:prstClr val="black"/>
                </a:solidFill>
                <a:latin typeface="Calibri" panose="020F0502020204030204"/>
              </a:rPr>
              <a:t>MCS-       MCS+       EMCS</a:t>
            </a:r>
            <a:endParaRPr lang="en-US" sz="1350" b="1" dirty="0">
              <a:solidFill>
                <a:prstClr val="black"/>
              </a:solidFill>
              <a:latin typeface="Calibri" panose="020F0502020204030204"/>
            </a:endParaRPr>
          </a:p>
        </p:txBody>
      </p:sp>
      <p:sp>
        <p:nvSpPr>
          <p:cNvPr id="43" name="Freeform: Shape 42">
            <a:extLst>
              <a:ext uri="{FF2B5EF4-FFF2-40B4-BE49-F238E27FC236}">
                <a16:creationId xmlns:a16="http://schemas.microsoft.com/office/drawing/2014/main" id="{C9AA2997-E384-469E-8D2A-BD716EBE140A}"/>
              </a:ext>
            </a:extLst>
          </p:cNvPr>
          <p:cNvSpPr/>
          <p:nvPr/>
        </p:nvSpPr>
        <p:spPr>
          <a:xfrm rot="171737">
            <a:off x="530095" y="5105158"/>
            <a:ext cx="525509" cy="458788"/>
          </a:xfrm>
          <a:custGeom>
            <a:avLst/>
            <a:gdLst>
              <a:gd name="connsiteX0" fmla="*/ 613869 w 700678"/>
              <a:gd name="connsiteY0" fmla="*/ 97367 h 611717"/>
              <a:gd name="connsiteX1" fmla="*/ 649852 w 700678"/>
              <a:gd name="connsiteY1" fmla="*/ 93134 h 611717"/>
              <a:gd name="connsiteX2" fmla="*/ 677369 w 700678"/>
              <a:gd name="connsiteY2" fmla="*/ 78317 h 611717"/>
              <a:gd name="connsiteX3" fmla="*/ 692186 w 700678"/>
              <a:gd name="connsiteY3" fmla="*/ 71967 h 611717"/>
              <a:gd name="connsiteX4" fmla="*/ 700652 w 700678"/>
              <a:gd name="connsiteY4" fmla="*/ 63500 h 611717"/>
              <a:gd name="connsiteX5" fmla="*/ 694302 w 700678"/>
              <a:gd name="connsiteY5" fmla="*/ 57150 h 611717"/>
              <a:gd name="connsiteX6" fmla="*/ 687952 w 700678"/>
              <a:gd name="connsiteY6" fmla="*/ 48684 h 611717"/>
              <a:gd name="connsiteX7" fmla="*/ 666786 w 700678"/>
              <a:gd name="connsiteY7" fmla="*/ 35984 h 611717"/>
              <a:gd name="connsiteX8" fmla="*/ 601169 w 700678"/>
              <a:gd name="connsiteY8" fmla="*/ 27517 h 611717"/>
              <a:gd name="connsiteX9" fmla="*/ 580002 w 700678"/>
              <a:gd name="connsiteY9" fmla="*/ 21167 h 611717"/>
              <a:gd name="connsiteX10" fmla="*/ 556719 w 700678"/>
              <a:gd name="connsiteY10" fmla="*/ 12700 h 611717"/>
              <a:gd name="connsiteX11" fmla="*/ 478402 w 700678"/>
              <a:gd name="connsiteY11" fmla="*/ 0 h 611717"/>
              <a:gd name="connsiteX12" fmla="*/ 340819 w 700678"/>
              <a:gd name="connsiteY12" fmla="*/ 4234 h 611717"/>
              <a:gd name="connsiteX13" fmla="*/ 326002 w 700678"/>
              <a:gd name="connsiteY13" fmla="*/ 10584 h 611717"/>
              <a:gd name="connsiteX14" fmla="*/ 311186 w 700678"/>
              <a:gd name="connsiteY14" fmla="*/ 33867 h 611717"/>
              <a:gd name="connsiteX15" fmla="*/ 304836 w 700678"/>
              <a:gd name="connsiteY15" fmla="*/ 40217 h 611717"/>
              <a:gd name="connsiteX16" fmla="*/ 290019 w 700678"/>
              <a:gd name="connsiteY16" fmla="*/ 61384 h 611717"/>
              <a:gd name="connsiteX17" fmla="*/ 275202 w 700678"/>
              <a:gd name="connsiteY17" fmla="*/ 91017 h 611717"/>
              <a:gd name="connsiteX18" fmla="*/ 268852 w 700678"/>
              <a:gd name="connsiteY18" fmla="*/ 105834 h 611717"/>
              <a:gd name="connsiteX19" fmla="*/ 260386 w 700678"/>
              <a:gd name="connsiteY19" fmla="*/ 120650 h 611717"/>
              <a:gd name="connsiteX20" fmla="*/ 247686 w 700678"/>
              <a:gd name="connsiteY20" fmla="*/ 148167 h 611717"/>
              <a:gd name="connsiteX21" fmla="*/ 239219 w 700678"/>
              <a:gd name="connsiteY21" fmla="*/ 162984 h 611717"/>
              <a:gd name="connsiteX22" fmla="*/ 232869 w 700678"/>
              <a:gd name="connsiteY22" fmla="*/ 177800 h 611717"/>
              <a:gd name="connsiteX23" fmla="*/ 224402 w 700678"/>
              <a:gd name="connsiteY23" fmla="*/ 192617 h 611717"/>
              <a:gd name="connsiteX24" fmla="*/ 218052 w 700678"/>
              <a:gd name="connsiteY24" fmla="*/ 213784 h 611717"/>
              <a:gd name="connsiteX25" fmla="*/ 209586 w 700678"/>
              <a:gd name="connsiteY25" fmla="*/ 234950 h 611717"/>
              <a:gd name="connsiteX26" fmla="*/ 188419 w 700678"/>
              <a:gd name="connsiteY26" fmla="*/ 330200 h 611717"/>
              <a:gd name="connsiteX27" fmla="*/ 173602 w 700678"/>
              <a:gd name="connsiteY27" fmla="*/ 357717 h 611717"/>
              <a:gd name="connsiteX28" fmla="*/ 160902 w 700678"/>
              <a:gd name="connsiteY28" fmla="*/ 387350 h 611717"/>
              <a:gd name="connsiteX29" fmla="*/ 152436 w 700678"/>
              <a:gd name="connsiteY29" fmla="*/ 402167 h 611717"/>
              <a:gd name="connsiteX30" fmla="*/ 146086 w 700678"/>
              <a:gd name="connsiteY30" fmla="*/ 416984 h 611717"/>
              <a:gd name="connsiteX31" fmla="*/ 137619 w 700678"/>
              <a:gd name="connsiteY31" fmla="*/ 423334 h 611717"/>
              <a:gd name="connsiteX32" fmla="*/ 131269 w 700678"/>
              <a:gd name="connsiteY32" fmla="*/ 429684 h 611717"/>
              <a:gd name="connsiteX33" fmla="*/ 116452 w 700678"/>
              <a:gd name="connsiteY33" fmla="*/ 452967 h 611717"/>
              <a:gd name="connsiteX34" fmla="*/ 101636 w 700678"/>
              <a:gd name="connsiteY34" fmla="*/ 465667 h 611717"/>
              <a:gd name="connsiteX35" fmla="*/ 95286 w 700678"/>
              <a:gd name="connsiteY35" fmla="*/ 474134 h 611717"/>
              <a:gd name="connsiteX36" fmla="*/ 80469 w 700678"/>
              <a:gd name="connsiteY36" fmla="*/ 480484 h 611717"/>
              <a:gd name="connsiteX37" fmla="*/ 59302 w 700678"/>
              <a:gd name="connsiteY37" fmla="*/ 495300 h 611717"/>
              <a:gd name="connsiteX38" fmla="*/ 38136 w 700678"/>
              <a:gd name="connsiteY38" fmla="*/ 510117 h 611717"/>
              <a:gd name="connsiteX39" fmla="*/ 14852 w 700678"/>
              <a:gd name="connsiteY39" fmla="*/ 516467 h 611717"/>
              <a:gd name="connsiteX40" fmla="*/ 8502 w 700678"/>
              <a:gd name="connsiteY40" fmla="*/ 524934 h 611717"/>
              <a:gd name="connsiteX41" fmla="*/ 36 w 700678"/>
              <a:gd name="connsiteY41" fmla="*/ 531284 h 611717"/>
              <a:gd name="connsiteX42" fmla="*/ 6386 w 700678"/>
              <a:gd name="connsiteY42" fmla="*/ 539750 h 611717"/>
              <a:gd name="connsiteX43" fmla="*/ 21202 w 700678"/>
              <a:gd name="connsiteY43" fmla="*/ 588434 h 611717"/>
              <a:gd name="connsiteX44" fmla="*/ 36019 w 700678"/>
              <a:gd name="connsiteY44" fmla="*/ 603250 h 611717"/>
              <a:gd name="connsiteX45" fmla="*/ 42369 w 700678"/>
              <a:gd name="connsiteY45" fmla="*/ 611717 h 611717"/>
              <a:gd name="connsiteX46" fmla="*/ 72002 w 700678"/>
              <a:gd name="connsiteY46" fmla="*/ 605367 h 611717"/>
              <a:gd name="connsiteX47" fmla="*/ 99519 w 700678"/>
              <a:gd name="connsiteY47" fmla="*/ 590550 h 611717"/>
              <a:gd name="connsiteX48" fmla="*/ 129152 w 700678"/>
              <a:gd name="connsiteY48" fmla="*/ 577850 h 611717"/>
              <a:gd name="connsiteX49" fmla="*/ 135502 w 700678"/>
              <a:gd name="connsiteY49" fmla="*/ 569384 h 611717"/>
              <a:gd name="connsiteX50" fmla="*/ 150319 w 700678"/>
              <a:gd name="connsiteY50" fmla="*/ 563034 h 611717"/>
              <a:gd name="connsiteX51" fmla="*/ 165136 w 700678"/>
              <a:gd name="connsiteY51" fmla="*/ 554567 h 611717"/>
              <a:gd name="connsiteX52" fmla="*/ 171486 w 700678"/>
              <a:gd name="connsiteY52" fmla="*/ 548217 h 611717"/>
              <a:gd name="connsiteX53" fmla="*/ 186302 w 700678"/>
              <a:gd name="connsiteY53" fmla="*/ 541867 h 611717"/>
              <a:gd name="connsiteX54" fmla="*/ 201119 w 700678"/>
              <a:gd name="connsiteY54" fmla="*/ 533400 h 611717"/>
              <a:gd name="connsiteX55" fmla="*/ 215936 w 700678"/>
              <a:gd name="connsiteY55" fmla="*/ 527050 h 611717"/>
              <a:gd name="connsiteX56" fmla="*/ 230752 w 700678"/>
              <a:gd name="connsiteY56" fmla="*/ 518584 h 611717"/>
              <a:gd name="connsiteX57" fmla="*/ 245569 w 700678"/>
              <a:gd name="connsiteY57" fmla="*/ 512234 h 611717"/>
              <a:gd name="connsiteX58" fmla="*/ 258269 w 700678"/>
              <a:gd name="connsiteY58" fmla="*/ 503767 h 611717"/>
              <a:gd name="connsiteX59" fmla="*/ 273086 w 700678"/>
              <a:gd name="connsiteY59" fmla="*/ 497417 h 611717"/>
              <a:gd name="connsiteX60" fmla="*/ 281552 w 700678"/>
              <a:gd name="connsiteY60" fmla="*/ 491067 h 611717"/>
              <a:gd name="connsiteX61" fmla="*/ 294252 w 700678"/>
              <a:gd name="connsiteY61" fmla="*/ 476250 h 611717"/>
              <a:gd name="connsiteX62" fmla="*/ 309069 w 700678"/>
              <a:gd name="connsiteY62" fmla="*/ 467784 h 611717"/>
              <a:gd name="connsiteX63" fmla="*/ 323886 w 700678"/>
              <a:gd name="connsiteY63" fmla="*/ 455084 h 611717"/>
              <a:gd name="connsiteX64" fmla="*/ 338702 w 700678"/>
              <a:gd name="connsiteY64" fmla="*/ 425450 h 611717"/>
              <a:gd name="connsiteX65" fmla="*/ 353519 w 700678"/>
              <a:gd name="connsiteY65" fmla="*/ 410634 h 611717"/>
              <a:gd name="connsiteX66" fmla="*/ 389502 w 700678"/>
              <a:gd name="connsiteY66" fmla="*/ 404284 h 611717"/>
              <a:gd name="connsiteX67" fmla="*/ 404319 w 700678"/>
              <a:gd name="connsiteY67" fmla="*/ 395817 h 611717"/>
              <a:gd name="connsiteX68" fmla="*/ 417019 w 700678"/>
              <a:gd name="connsiteY68" fmla="*/ 381000 h 611717"/>
              <a:gd name="connsiteX69" fmla="*/ 425486 w 700678"/>
              <a:gd name="connsiteY69" fmla="*/ 374650 h 611717"/>
              <a:gd name="connsiteX70" fmla="*/ 440302 w 700678"/>
              <a:gd name="connsiteY70" fmla="*/ 359834 h 611717"/>
              <a:gd name="connsiteX71" fmla="*/ 455119 w 700678"/>
              <a:gd name="connsiteY71" fmla="*/ 345017 h 611717"/>
              <a:gd name="connsiteX72" fmla="*/ 476286 w 700678"/>
              <a:gd name="connsiteY72" fmla="*/ 323850 h 611717"/>
              <a:gd name="connsiteX73" fmla="*/ 482636 w 700678"/>
              <a:gd name="connsiteY73" fmla="*/ 317500 h 611717"/>
              <a:gd name="connsiteX74" fmla="*/ 503802 w 700678"/>
              <a:gd name="connsiteY74" fmla="*/ 273050 h 611717"/>
              <a:gd name="connsiteX75" fmla="*/ 512269 w 700678"/>
              <a:gd name="connsiteY75" fmla="*/ 245534 h 611717"/>
              <a:gd name="connsiteX76" fmla="*/ 527086 w 700678"/>
              <a:gd name="connsiteY76" fmla="*/ 215900 h 611717"/>
              <a:gd name="connsiteX77" fmla="*/ 539786 w 700678"/>
              <a:gd name="connsiteY77" fmla="*/ 186267 h 611717"/>
              <a:gd name="connsiteX78" fmla="*/ 548252 w 700678"/>
              <a:gd name="connsiteY78" fmla="*/ 171450 h 611717"/>
              <a:gd name="connsiteX79" fmla="*/ 563069 w 700678"/>
              <a:gd name="connsiteY79" fmla="*/ 143934 h 611717"/>
              <a:gd name="connsiteX80" fmla="*/ 569419 w 700678"/>
              <a:gd name="connsiteY80" fmla="*/ 135467 h 611717"/>
              <a:gd name="connsiteX81" fmla="*/ 577886 w 700678"/>
              <a:gd name="connsiteY81" fmla="*/ 122767 h 611717"/>
              <a:gd name="connsiteX82" fmla="*/ 613869 w 700678"/>
              <a:gd name="connsiteY82" fmla="*/ 97367 h 61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700678" h="611717">
                <a:moveTo>
                  <a:pt x="613869" y="97367"/>
                </a:moveTo>
                <a:cubicBezTo>
                  <a:pt x="625863" y="92428"/>
                  <a:pt x="638029" y="95597"/>
                  <a:pt x="649852" y="93134"/>
                </a:cubicBezTo>
                <a:cubicBezTo>
                  <a:pt x="663385" y="90315"/>
                  <a:pt x="665842" y="84524"/>
                  <a:pt x="677369" y="78317"/>
                </a:cubicBezTo>
                <a:cubicBezTo>
                  <a:pt x="682100" y="75769"/>
                  <a:pt x="687247" y="74084"/>
                  <a:pt x="692186" y="71967"/>
                </a:cubicBezTo>
                <a:cubicBezTo>
                  <a:pt x="695008" y="69145"/>
                  <a:pt x="700088" y="67451"/>
                  <a:pt x="700652" y="63500"/>
                </a:cubicBezTo>
                <a:cubicBezTo>
                  <a:pt x="701075" y="60537"/>
                  <a:pt x="696250" y="59423"/>
                  <a:pt x="694302" y="57150"/>
                </a:cubicBezTo>
                <a:cubicBezTo>
                  <a:pt x="692006" y="54472"/>
                  <a:pt x="690446" y="51178"/>
                  <a:pt x="687952" y="48684"/>
                </a:cubicBezTo>
                <a:cubicBezTo>
                  <a:pt x="684006" y="44738"/>
                  <a:pt x="671496" y="36875"/>
                  <a:pt x="666786" y="35984"/>
                </a:cubicBezTo>
                <a:cubicBezTo>
                  <a:pt x="645117" y="31884"/>
                  <a:pt x="623041" y="30339"/>
                  <a:pt x="601169" y="27517"/>
                </a:cubicBezTo>
                <a:cubicBezTo>
                  <a:pt x="594113" y="25400"/>
                  <a:pt x="586990" y="23496"/>
                  <a:pt x="580002" y="21167"/>
                </a:cubicBezTo>
                <a:cubicBezTo>
                  <a:pt x="572168" y="18555"/>
                  <a:pt x="564647" y="15012"/>
                  <a:pt x="556719" y="12700"/>
                </a:cubicBezTo>
                <a:cubicBezTo>
                  <a:pt x="528706" y="4529"/>
                  <a:pt x="509298" y="3862"/>
                  <a:pt x="478402" y="0"/>
                </a:cubicBezTo>
                <a:cubicBezTo>
                  <a:pt x="432541" y="1411"/>
                  <a:pt x="386591" y="1055"/>
                  <a:pt x="340819" y="4234"/>
                </a:cubicBezTo>
                <a:cubicBezTo>
                  <a:pt x="335458" y="4606"/>
                  <a:pt x="330404" y="7503"/>
                  <a:pt x="326002" y="10584"/>
                </a:cubicBezTo>
                <a:cubicBezTo>
                  <a:pt x="321928" y="13436"/>
                  <a:pt x="312228" y="32378"/>
                  <a:pt x="311186" y="33867"/>
                </a:cubicBezTo>
                <a:cubicBezTo>
                  <a:pt x="309469" y="36319"/>
                  <a:pt x="306553" y="37765"/>
                  <a:pt x="304836" y="40217"/>
                </a:cubicBezTo>
                <a:cubicBezTo>
                  <a:pt x="287420" y="65097"/>
                  <a:pt x="304319" y="47084"/>
                  <a:pt x="290019" y="61384"/>
                </a:cubicBezTo>
                <a:cubicBezTo>
                  <a:pt x="273538" y="99838"/>
                  <a:pt x="294688" y="52045"/>
                  <a:pt x="275202" y="91017"/>
                </a:cubicBezTo>
                <a:cubicBezTo>
                  <a:pt x="272799" y="95823"/>
                  <a:pt x="271255" y="101028"/>
                  <a:pt x="268852" y="105834"/>
                </a:cubicBezTo>
                <a:cubicBezTo>
                  <a:pt x="266308" y="110922"/>
                  <a:pt x="263083" y="115642"/>
                  <a:pt x="260386" y="120650"/>
                </a:cubicBezTo>
                <a:cubicBezTo>
                  <a:pt x="243496" y="152017"/>
                  <a:pt x="265138" y="113263"/>
                  <a:pt x="247686" y="148167"/>
                </a:cubicBezTo>
                <a:cubicBezTo>
                  <a:pt x="245142" y="153255"/>
                  <a:pt x="241763" y="157896"/>
                  <a:pt x="239219" y="162984"/>
                </a:cubicBezTo>
                <a:cubicBezTo>
                  <a:pt x="236816" y="167790"/>
                  <a:pt x="235272" y="172994"/>
                  <a:pt x="232869" y="177800"/>
                </a:cubicBezTo>
                <a:cubicBezTo>
                  <a:pt x="230325" y="182888"/>
                  <a:pt x="226568" y="187357"/>
                  <a:pt x="224402" y="192617"/>
                </a:cubicBezTo>
                <a:cubicBezTo>
                  <a:pt x="221597" y="199428"/>
                  <a:pt x="220485" y="206831"/>
                  <a:pt x="218052" y="213784"/>
                </a:cubicBezTo>
                <a:cubicBezTo>
                  <a:pt x="215542" y="220956"/>
                  <a:pt x="212408" y="227895"/>
                  <a:pt x="209586" y="234950"/>
                </a:cubicBezTo>
                <a:cubicBezTo>
                  <a:pt x="190806" y="341371"/>
                  <a:pt x="206786" y="275101"/>
                  <a:pt x="188419" y="330200"/>
                </a:cubicBezTo>
                <a:cubicBezTo>
                  <a:pt x="179964" y="355565"/>
                  <a:pt x="188485" y="346555"/>
                  <a:pt x="173602" y="357717"/>
                </a:cubicBezTo>
                <a:cubicBezTo>
                  <a:pt x="169369" y="367595"/>
                  <a:pt x="166233" y="378019"/>
                  <a:pt x="160902" y="387350"/>
                </a:cubicBezTo>
                <a:cubicBezTo>
                  <a:pt x="158080" y="392289"/>
                  <a:pt x="154980" y="397079"/>
                  <a:pt x="152436" y="402167"/>
                </a:cubicBezTo>
                <a:cubicBezTo>
                  <a:pt x="150033" y="406973"/>
                  <a:pt x="149167" y="412582"/>
                  <a:pt x="146086" y="416984"/>
                </a:cubicBezTo>
                <a:cubicBezTo>
                  <a:pt x="144063" y="419874"/>
                  <a:pt x="140298" y="421038"/>
                  <a:pt x="137619" y="423334"/>
                </a:cubicBezTo>
                <a:cubicBezTo>
                  <a:pt x="135346" y="425282"/>
                  <a:pt x="132986" y="427232"/>
                  <a:pt x="131269" y="429684"/>
                </a:cubicBezTo>
                <a:cubicBezTo>
                  <a:pt x="118533" y="447878"/>
                  <a:pt x="127777" y="439754"/>
                  <a:pt x="116452" y="452967"/>
                </a:cubicBezTo>
                <a:cubicBezTo>
                  <a:pt x="102628" y="469096"/>
                  <a:pt x="118365" y="448937"/>
                  <a:pt x="101636" y="465667"/>
                </a:cubicBezTo>
                <a:cubicBezTo>
                  <a:pt x="99142" y="468162"/>
                  <a:pt x="98176" y="472111"/>
                  <a:pt x="95286" y="474134"/>
                </a:cubicBezTo>
                <a:cubicBezTo>
                  <a:pt x="90884" y="477215"/>
                  <a:pt x="85408" y="478367"/>
                  <a:pt x="80469" y="480484"/>
                </a:cubicBezTo>
                <a:cubicBezTo>
                  <a:pt x="69135" y="495594"/>
                  <a:pt x="80041" y="483987"/>
                  <a:pt x="59302" y="495300"/>
                </a:cubicBezTo>
                <a:cubicBezTo>
                  <a:pt x="48251" y="501328"/>
                  <a:pt x="51628" y="504561"/>
                  <a:pt x="38136" y="510117"/>
                </a:cubicBezTo>
                <a:cubicBezTo>
                  <a:pt x="30697" y="513180"/>
                  <a:pt x="22613" y="514350"/>
                  <a:pt x="14852" y="516467"/>
                </a:cubicBezTo>
                <a:cubicBezTo>
                  <a:pt x="12735" y="519289"/>
                  <a:pt x="10996" y="522439"/>
                  <a:pt x="8502" y="524934"/>
                </a:cubicBezTo>
                <a:cubicBezTo>
                  <a:pt x="6008" y="527428"/>
                  <a:pt x="535" y="527792"/>
                  <a:pt x="36" y="531284"/>
                </a:cubicBezTo>
                <a:cubicBezTo>
                  <a:pt x="-463" y="534776"/>
                  <a:pt x="4269" y="536928"/>
                  <a:pt x="6386" y="539750"/>
                </a:cubicBezTo>
                <a:cubicBezTo>
                  <a:pt x="11268" y="560907"/>
                  <a:pt x="11804" y="569638"/>
                  <a:pt x="21202" y="588434"/>
                </a:cubicBezTo>
                <a:cubicBezTo>
                  <a:pt x="26845" y="599721"/>
                  <a:pt x="27554" y="594785"/>
                  <a:pt x="36019" y="603250"/>
                </a:cubicBezTo>
                <a:cubicBezTo>
                  <a:pt x="38514" y="605745"/>
                  <a:pt x="40252" y="608895"/>
                  <a:pt x="42369" y="611717"/>
                </a:cubicBezTo>
                <a:cubicBezTo>
                  <a:pt x="52247" y="609600"/>
                  <a:pt x="62326" y="608270"/>
                  <a:pt x="72002" y="605367"/>
                </a:cubicBezTo>
                <a:cubicBezTo>
                  <a:pt x="78111" y="603534"/>
                  <a:pt x="94629" y="592878"/>
                  <a:pt x="99519" y="590550"/>
                </a:cubicBezTo>
                <a:cubicBezTo>
                  <a:pt x="109222" y="585930"/>
                  <a:pt x="129152" y="577850"/>
                  <a:pt x="129152" y="577850"/>
                </a:cubicBezTo>
                <a:cubicBezTo>
                  <a:pt x="131269" y="575028"/>
                  <a:pt x="132612" y="571407"/>
                  <a:pt x="135502" y="569384"/>
                </a:cubicBezTo>
                <a:cubicBezTo>
                  <a:pt x="139904" y="566303"/>
                  <a:pt x="145513" y="565437"/>
                  <a:pt x="150319" y="563034"/>
                </a:cubicBezTo>
                <a:cubicBezTo>
                  <a:pt x="155407" y="560490"/>
                  <a:pt x="160476" y="557829"/>
                  <a:pt x="165136" y="554567"/>
                </a:cubicBezTo>
                <a:cubicBezTo>
                  <a:pt x="167588" y="552850"/>
                  <a:pt x="168919" y="549757"/>
                  <a:pt x="171486" y="548217"/>
                </a:cubicBezTo>
                <a:cubicBezTo>
                  <a:pt x="176093" y="545452"/>
                  <a:pt x="181496" y="544270"/>
                  <a:pt x="186302" y="541867"/>
                </a:cubicBezTo>
                <a:cubicBezTo>
                  <a:pt x="191390" y="539323"/>
                  <a:pt x="196031" y="535944"/>
                  <a:pt x="201119" y="533400"/>
                </a:cubicBezTo>
                <a:cubicBezTo>
                  <a:pt x="205925" y="530997"/>
                  <a:pt x="211130" y="529453"/>
                  <a:pt x="215936" y="527050"/>
                </a:cubicBezTo>
                <a:cubicBezTo>
                  <a:pt x="221024" y="524506"/>
                  <a:pt x="225664" y="521128"/>
                  <a:pt x="230752" y="518584"/>
                </a:cubicBezTo>
                <a:cubicBezTo>
                  <a:pt x="235558" y="516181"/>
                  <a:pt x="240838" y="514782"/>
                  <a:pt x="245569" y="512234"/>
                </a:cubicBezTo>
                <a:cubicBezTo>
                  <a:pt x="250049" y="509822"/>
                  <a:pt x="253789" y="506179"/>
                  <a:pt x="258269" y="503767"/>
                </a:cubicBezTo>
                <a:cubicBezTo>
                  <a:pt x="263000" y="501219"/>
                  <a:pt x="268369" y="499990"/>
                  <a:pt x="273086" y="497417"/>
                </a:cubicBezTo>
                <a:cubicBezTo>
                  <a:pt x="276183" y="495728"/>
                  <a:pt x="279058" y="493561"/>
                  <a:pt x="281552" y="491067"/>
                </a:cubicBezTo>
                <a:cubicBezTo>
                  <a:pt x="288324" y="484294"/>
                  <a:pt x="286573" y="481625"/>
                  <a:pt x="294252" y="476250"/>
                </a:cubicBezTo>
                <a:cubicBezTo>
                  <a:pt x="298912" y="472988"/>
                  <a:pt x="304270" y="470838"/>
                  <a:pt x="309069" y="467784"/>
                </a:cubicBezTo>
                <a:cubicBezTo>
                  <a:pt x="316536" y="463032"/>
                  <a:pt x="317922" y="461048"/>
                  <a:pt x="323886" y="455084"/>
                </a:cubicBezTo>
                <a:cubicBezTo>
                  <a:pt x="327743" y="446084"/>
                  <a:pt x="332581" y="433240"/>
                  <a:pt x="338702" y="425450"/>
                </a:cubicBezTo>
                <a:cubicBezTo>
                  <a:pt x="343017" y="419958"/>
                  <a:pt x="346641" y="411848"/>
                  <a:pt x="353519" y="410634"/>
                </a:cubicBezTo>
                <a:lnTo>
                  <a:pt x="389502" y="404284"/>
                </a:lnTo>
                <a:cubicBezTo>
                  <a:pt x="394441" y="401462"/>
                  <a:pt x="399659" y="399079"/>
                  <a:pt x="404319" y="395817"/>
                </a:cubicBezTo>
                <a:cubicBezTo>
                  <a:pt x="412000" y="390440"/>
                  <a:pt x="410244" y="387775"/>
                  <a:pt x="417019" y="381000"/>
                </a:cubicBezTo>
                <a:cubicBezTo>
                  <a:pt x="419514" y="378505"/>
                  <a:pt x="422876" y="377023"/>
                  <a:pt x="425486" y="374650"/>
                </a:cubicBezTo>
                <a:cubicBezTo>
                  <a:pt x="430654" y="369952"/>
                  <a:pt x="435363" y="364773"/>
                  <a:pt x="440302" y="359834"/>
                </a:cubicBezTo>
                <a:lnTo>
                  <a:pt x="455119" y="345017"/>
                </a:lnTo>
                <a:lnTo>
                  <a:pt x="476286" y="323850"/>
                </a:lnTo>
                <a:cubicBezTo>
                  <a:pt x="478403" y="321733"/>
                  <a:pt x="481151" y="320099"/>
                  <a:pt x="482636" y="317500"/>
                </a:cubicBezTo>
                <a:cubicBezTo>
                  <a:pt x="491602" y="301809"/>
                  <a:pt x="497991" y="291935"/>
                  <a:pt x="503802" y="273050"/>
                </a:cubicBezTo>
                <a:cubicBezTo>
                  <a:pt x="506624" y="263878"/>
                  <a:pt x="509099" y="254592"/>
                  <a:pt x="512269" y="245534"/>
                </a:cubicBezTo>
                <a:cubicBezTo>
                  <a:pt x="519779" y="224077"/>
                  <a:pt x="517097" y="236877"/>
                  <a:pt x="527086" y="215900"/>
                </a:cubicBezTo>
                <a:cubicBezTo>
                  <a:pt x="531706" y="206197"/>
                  <a:pt x="534455" y="195598"/>
                  <a:pt x="539786" y="186267"/>
                </a:cubicBezTo>
                <a:cubicBezTo>
                  <a:pt x="542608" y="181328"/>
                  <a:pt x="545555" y="176458"/>
                  <a:pt x="548252" y="171450"/>
                </a:cubicBezTo>
                <a:cubicBezTo>
                  <a:pt x="555969" y="157119"/>
                  <a:pt x="553669" y="158706"/>
                  <a:pt x="563069" y="143934"/>
                </a:cubicBezTo>
                <a:cubicBezTo>
                  <a:pt x="564963" y="140958"/>
                  <a:pt x="567396" y="138357"/>
                  <a:pt x="569419" y="135467"/>
                </a:cubicBezTo>
                <a:cubicBezTo>
                  <a:pt x="572337" y="131299"/>
                  <a:pt x="573088" y="124460"/>
                  <a:pt x="577886" y="122767"/>
                </a:cubicBezTo>
                <a:cubicBezTo>
                  <a:pt x="586535" y="119714"/>
                  <a:pt x="601875" y="102306"/>
                  <a:pt x="613869" y="97367"/>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46" name="Freeform: Shape 45">
            <a:extLst>
              <a:ext uri="{FF2B5EF4-FFF2-40B4-BE49-F238E27FC236}">
                <a16:creationId xmlns:a16="http://schemas.microsoft.com/office/drawing/2014/main" id="{C7D3C3F3-377E-4332-A18D-44E47EC00445}"/>
              </a:ext>
            </a:extLst>
          </p:cNvPr>
          <p:cNvSpPr/>
          <p:nvPr/>
        </p:nvSpPr>
        <p:spPr>
          <a:xfrm>
            <a:off x="6214397" y="5514851"/>
            <a:ext cx="1435100" cy="725855"/>
          </a:xfrm>
          <a:custGeom>
            <a:avLst/>
            <a:gdLst>
              <a:gd name="connsiteX0" fmla="*/ 273050 w 1913467"/>
              <a:gd name="connsiteY0" fmla="*/ 923356 h 967806"/>
              <a:gd name="connsiteX1" fmla="*/ 287867 w 1913467"/>
              <a:gd name="connsiteY1" fmla="*/ 919123 h 967806"/>
              <a:gd name="connsiteX2" fmla="*/ 302683 w 1913467"/>
              <a:gd name="connsiteY2" fmla="*/ 904306 h 967806"/>
              <a:gd name="connsiteX3" fmla="*/ 309033 w 1913467"/>
              <a:gd name="connsiteY3" fmla="*/ 897956 h 967806"/>
              <a:gd name="connsiteX4" fmla="*/ 315383 w 1913467"/>
              <a:gd name="connsiteY4" fmla="*/ 889490 h 967806"/>
              <a:gd name="connsiteX5" fmla="*/ 323850 w 1913467"/>
              <a:gd name="connsiteY5" fmla="*/ 883140 h 967806"/>
              <a:gd name="connsiteX6" fmla="*/ 330200 w 1913467"/>
              <a:gd name="connsiteY6" fmla="*/ 874673 h 967806"/>
              <a:gd name="connsiteX7" fmla="*/ 338667 w 1913467"/>
              <a:gd name="connsiteY7" fmla="*/ 868323 h 967806"/>
              <a:gd name="connsiteX8" fmla="*/ 345017 w 1913467"/>
              <a:gd name="connsiteY8" fmla="*/ 861973 h 967806"/>
              <a:gd name="connsiteX9" fmla="*/ 359833 w 1913467"/>
              <a:gd name="connsiteY9" fmla="*/ 853506 h 967806"/>
              <a:gd name="connsiteX10" fmla="*/ 374650 w 1913467"/>
              <a:gd name="connsiteY10" fmla="*/ 838690 h 967806"/>
              <a:gd name="connsiteX11" fmla="*/ 381000 w 1913467"/>
              <a:gd name="connsiteY11" fmla="*/ 832340 h 967806"/>
              <a:gd name="connsiteX12" fmla="*/ 395817 w 1913467"/>
              <a:gd name="connsiteY12" fmla="*/ 825990 h 967806"/>
              <a:gd name="connsiteX13" fmla="*/ 402167 w 1913467"/>
              <a:gd name="connsiteY13" fmla="*/ 817523 h 967806"/>
              <a:gd name="connsiteX14" fmla="*/ 425450 w 1913467"/>
              <a:gd name="connsiteY14" fmla="*/ 802706 h 967806"/>
              <a:gd name="connsiteX15" fmla="*/ 446617 w 1913467"/>
              <a:gd name="connsiteY15" fmla="*/ 796356 h 967806"/>
              <a:gd name="connsiteX16" fmla="*/ 497417 w 1913467"/>
              <a:gd name="connsiteY16" fmla="*/ 775190 h 967806"/>
              <a:gd name="connsiteX17" fmla="*/ 518583 w 1913467"/>
              <a:gd name="connsiteY17" fmla="*/ 766723 h 967806"/>
              <a:gd name="connsiteX18" fmla="*/ 554567 w 1913467"/>
              <a:gd name="connsiteY18" fmla="*/ 760373 h 967806"/>
              <a:gd name="connsiteX19" fmla="*/ 647700 w 1913467"/>
              <a:gd name="connsiteY19" fmla="*/ 764606 h 967806"/>
              <a:gd name="connsiteX20" fmla="*/ 662517 w 1913467"/>
              <a:gd name="connsiteY20" fmla="*/ 773073 h 967806"/>
              <a:gd name="connsiteX21" fmla="*/ 698500 w 1913467"/>
              <a:gd name="connsiteY21" fmla="*/ 779423 h 967806"/>
              <a:gd name="connsiteX22" fmla="*/ 793750 w 1913467"/>
              <a:gd name="connsiteY22" fmla="*/ 775190 h 967806"/>
              <a:gd name="connsiteX23" fmla="*/ 814917 w 1913467"/>
              <a:gd name="connsiteY23" fmla="*/ 766723 h 967806"/>
              <a:gd name="connsiteX24" fmla="*/ 944033 w 1913467"/>
              <a:gd name="connsiteY24" fmla="*/ 773073 h 967806"/>
              <a:gd name="connsiteX25" fmla="*/ 1003300 w 1913467"/>
              <a:gd name="connsiteY25" fmla="*/ 787890 h 967806"/>
              <a:gd name="connsiteX26" fmla="*/ 1024467 w 1913467"/>
              <a:gd name="connsiteY26" fmla="*/ 800590 h 967806"/>
              <a:gd name="connsiteX27" fmla="*/ 1054100 w 1913467"/>
              <a:gd name="connsiteY27" fmla="*/ 815406 h 967806"/>
              <a:gd name="connsiteX28" fmla="*/ 1060450 w 1913467"/>
              <a:gd name="connsiteY28" fmla="*/ 823873 h 967806"/>
              <a:gd name="connsiteX29" fmla="*/ 1111250 w 1913467"/>
              <a:gd name="connsiteY29" fmla="*/ 845040 h 967806"/>
              <a:gd name="connsiteX30" fmla="*/ 1147233 w 1913467"/>
              <a:gd name="connsiteY30" fmla="*/ 859856 h 967806"/>
              <a:gd name="connsiteX31" fmla="*/ 1189567 w 1913467"/>
              <a:gd name="connsiteY31" fmla="*/ 872556 h 967806"/>
              <a:gd name="connsiteX32" fmla="*/ 1219200 w 1913467"/>
              <a:gd name="connsiteY32" fmla="*/ 881023 h 967806"/>
              <a:gd name="connsiteX33" fmla="*/ 1248833 w 1913467"/>
              <a:gd name="connsiteY33" fmla="*/ 887373 h 967806"/>
              <a:gd name="connsiteX34" fmla="*/ 1270000 w 1913467"/>
              <a:gd name="connsiteY34" fmla="*/ 895840 h 967806"/>
              <a:gd name="connsiteX35" fmla="*/ 1291167 w 1913467"/>
              <a:gd name="connsiteY35" fmla="*/ 902190 h 967806"/>
              <a:gd name="connsiteX36" fmla="*/ 1305983 w 1913467"/>
              <a:gd name="connsiteY36" fmla="*/ 910656 h 967806"/>
              <a:gd name="connsiteX37" fmla="*/ 1335617 w 1913467"/>
              <a:gd name="connsiteY37" fmla="*/ 923356 h 967806"/>
              <a:gd name="connsiteX38" fmla="*/ 1341967 w 1913467"/>
              <a:gd name="connsiteY38" fmla="*/ 931823 h 967806"/>
              <a:gd name="connsiteX39" fmla="*/ 1407583 w 1913467"/>
              <a:gd name="connsiteY39" fmla="*/ 952990 h 967806"/>
              <a:gd name="connsiteX40" fmla="*/ 1710267 w 1913467"/>
              <a:gd name="connsiteY40" fmla="*/ 948756 h 967806"/>
              <a:gd name="connsiteX41" fmla="*/ 1725083 w 1913467"/>
              <a:gd name="connsiteY41" fmla="*/ 940290 h 967806"/>
              <a:gd name="connsiteX42" fmla="*/ 1754717 w 1913467"/>
              <a:gd name="connsiteY42" fmla="*/ 925473 h 967806"/>
              <a:gd name="connsiteX43" fmla="*/ 1775883 w 1913467"/>
              <a:gd name="connsiteY43" fmla="*/ 912773 h 967806"/>
              <a:gd name="connsiteX44" fmla="*/ 1782233 w 1913467"/>
              <a:gd name="connsiteY44" fmla="*/ 904306 h 967806"/>
              <a:gd name="connsiteX45" fmla="*/ 1790700 w 1913467"/>
              <a:gd name="connsiteY45" fmla="*/ 897956 h 967806"/>
              <a:gd name="connsiteX46" fmla="*/ 1797050 w 1913467"/>
              <a:gd name="connsiteY46" fmla="*/ 889490 h 967806"/>
              <a:gd name="connsiteX47" fmla="*/ 1805517 w 1913467"/>
              <a:gd name="connsiteY47" fmla="*/ 883140 h 967806"/>
              <a:gd name="connsiteX48" fmla="*/ 1833033 w 1913467"/>
              <a:gd name="connsiteY48" fmla="*/ 868323 h 967806"/>
              <a:gd name="connsiteX49" fmla="*/ 1854200 w 1913467"/>
              <a:gd name="connsiteY49" fmla="*/ 861973 h 967806"/>
              <a:gd name="connsiteX50" fmla="*/ 1869017 w 1913467"/>
              <a:gd name="connsiteY50" fmla="*/ 853506 h 967806"/>
              <a:gd name="connsiteX51" fmla="*/ 1883833 w 1913467"/>
              <a:gd name="connsiteY51" fmla="*/ 838690 h 967806"/>
              <a:gd name="connsiteX52" fmla="*/ 1898650 w 1913467"/>
              <a:gd name="connsiteY52" fmla="*/ 825990 h 967806"/>
              <a:gd name="connsiteX53" fmla="*/ 1913467 w 1913467"/>
              <a:gd name="connsiteY53" fmla="*/ 811173 h 967806"/>
              <a:gd name="connsiteX54" fmla="*/ 1907117 w 1913467"/>
              <a:gd name="connsiteY54" fmla="*/ 521190 h 967806"/>
              <a:gd name="connsiteX55" fmla="*/ 1892300 w 1913467"/>
              <a:gd name="connsiteY55" fmla="*/ 493673 h 967806"/>
              <a:gd name="connsiteX56" fmla="*/ 1885950 w 1913467"/>
              <a:gd name="connsiteY56" fmla="*/ 478856 h 967806"/>
              <a:gd name="connsiteX57" fmla="*/ 1879600 w 1913467"/>
              <a:gd name="connsiteY57" fmla="*/ 470390 h 967806"/>
              <a:gd name="connsiteX58" fmla="*/ 1871133 w 1913467"/>
              <a:gd name="connsiteY58" fmla="*/ 457690 h 967806"/>
              <a:gd name="connsiteX59" fmla="*/ 1864783 w 1913467"/>
              <a:gd name="connsiteY59" fmla="*/ 442873 h 967806"/>
              <a:gd name="connsiteX60" fmla="*/ 1849967 w 1913467"/>
              <a:gd name="connsiteY60" fmla="*/ 428056 h 967806"/>
              <a:gd name="connsiteX61" fmla="*/ 1835150 w 1913467"/>
              <a:gd name="connsiteY61" fmla="*/ 406890 h 967806"/>
              <a:gd name="connsiteX62" fmla="*/ 1813983 w 1913467"/>
              <a:gd name="connsiteY62" fmla="*/ 347623 h 967806"/>
              <a:gd name="connsiteX63" fmla="*/ 1807633 w 1913467"/>
              <a:gd name="connsiteY63" fmla="*/ 332806 h 967806"/>
              <a:gd name="connsiteX64" fmla="*/ 1799167 w 1913467"/>
              <a:gd name="connsiteY64" fmla="*/ 320106 h 967806"/>
              <a:gd name="connsiteX65" fmla="*/ 1792817 w 1913467"/>
              <a:gd name="connsiteY65" fmla="*/ 311640 h 967806"/>
              <a:gd name="connsiteX66" fmla="*/ 1784350 w 1913467"/>
              <a:gd name="connsiteY66" fmla="*/ 296823 h 967806"/>
              <a:gd name="connsiteX67" fmla="*/ 1769533 w 1913467"/>
              <a:gd name="connsiteY67" fmla="*/ 284123 h 967806"/>
              <a:gd name="connsiteX68" fmla="*/ 1763183 w 1913467"/>
              <a:gd name="connsiteY68" fmla="*/ 275656 h 967806"/>
              <a:gd name="connsiteX69" fmla="*/ 1748367 w 1913467"/>
              <a:gd name="connsiteY69" fmla="*/ 260840 h 967806"/>
              <a:gd name="connsiteX70" fmla="*/ 1742017 w 1913467"/>
              <a:gd name="connsiteY70" fmla="*/ 254490 h 967806"/>
              <a:gd name="connsiteX71" fmla="*/ 1733550 w 1913467"/>
              <a:gd name="connsiteY71" fmla="*/ 248140 h 967806"/>
              <a:gd name="connsiteX72" fmla="*/ 1727200 w 1913467"/>
              <a:gd name="connsiteY72" fmla="*/ 239673 h 967806"/>
              <a:gd name="connsiteX73" fmla="*/ 1720850 w 1913467"/>
              <a:gd name="connsiteY73" fmla="*/ 233323 h 967806"/>
              <a:gd name="connsiteX74" fmla="*/ 1691217 w 1913467"/>
              <a:gd name="connsiteY74" fmla="*/ 218506 h 967806"/>
              <a:gd name="connsiteX75" fmla="*/ 1676400 w 1913467"/>
              <a:gd name="connsiteY75" fmla="*/ 210040 h 967806"/>
              <a:gd name="connsiteX76" fmla="*/ 1646767 w 1913467"/>
              <a:gd name="connsiteY76" fmla="*/ 197340 h 967806"/>
              <a:gd name="connsiteX77" fmla="*/ 1625600 w 1913467"/>
              <a:gd name="connsiteY77" fmla="*/ 182523 h 967806"/>
              <a:gd name="connsiteX78" fmla="*/ 1619250 w 1913467"/>
              <a:gd name="connsiteY78" fmla="*/ 174056 h 967806"/>
              <a:gd name="connsiteX79" fmla="*/ 1604433 w 1913467"/>
              <a:gd name="connsiteY79" fmla="*/ 167706 h 967806"/>
              <a:gd name="connsiteX80" fmla="*/ 1583267 w 1913467"/>
              <a:gd name="connsiteY80" fmla="*/ 146540 h 967806"/>
              <a:gd name="connsiteX81" fmla="*/ 1574800 w 1913467"/>
              <a:gd name="connsiteY81" fmla="*/ 138073 h 967806"/>
              <a:gd name="connsiteX82" fmla="*/ 1559983 w 1913467"/>
              <a:gd name="connsiteY82" fmla="*/ 131723 h 967806"/>
              <a:gd name="connsiteX83" fmla="*/ 1524000 w 1913467"/>
              <a:gd name="connsiteY83" fmla="*/ 110556 h 967806"/>
              <a:gd name="connsiteX84" fmla="*/ 1475317 w 1913467"/>
              <a:gd name="connsiteY84" fmla="*/ 87273 h 967806"/>
              <a:gd name="connsiteX85" fmla="*/ 1452033 w 1913467"/>
              <a:gd name="connsiteY85" fmla="*/ 80923 h 967806"/>
              <a:gd name="connsiteX86" fmla="*/ 1416050 w 1913467"/>
              <a:gd name="connsiteY86" fmla="*/ 66106 h 967806"/>
              <a:gd name="connsiteX87" fmla="*/ 1394883 w 1913467"/>
              <a:gd name="connsiteY87" fmla="*/ 59756 h 967806"/>
              <a:gd name="connsiteX88" fmla="*/ 1373717 w 1913467"/>
              <a:gd name="connsiteY88" fmla="*/ 51290 h 967806"/>
              <a:gd name="connsiteX89" fmla="*/ 1221317 w 1913467"/>
              <a:gd name="connsiteY89" fmla="*/ 44940 h 967806"/>
              <a:gd name="connsiteX90" fmla="*/ 1206500 w 1913467"/>
              <a:gd name="connsiteY90" fmla="*/ 38590 h 967806"/>
              <a:gd name="connsiteX91" fmla="*/ 1191683 w 1913467"/>
              <a:gd name="connsiteY91" fmla="*/ 30123 h 967806"/>
              <a:gd name="connsiteX92" fmla="*/ 1170517 w 1913467"/>
              <a:gd name="connsiteY92" fmla="*/ 23773 h 967806"/>
              <a:gd name="connsiteX93" fmla="*/ 1104900 w 1913467"/>
              <a:gd name="connsiteY93" fmla="*/ 490 h 967806"/>
              <a:gd name="connsiteX94" fmla="*/ 946150 w 1913467"/>
              <a:gd name="connsiteY94" fmla="*/ 13190 h 967806"/>
              <a:gd name="connsiteX95" fmla="*/ 933450 w 1913467"/>
              <a:gd name="connsiteY95" fmla="*/ 21656 h 967806"/>
              <a:gd name="connsiteX96" fmla="*/ 910167 w 1913467"/>
              <a:gd name="connsiteY96" fmla="*/ 28006 h 967806"/>
              <a:gd name="connsiteX97" fmla="*/ 874183 w 1913467"/>
              <a:gd name="connsiteY97" fmla="*/ 42823 h 967806"/>
              <a:gd name="connsiteX98" fmla="*/ 867833 w 1913467"/>
              <a:gd name="connsiteY98" fmla="*/ 49173 h 967806"/>
              <a:gd name="connsiteX99" fmla="*/ 823383 w 1913467"/>
              <a:gd name="connsiteY99" fmla="*/ 63990 h 967806"/>
              <a:gd name="connsiteX100" fmla="*/ 700617 w 1913467"/>
              <a:gd name="connsiteY100" fmla="*/ 72456 h 967806"/>
              <a:gd name="connsiteX101" fmla="*/ 622300 w 1913467"/>
              <a:gd name="connsiteY101" fmla="*/ 85156 h 967806"/>
              <a:gd name="connsiteX102" fmla="*/ 556683 w 1913467"/>
              <a:gd name="connsiteY102" fmla="*/ 99973 h 967806"/>
              <a:gd name="connsiteX103" fmla="*/ 535517 w 1913467"/>
              <a:gd name="connsiteY103" fmla="*/ 108440 h 967806"/>
              <a:gd name="connsiteX104" fmla="*/ 491067 w 1913467"/>
              <a:gd name="connsiteY104" fmla="*/ 121140 h 967806"/>
              <a:gd name="connsiteX105" fmla="*/ 476250 w 1913467"/>
              <a:gd name="connsiteY105" fmla="*/ 129606 h 967806"/>
              <a:gd name="connsiteX106" fmla="*/ 463550 w 1913467"/>
              <a:gd name="connsiteY106" fmla="*/ 135956 h 967806"/>
              <a:gd name="connsiteX107" fmla="*/ 440267 w 1913467"/>
              <a:gd name="connsiteY107" fmla="*/ 150773 h 967806"/>
              <a:gd name="connsiteX108" fmla="*/ 427567 w 1913467"/>
              <a:gd name="connsiteY108" fmla="*/ 165590 h 967806"/>
              <a:gd name="connsiteX109" fmla="*/ 419100 w 1913467"/>
              <a:gd name="connsiteY109" fmla="*/ 171940 h 967806"/>
              <a:gd name="connsiteX110" fmla="*/ 412750 w 1913467"/>
              <a:gd name="connsiteY110" fmla="*/ 180406 h 967806"/>
              <a:gd name="connsiteX111" fmla="*/ 404283 w 1913467"/>
              <a:gd name="connsiteY111" fmla="*/ 186756 h 967806"/>
              <a:gd name="connsiteX112" fmla="*/ 397933 w 1913467"/>
              <a:gd name="connsiteY112" fmla="*/ 195223 h 967806"/>
              <a:gd name="connsiteX113" fmla="*/ 383117 w 1913467"/>
              <a:gd name="connsiteY113" fmla="*/ 207923 h 967806"/>
              <a:gd name="connsiteX114" fmla="*/ 376767 w 1913467"/>
              <a:gd name="connsiteY114" fmla="*/ 216390 h 967806"/>
              <a:gd name="connsiteX115" fmla="*/ 353483 w 1913467"/>
              <a:gd name="connsiteY115" fmla="*/ 231206 h 967806"/>
              <a:gd name="connsiteX116" fmla="*/ 340783 w 1913467"/>
              <a:gd name="connsiteY116" fmla="*/ 246023 h 967806"/>
              <a:gd name="connsiteX117" fmla="*/ 332317 w 1913467"/>
              <a:gd name="connsiteY117" fmla="*/ 252373 h 967806"/>
              <a:gd name="connsiteX118" fmla="*/ 317500 w 1913467"/>
              <a:gd name="connsiteY118" fmla="*/ 267190 h 967806"/>
              <a:gd name="connsiteX119" fmla="*/ 304800 w 1913467"/>
              <a:gd name="connsiteY119" fmla="*/ 273540 h 967806"/>
              <a:gd name="connsiteX120" fmla="*/ 289983 w 1913467"/>
              <a:gd name="connsiteY120" fmla="*/ 288356 h 967806"/>
              <a:gd name="connsiteX121" fmla="*/ 281517 w 1913467"/>
              <a:gd name="connsiteY121" fmla="*/ 294706 h 967806"/>
              <a:gd name="connsiteX122" fmla="*/ 275167 w 1913467"/>
              <a:gd name="connsiteY122" fmla="*/ 303173 h 967806"/>
              <a:gd name="connsiteX123" fmla="*/ 260350 w 1913467"/>
              <a:gd name="connsiteY123" fmla="*/ 309523 h 967806"/>
              <a:gd name="connsiteX124" fmla="*/ 245533 w 1913467"/>
              <a:gd name="connsiteY124" fmla="*/ 330690 h 967806"/>
              <a:gd name="connsiteX125" fmla="*/ 239183 w 1913467"/>
              <a:gd name="connsiteY125" fmla="*/ 339156 h 967806"/>
              <a:gd name="connsiteX126" fmla="*/ 224367 w 1913467"/>
              <a:gd name="connsiteY126" fmla="*/ 360323 h 967806"/>
              <a:gd name="connsiteX127" fmla="*/ 218017 w 1913467"/>
              <a:gd name="connsiteY127" fmla="*/ 375140 h 967806"/>
              <a:gd name="connsiteX128" fmla="*/ 209550 w 1913467"/>
              <a:gd name="connsiteY128" fmla="*/ 381490 h 967806"/>
              <a:gd name="connsiteX129" fmla="*/ 203200 w 1913467"/>
              <a:gd name="connsiteY129" fmla="*/ 389956 h 967806"/>
              <a:gd name="connsiteX130" fmla="*/ 194733 w 1913467"/>
              <a:gd name="connsiteY130" fmla="*/ 396306 h 967806"/>
              <a:gd name="connsiteX131" fmla="*/ 188383 w 1913467"/>
              <a:gd name="connsiteY131" fmla="*/ 404773 h 967806"/>
              <a:gd name="connsiteX132" fmla="*/ 173567 w 1913467"/>
              <a:gd name="connsiteY132" fmla="*/ 417473 h 967806"/>
              <a:gd name="connsiteX133" fmla="*/ 167217 w 1913467"/>
              <a:gd name="connsiteY133" fmla="*/ 425940 h 967806"/>
              <a:gd name="connsiteX134" fmla="*/ 158750 w 1913467"/>
              <a:gd name="connsiteY134" fmla="*/ 432290 h 967806"/>
              <a:gd name="connsiteX135" fmla="*/ 152400 w 1913467"/>
              <a:gd name="connsiteY135" fmla="*/ 440756 h 967806"/>
              <a:gd name="connsiteX136" fmla="*/ 143933 w 1913467"/>
              <a:gd name="connsiteY136" fmla="*/ 447106 h 967806"/>
              <a:gd name="connsiteX137" fmla="*/ 137583 w 1913467"/>
              <a:gd name="connsiteY137" fmla="*/ 455573 h 967806"/>
              <a:gd name="connsiteX138" fmla="*/ 131233 w 1913467"/>
              <a:gd name="connsiteY138" fmla="*/ 461923 h 967806"/>
              <a:gd name="connsiteX139" fmla="*/ 116417 w 1913467"/>
              <a:gd name="connsiteY139" fmla="*/ 491556 h 967806"/>
              <a:gd name="connsiteX140" fmla="*/ 101600 w 1913467"/>
              <a:gd name="connsiteY140" fmla="*/ 519073 h 967806"/>
              <a:gd name="connsiteX141" fmla="*/ 86783 w 1913467"/>
              <a:gd name="connsiteY141" fmla="*/ 555056 h 967806"/>
              <a:gd name="connsiteX142" fmla="*/ 71967 w 1913467"/>
              <a:gd name="connsiteY142" fmla="*/ 614323 h 967806"/>
              <a:gd name="connsiteX143" fmla="*/ 57150 w 1913467"/>
              <a:gd name="connsiteY143" fmla="*/ 641840 h 967806"/>
              <a:gd name="connsiteX144" fmla="*/ 44450 w 1913467"/>
              <a:gd name="connsiteY144" fmla="*/ 671473 h 967806"/>
              <a:gd name="connsiteX145" fmla="*/ 35983 w 1913467"/>
              <a:gd name="connsiteY145" fmla="*/ 686290 h 967806"/>
              <a:gd name="connsiteX146" fmla="*/ 29633 w 1913467"/>
              <a:gd name="connsiteY146" fmla="*/ 701106 h 967806"/>
              <a:gd name="connsiteX147" fmla="*/ 21167 w 1913467"/>
              <a:gd name="connsiteY147" fmla="*/ 713806 h 967806"/>
              <a:gd name="connsiteX148" fmla="*/ 8467 w 1913467"/>
              <a:gd name="connsiteY148" fmla="*/ 823873 h 967806"/>
              <a:gd name="connsiteX149" fmla="*/ 0 w 1913467"/>
              <a:gd name="connsiteY149" fmla="*/ 872556 h 967806"/>
              <a:gd name="connsiteX150" fmla="*/ 12700 w 1913467"/>
              <a:gd name="connsiteY150" fmla="*/ 938173 h 967806"/>
              <a:gd name="connsiteX151" fmla="*/ 19050 w 1913467"/>
              <a:gd name="connsiteY151" fmla="*/ 946640 h 967806"/>
              <a:gd name="connsiteX152" fmla="*/ 48683 w 1913467"/>
              <a:gd name="connsiteY152" fmla="*/ 959340 h 967806"/>
              <a:gd name="connsiteX153" fmla="*/ 69850 w 1913467"/>
              <a:gd name="connsiteY153" fmla="*/ 967806 h 967806"/>
              <a:gd name="connsiteX154" fmla="*/ 165100 w 1913467"/>
              <a:gd name="connsiteY154" fmla="*/ 961456 h 967806"/>
              <a:gd name="connsiteX155" fmla="*/ 222250 w 1913467"/>
              <a:gd name="connsiteY155" fmla="*/ 940290 h 967806"/>
              <a:gd name="connsiteX156" fmla="*/ 237067 w 1913467"/>
              <a:gd name="connsiteY156" fmla="*/ 933940 h 967806"/>
              <a:gd name="connsiteX157" fmla="*/ 273050 w 1913467"/>
              <a:gd name="connsiteY157" fmla="*/ 923356 h 96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913467" h="967806">
                <a:moveTo>
                  <a:pt x="273050" y="923356"/>
                </a:moveTo>
                <a:cubicBezTo>
                  <a:pt x="281517" y="920887"/>
                  <a:pt x="283546" y="921901"/>
                  <a:pt x="287867" y="919123"/>
                </a:cubicBezTo>
                <a:cubicBezTo>
                  <a:pt x="293742" y="915346"/>
                  <a:pt x="297744" y="909245"/>
                  <a:pt x="302683" y="904306"/>
                </a:cubicBezTo>
                <a:cubicBezTo>
                  <a:pt x="304800" y="902189"/>
                  <a:pt x="307237" y="900351"/>
                  <a:pt x="309033" y="897956"/>
                </a:cubicBezTo>
                <a:cubicBezTo>
                  <a:pt x="311150" y="895134"/>
                  <a:pt x="312889" y="891984"/>
                  <a:pt x="315383" y="889490"/>
                </a:cubicBezTo>
                <a:cubicBezTo>
                  <a:pt x="317878" y="886996"/>
                  <a:pt x="321355" y="885635"/>
                  <a:pt x="323850" y="883140"/>
                </a:cubicBezTo>
                <a:cubicBezTo>
                  <a:pt x="326345" y="880645"/>
                  <a:pt x="327705" y="877168"/>
                  <a:pt x="330200" y="874673"/>
                </a:cubicBezTo>
                <a:cubicBezTo>
                  <a:pt x="332695" y="872178"/>
                  <a:pt x="335988" y="870619"/>
                  <a:pt x="338667" y="868323"/>
                </a:cubicBezTo>
                <a:cubicBezTo>
                  <a:pt x="340940" y="866375"/>
                  <a:pt x="342565" y="863690"/>
                  <a:pt x="345017" y="861973"/>
                </a:cubicBezTo>
                <a:cubicBezTo>
                  <a:pt x="349677" y="858711"/>
                  <a:pt x="355360" y="857020"/>
                  <a:pt x="359833" y="853506"/>
                </a:cubicBezTo>
                <a:cubicBezTo>
                  <a:pt x="365325" y="849191"/>
                  <a:pt x="369711" y="843629"/>
                  <a:pt x="374650" y="838690"/>
                </a:cubicBezTo>
                <a:cubicBezTo>
                  <a:pt x="376767" y="836573"/>
                  <a:pt x="378249" y="833519"/>
                  <a:pt x="381000" y="832340"/>
                </a:cubicBezTo>
                <a:lnTo>
                  <a:pt x="395817" y="825990"/>
                </a:lnTo>
                <a:cubicBezTo>
                  <a:pt x="397934" y="823168"/>
                  <a:pt x="399673" y="820018"/>
                  <a:pt x="402167" y="817523"/>
                </a:cubicBezTo>
                <a:cubicBezTo>
                  <a:pt x="406643" y="813047"/>
                  <a:pt x="421343" y="804397"/>
                  <a:pt x="425450" y="802706"/>
                </a:cubicBezTo>
                <a:cubicBezTo>
                  <a:pt x="432261" y="799901"/>
                  <a:pt x="439709" y="798914"/>
                  <a:pt x="446617" y="796356"/>
                </a:cubicBezTo>
                <a:cubicBezTo>
                  <a:pt x="472801" y="786659"/>
                  <a:pt x="476795" y="783682"/>
                  <a:pt x="497417" y="775190"/>
                </a:cubicBezTo>
                <a:cubicBezTo>
                  <a:pt x="504444" y="772297"/>
                  <a:pt x="511100" y="768044"/>
                  <a:pt x="518583" y="766723"/>
                </a:cubicBezTo>
                <a:lnTo>
                  <a:pt x="554567" y="760373"/>
                </a:lnTo>
                <a:cubicBezTo>
                  <a:pt x="585611" y="761784"/>
                  <a:pt x="616836" y="760975"/>
                  <a:pt x="647700" y="764606"/>
                </a:cubicBezTo>
                <a:cubicBezTo>
                  <a:pt x="653350" y="765271"/>
                  <a:pt x="657056" y="771480"/>
                  <a:pt x="662517" y="773073"/>
                </a:cubicBezTo>
                <a:cubicBezTo>
                  <a:pt x="674209" y="776483"/>
                  <a:pt x="686506" y="777306"/>
                  <a:pt x="698500" y="779423"/>
                </a:cubicBezTo>
                <a:cubicBezTo>
                  <a:pt x="730250" y="778012"/>
                  <a:pt x="762156" y="778637"/>
                  <a:pt x="793750" y="775190"/>
                </a:cubicBezTo>
                <a:cubicBezTo>
                  <a:pt x="801304" y="774366"/>
                  <a:pt x="807319" y="766830"/>
                  <a:pt x="814917" y="766723"/>
                </a:cubicBezTo>
                <a:cubicBezTo>
                  <a:pt x="858003" y="766116"/>
                  <a:pt x="900994" y="770956"/>
                  <a:pt x="944033" y="773073"/>
                </a:cubicBezTo>
                <a:cubicBezTo>
                  <a:pt x="965387" y="777649"/>
                  <a:pt x="982588" y="780641"/>
                  <a:pt x="1003300" y="787890"/>
                </a:cubicBezTo>
                <a:cubicBezTo>
                  <a:pt x="1017374" y="792816"/>
                  <a:pt x="1013542" y="793638"/>
                  <a:pt x="1024467" y="800590"/>
                </a:cubicBezTo>
                <a:cubicBezTo>
                  <a:pt x="1037860" y="809113"/>
                  <a:pt x="1039806" y="809280"/>
                  <a:pt x="1054100" y="815406"/>
                </a:cubicBezTo>
                <a:cubicBezTo>
                  <a:pt x="1056217" y="818228"/>
                  <a:pt x="1057409" y="822084"/>
                  <a:pt x="1060450" y="823873"/>
                </a:cubicBezTo>
                <a:cubicBezTo>
                  <a:pt x="1066872" y="827651"/>
                  <a:pt x="1101457" y="841008"/>
                  <a:pt x="1111250" y="845040"/>
                </a:cubicBezTo>
                <a:cubicBezTo>
                  <a:pt x="1119782" y="848553"/>
                  <a:pt x="1139842" y="857639"/>
                  <a:pt x="1147233" y="859856"/>
                </a:cubicBezTo>
                <a:lnTo>
                  <a:pt x="1189567" y="872556"/>
                </a:lnTo>
                <a:cubicBezTo>
                  <a:pt x="1199423" y="875455"/>
                  <a:pt x="1209155" y="878870"/>
                  <a:pt x="1219200" y="881023"/>
                </a:cubicBezTo>
                <a:cubicBezTo>
                  <a:pt x="1229078" y="883140"/>
                  <a:pt x="1239135" y="884544"/>
                  <a:pt x="1248833" y="887373"/>
                </a:cubicBezTo>
                <a:cubicBezTo>
                  <a:pt x="1256128" y="889501"/>
                  <a:pt x="1262827" y="893330"/>
                  <a:pt x="1270000" y="895840"/>
                </a:cubicBezTo>
                <a:cubicBezTo>
                  <a:pt x="1276953" y="898273"/>
                  <a:pt x="1284355" y="899385"/>
                  <a:pt x="1291167" y="902190"/>
                </a:cubicBezTo>
                <a:cubicBezTo>
                  <a:pt x="1296427" y="904356"/>
                  <a:pt x="1300847" y="908211"/>
                  <a:pt x="1305983" y="910656"/>
                </a:cubicBezTo>
                <a:cubicBezTo>
                  <a:pt x="1315686" y="915276"/>
                  <a:pt x="1335617" y="923356"/>
                  <a:pt x="1335617" y="923356"/>
                </a:cubicBezTo>
                <a:cubicBezTo>
                  <a:pt x="1337734" y="926178"/>
                  <a:pt x="1338876" y="930123"/>
                  <a:pt x="1341967" y="931823"/>
                </a:cubicBezTo>
                <a:cubicBezTo>
                  <a:pt x="1368628" y="946487"/>
                  <a:pt x="1379801" y="947037"/>
                  <a:pt x="1407583" y="952990"/>
                </a:cubicBezTo>
                <a:cubicBezTo>
                  <a:pt x="1508478" y="951579"/>
                  <a:pt x="1609443" y="952789"/>
                  <a:pt x="1710267" y="948756"/>
                </a:cubicBezTo>
                <a:cubicBezTo>
                  <a:pt x="1715951" y="948529"/>
                  <a:pt x="1719995" y="942834"/>
                  <a:pt x="1725083" y="940290"/>
                </a:cubicBezTo>
                <a:cubicBezTo>
                  <a:pt x="1798098" y="903784"/>
                  <a:pt x="1679160" y="966158"/>
                  <a:pt x="1754717" y="925473"/>
                </a:cubicBezTo>
                <a:cubicBezTo>
                  <a:pt x="1762990" y="921018"/>
                  <a:pt x="1769282" y="919375"/>
                  <a:pt x="1775883" y="912773"/>
                </a:cubicBezTo>
                <a:cubicBezTo>
                  <a:pt x="1778377" y="910278"/>
                  <a:pt x="1779738" y="906801"/>
                  <a:pt x="1782233" y="904306"/>
                </a:cubicBezTo>
                <a:cubicBezTo>
                  <a:pt x="1784728" y="901811"/>
                  <a:pt x="1788205" y="900450"/>
                  <a:pt x="1790700" y="897956"/>
                </a:cubicBezTo>
                <a:cubicBezTo>
                  <a:pt x="1793194" y="895462"/>
                  <a:pt x="1794556" y="891984"/>
                  <a:pt x="1797050" y="889490"/>
                </a:cubicBezTo>
                <a:cubicBezTo>
                  <a:pt x="1799545" y="886996"/>
                  <a:pt x="1802627" y="885163"/>
                  <a:pt x="1805517" y="883140"/>
                </a:cubicBezTo>
                <a:cubicBezTo>
                  <a:pt x="1817017" y="875090"/>
                  <a:pt x="1819530" y="873089"/>
                  <a:pt x="1833033" y="868323"/>
                </a:cubicBezTo>
                <a:cubicBezTo>
                  <a:pt x="1839979" y="865871"/>
                  <a:pt x="1847389" y="864778"/>
                  <a:pt x="1854200" y="861973"/>
                </a:cubicBezTo>
                <a:cubicBezTo>
                  <a:pt x="1859460" y="859807"/>
                  <a:pt x="1864218" y="856560"/>
                  <a:pt x="1869017" y="853506"/>
                </a:cubicBezTo>
                <a:cubicBezTo>
                  <a:pt x="1880546" y="846169"/>
                  <a:pt x="1875126" y="848848"/>
                  <a:pt x="1883833" y="838690"/>
                </a:cubicBezTo>
                <a:cubicBezTo>
                  <a:pt x="1897663" y="822555"/>
                  <a:pt x="1881912" y="842728"/>
                  <a:pt x="1898650" y="825990"/>
                </a:cubicBezTo>
                <a:cubicBezTo>
                  <a:pt x="1918406" y="806234"/>
                  <a:pt x="1890888" y="828106"/>
                  <a:pt x="1913467" y="811173"/>
                </a:cubicBezTo>
                <a:cubicBezTo>
                  <a:pt x="1911350" y="714512"/>
                  <a:pt x="1911060" y="617794"/>
                  <a:pt x="1907117" y="521190"/>
                </a:cubicBezTo>
                <a:cubicBezTo>
                  <a:pt x="1906316" y="501566"/>
                  <a:pt x="1903517" y="502086"/>
                  <a:pt x="1892300" y="493673"/>
                </a:cubicBezTo>
                <a:cubicBezTo>
                  <a:pt x="1890183" y="488734"/>
                  <a:pt x="1888523" y="483573"/>
                  <a:pt x="1885950" y="478856"/>
                </a:cubicBezTo>
                <a:cubicBezTo>
                  <a:pt x="1884261" y="475759"/>
                  <a:pt x="1881623" y="473280"/>
                  <a:pt x="1879600" y="470390"/>
                </a:cubicBezTo>
                <a:cubicBezTo>
                  <a:pt x="1876682" y="466222"/>
                  <a:pt x="1873545" y="462170"/>
                  <a:pt x="1871133" y="457690"/>
                </a:cubicBezTo>
                <a:cubicBezTo>
                  <a:pt x="1868585" y="452959"/>
                  <a:pt x="1867906" y="447246"/>
                  <a:pt x="1864783" y="442873"/>
                </a:cubicBezTo>
                <a:cubicBezTo>
                  <a:pt x="1860723" y="437189"/>
                  <a:pt x="1854158" y="433643"/>
                  <a:pt x="1849967" y="428056"/>
                </a:cubicBezTo>
                <a:cubicBezTo>
                  <a:pt x="1840564" y="415520"/>
                  <a:pt x="1845574" y="422525"/>
                  <a:pt x="1835150" y="406890"/>
                </a:cubicBezTo>
                <a:cubicBezTo>
                  <a:pt x="1825637" y="372007"/>
                  <a:pt x="1831460" y="389568"/>
                  <a:pt x="1813983" y="347623"/>
                </a:cubicBezTo>
                <a:cubicBezTo>
                  <a:pt x="1811916" y="342663"/>
                  <a:pt x="1810613" y="337277"/>
                  <a:pt x="1807633" y="332806"/>
                </a:cubicBezTo>
                <a:cubicBezTo>
                  <a:pt x="1804811" y="328573"/>
                  <a:pt x="1802085" y="324274"/>
                  <a:pt x="1799167" y="320106"/>
                </a:cubicBezTo>
                <a:cubicBezTo>
                  <a:pt x="1797144" y="317216"/>
                  <a:pt x="1794711" y="314616"/>
                  <a:pt x="1792817" y="311640"/>
                </a:cubicBezTo>
                <a:cubicBezTo>
                  <a:pt x="1789763" y="306841"/>
                  <a:pt x="1787612" y="301483"/>
                  <a:pt x="1784350" y="296823"/>
                </a:cubicBezTo>
                <a:cubicBezTo>
                  <a:pt x="1778973" y="289142"/>
                  <a:pt x="1776308" y="290898"/>
                  <a:pt x="1769533" y="284123"/>
                </a:cubicBezTo>
                <a:cubicBezTo>
                  <a:pt x="1767038" y="281628"/>
                  <a:pt x="1765556" y="278266"/>
                  <a:pt x="1763183" y="275656"/>
                </a:cubicBezTo>
                <a:cubicBezTo>
                  <a:pt x="1758485" y="270488"/>
                  <a:pt x="1753306" y="265779"/>
                  <a:pt x="1748367" y="260840"/>
                </a:cubicBezTo>
                <a:cubicBezTo>
                  <a:pt x="1746250" y="258723"/>
                  <a:pt x="1744412" y="256286"/>
                  <a:pt x="1742017" y="254490"/>
                </a:cubicBezTo>
                <a:cubicBezTo>
                  <a:pt x="1739195" y="252373"/>
                  <a:pt x="1736045" y="250635"/>
                  <a:pt x="1733550" y="248140"/>
                </a:cubicBezTo>
                <a:cubicBezTo>
                  <a:pt x="1731055" y="245645"/>
                  <a:pt x="1729496" y="242352"/>
                  <a:pt x="1727200" y="239673"/>
                </a:cubicBezTo>
                <a:cubicBezTo>
                  <a:pt x="1725252" y="237400"/>
                  <a:pt x="1723302" y="235040"/>
                  <a:pt x="1720850" y="233323"/>
                </a:cubicBezTo>
                <a:cubicBezTo>
                  <a:pt x="1706316" y="223149"/>
                  <a:pt x="1706588" y="226191"/>
                  <a:pt x="1691217" y="218506"/>
                </a:cubicBezTo>
                <a:cubicBezTo>
                  <a:pt x="1686129" y="215962"/>
                  <a:pt x="1681536" y="212486"/>
                  <a:pt x="1676400" y="210040"/>
                </a:cubicBezTo>
                <a:cubicBezTo>
                  <a:pt x="1666697" y="205420"/>
                  <a:pt x="1646767" y="197340"/>
                  <a:pt x="1646767" y="197340"/>
                </a:cubicBezTo>
                <a:cubicBezTo>
                  <a:pt x="1632112" y="177799"/>
                  <a:pt x="1651399" y="200583"/>
                  <a:pt x="1625600" y="182523"/>
                </a:cubicBezTo>
                <a:cubicBezTo>
                  <a:pt x="1622710" y="180500"/>
                  <a:pt x="1622140" y="176079"/>
                  <a:pt x="1619250" y="174056"/>
                </a:cubicBezTo>
                <a:cubicBezTo>
                  <a:pt x="1614848" y="170975"/>
                  <a:pt x="1609372" y="169823"/>
                  <a:pt x="1604433" y="167706"/>
                </a:cubicBezTo>
                <a:lnTo>
                  <a:pt x="1583267" y="146540"/>
                </a:lnTo>
                <a:cubicBezTo>
                  <a:pt x="1580445" y="143718"/>
                  <a:pt x="1578469" y="139645"/>
                  <a:pt x="1574800" y="138073"/>
                </a:cubicBezTo>
                <a:lnTo>
                  <a:pt x="1559983" y="131723"/>
                </a:lnTo>
                <a:cubicBezTo>
                  <a:pt x="1543332" y="109521"/>
                  <a:pt x="1568612" y="140295"/>
                  <a:pt x="1524000" y="110556"/>
                </a:cubicBezTo>
                <a:cubicBezTo>
                  <a:pt x="1506141" y="98651"/>
                  <a:pt x="1501640" y="94452"/>
                  <a:pt x="1475317" y="87273"/>
                </a:cubicBezTo>
                <a:cubicBezTo>
                  <a:pt x="1467556" y="85156"/>
                  <a:pt x="1459609" y="83629"/>
                  <a:pt x="1452033" y="80923"/>
                </a:cubicBezTo>
                <a:cubicBezTo>
                  <a:pt x="1439817" y="76560"/>
                  <a:pt x="1428474" y="69833"/>
                  <a:pt x="1416050" y="66106"/>
                </a:cubicBezTo>
                <a:cubicBezTo>
                  <a:pt x="1408994" y="63989"/>
                  <a:pt x="1401836" y="62189"/>
                  <a:pt x="1394883" y="59756"/>
                </a:cubicBezTo>
                <a:cubicBezTo>
                  <a:pt x="1387711" y="57246"/>
                  <a:pt x="1381288" y="51936"/>
                  <a:pt x="1373717" y="51290"/>
                </a:cubicBezTo>
                <a:cubicBezTo>
                  <a:pt x="1323057" y="46966"/>
                  <a:pt x="1272117" y="47057"/>
                  <a:pt x="1221317" y="44940"/>
                </a:cubicBezTo>
                <a:cubicBezTo>
                  <a:pt x="1216378" y="42823"/>
                  <a:pt x="1211306" y="40993"/>
                  <a:pt x="1206500" y="38590"/>
                </a:cubicBezTo>
                <a:cubicBezTo>
                  <a:pt x="1201412" y="36046"/>
                  <a:pt x="1196943" y="32289"/>
                  <a:pt x="1191683" y="30123"/>
                </a:cubicBezTo>
                <a:cubicBezTo>
                  <a:pt x="1184872" y="27318"/>
                  <a:pt x="1177424" y="26331"/>
                  <a:pt x="1170517" y="23773"/>
                </a:cubicBezTo>
                <a:cubicBezTo>
                  <a:pt x="1102803" y="-1307"/>
                  <a:pt x="1164611" y="17549"/>
                  <a:pt x="1104900" y="490"/>
                </a:cubicBezTo>
                <a:cubicBezTo>
                  <a:pt x="1104622" y="503"/>
                  <a:pt x="987558" y="-3860"/>
                  <a:pt x="946150" y="13190"/>
                </a:cubicBezTo>
                <a:cubicBezTo>
                  <a:pt x="941445" y="15127"/>
                  <a:pt x="938155" y="19719"/>
                  <a:pt x="933450" y="21656"/>
                </a:cubicBezTo>
                <a:cubicBezTo>
                  <a:pt x="926011" y="24719"/>
                  <a:pt x="917743" y="25300"/>
                  <a:pt x="910167" y="28006"/>
                </a:cubicBezTo>
                <a:cubicBezTo>
                  <a:pt x="897951" y="32369"/>
                  <a:pt x="874183" y="42823"/>
                  <a:pt x="874183" y="42823"/>
                </a:cubicBezTo>
                <a:cubicBezTo>
                  <a:pt x="872066" y="44940"/>
                  <a:pt x="870285" y="47456"/>
                  <a:pt x="867833" y="49173"/>
                </a:cubicBezTo>
                <a:cubicBezTo>
                  <a:pt x="853125" y="59469"/>
                  <a:pt x="842810" y="62101"/>
                  <a:pt x="823383" y="63990"/>
                </a:cubicBezTo>
                <a:cubicBezTo>
                  <a:pt x="782556" y="67959"/>
                  <a:pt x="741539" y="69634"/>
                  <a:pt x="700617" y="72456"/>
                </a:cubicBezTo>
                <a:cubicBezTo>
                  <a:pt x="678255" y="75810"/>
                  <a:pt x="645006" y="80425"/>
                  <a:pt x="622300" y="85156"/>
                </a:cubicBezTo>
                <a:cubicBezTo>
                  <a:pt x="600348" y="89729"/>
                  <a:pt x="577502" y="91645"/>
                  <a:pt x="556683" y="99973"/>
                </a:cubicBezTo>
                <a:cubicBezTo>
                  <a:pt x="549628" y="102795"/>
                  <a:pt x="542749" y="106107"/>
                  <a:pt x="535517" y="108440"/>
                </a:cubicBezTo>
                <a:cubicBezTo>
                  <a:pt x="520852" y="113171"/>
                  <a:pt x="491067" y="121140"/>
                  <a:pt x="491067" y="121140"/>
                </a:cubicBezTo>
                <a:cubicBezTo>
                  <a:pt x="486128" y="123962"/>
                  <a:pt x="481258" y="126909"/>
                  <a:pt x="476250" y="129606"/>
                </a:cubicBezTo>
                <a:cubicBezTo>
                  <a:pt x="472083" y="131850"/>
                  <a:pt x="467427" y="133242"/>
                  <a:pt x="463550" y="135956"/>
                </a:cubicBezTo>
                <a:cubicBezTo>
                  <a:pt x="437726" y="154033"/>
                  <a:pt x="477003" y="135028"/>
                  <a:pt x="440267" y="150773"/>
                </a:cubicBezTo>
                <a:cubicBezTo>
                  <a:pt x="435248" y="157465"/>
                  <a:pt x="433758" y="160283"/>
                  <a:pt x="427567" y="165590"/>
                </a:cubicBezTo>
                <a:cubicBezTo>
                  <a:pt x="424888" y="167886"/>
                  <a:pt x="421595" y="169446"/>
                  <a:pt x="419100" y="171940"/>
                </a:cubicBezTo>
                <a:cubicBezTo>
                  <a:pt x="416606" y="174434"/>
                  <a:pt x="415244" y="177912"/>
                  <a:pt x="412750" y="180406"/>
                </a:cubicBezTo>
                <a:cubicBezTo>
                  <a:pt x="410255" y="182900"/>
                  <a:pt x="406778" y="184261"/>
                  <a:pt x="404283" y="186756"/>
                </a:cubicBezTo>
                <a:cubicBezTo>
                  <a:pt x="401788" y="189251"/>
                  <a:pt x="400229" y="192544"/>
                  <a:pt x="397933" y="195223"/>
                </a:cubicBezTo>
                <a:cubicBezTo>
                  <a:pt x="384109" y="211352"/>
                  <a:pt x="399846" y="191193"/>
                  <a:pt x="383117" y="207923"/>
                </a:cubicBezTo>
                <a:cubicBezTo>
                  <a:pt x="380623" y="210418"/>
                  <a:pt x="379262" y="213895"/>
                  <a:pt x="376767" y="216390"/>
                </a:cubicBezTo>
                <a:cubicBezTo>
                  <a:pt x="369845" y="223312"/>
                  <a:pt x="361535" y="225570"/>
                  <a:pt x="353483" y="231206"/>
                </a:cubicBezTo>
                <a:cubicBezTo>
                  <a:pt x="345804" y="236581"/>
                  <a:pt x="347555" y="239250"/>
                  <a:pt x="340783" y="246023"/>
                </a:cubicBezTo>
                <a:cubicBezTo>
                  <a:pt x="338289" y="248517"/>
                  <a:pt x="334927" y="250000"/>
                  <a:pt x="332317" y="252373"/>
                </a:cubicBezTo>
                <a:cubicBezTo>
                  <a:pt x="327149" y="257072"/>
                  <a:pt x="323747" y="264066"/>
                  <a:pt x="317500" y="267190"/>
                </a:cubicBezTo>
                <a:cubicBezTo>
                  <a:pt x="313267" y="269307"/>
                  <a:pt x="308552" y="270654"/>
                  <a:pt x="304800" y="273540"/>
                </a:cubicBezTo>
                <a:cubicBezTo>
                  <a:pt x="299264" y="277798"/>
                  <a:pt x="295570" y="284165"/>
                  <a:pt x="289983" y="288356"/>
                </a:cubicBezTo>
                <a:cubicBezTo>
                  <a:pt x="287161" y="290473"/>
                  <a:pt x="284011" y="292212"/>
                  <a:pt x="281517" y="294706"/>
                </a:cubicBezTo>
                <a:cubicBezTo>
                  <a:pt x="279023" y="297201"/>
                  <a:pt x="278057" y="301150"/>
                  <a:pt x="275167" y="303173"/>
                </a:cubicBezTo>
                <a:cubicBezTo>
                  <a:pt x="270765" y="306254"/>
                  <a:pt x="265289" y="307406"/>
                  <a:pt x="260350" y="309523"/>
                </a:cubicBezTo>
                <a:cubicBezTo>
                  <a:pt x="245518" y="329300"/>
                  <a:pt x="263788" y="304613"/>
                  <a:pt x="245533" y="330690"/>
                </a:cubicBezTo>
                <a:cubicBezTo>
                  <a:pt x="243510" y="333580"/>
                  <a:pt x="241077" y="336180"/>
                  <a:pt x="239183" y="339156"/>
                </a:cubicBezTo>
                <a:cubicBezTo>
                  <a:pt x="226120" y="359684"/>
                  <a:pt x="236377" y="348313"/>
                  <a:pt x="224367" y="360323"/>
                </a:cubicBezTo>
                <a:cubicBezTo>
                  <a:pt x="222250" y="365262"/>
                  <a:pt x="221098" y="370738"/>
                  <a:pt x="218017" y="375140"/>
                </a:cubicBezTo>
                <a:cubicBezTo>
                  <a:pt x="215994" y="378030"/>
                  <a:pt x="212045" y="378996"/>
                  <a:pt x="209550" y="381490"/>
                </a:cubicBezTo>
                <a:cubicBezTo>
                  <a:pt x="207056" y="383984"/>
                  <a:pt x="205694" y="387462"/>
                  <a:pt x="203200" y="389956"/>
                </a:cubicBezTo>
                <a:cubicBezTo>
                  <a:pt x="200705" y="392450"/>
                  <a:pt x="197228" y="393811"/>
                  <a:pt x="194733" y="396306"/>
                </a:cubicBezTo>
                <a:cubicBezTo>
                  <a:pt x="192238" y="398801"/>
                  <a:pt x="190679" y="402094"/>
                  <a:pt x="188383" y="404773"/>
                </a:cubicBezTo>
                <a:cubicBezTo>
                  <a:pt x="174559" y="420902"/>
                  <a:pt x="190296" y="400743"/>
                  <a:pt x="173567" y="417473"/>
                </a:cubicBezTo>
                <a:cubicBezTo>
                  <a:pt x="171073" y="419968"/>
                  <a:pt x="169712" y="423445"/>
                  <a:pt x="167217" y="425940"/>
                </a:cubicBezTo>
                <a:cubicBezTo>
                  <a:pt x="164722" y="428435"/>
                  <a:pt x="161245" y="429796"/>
                  <a:pt x="158750" y="432290"/>
                </a:cubicBezTo>
                <a:cubicBezTo>
                  <a:pt x="156256" y="434784"/>
                  <a:pt x="154894" y="438262"/>
                  <a:pt x="152400" y="440756"/>
                </a:cubicBezTo>
                <a:cubicBezTo>
                  <a:pt x="149905" y="443250"/>
                  <a:pt x="146428" y="444611"/>
                  <a:pt x="143933" y="447106"/>
                </a:cubicBezTo>
                <a:cubicBezTo>
                  <a:pt x="141438" y="449601"/>
                  <a:pt x="139879" y="452894"/>
                  <a:pt x="137583" y="455573"/>
                </a:cubicBezTo>
                <a:cubicBezTo>
                  <a:pt x="135635" y="457846"/>
                  <a:pt x="132950" y="459471"/>
                  <a:pt x="131233" y="461923"/>
                </a:cubicBezTo>
                <a:cubicBezTo>
                  <a:pt x="118347" y="480333"/>
                  <a:pt x="126665" y="472524"/>
                  <a:pt x="116417" y="491556"/>
                </a:cubicBezTo>
                <a:cubicBezTo>
                  <a:pt x="104833" y="513068"/>
                  <a:pt x="110098" y="494995"/>
                  <a:pt x="101600" y="519073"/>
                </a:cubicBezTo>
                <a:cubicBezTo>
                  <a:pt x="89931" y="552136"/>
                  <a:pt x="101750" y="528866"/>
                  <a:pt x="86783" y="555056"/>
                </a:cubicBezTo>
                <a:cubicBezTo>
                  <a:pt x="82209" y="576404"/>
                  <a:pt x="79214" y="593617"/>
                  <a:pt x="71967" y="614323"/>
                </a:cubicBezTo>
                <a:cubicBezTo>
                  <a:pt x="68982" y="622851"/>
                  <a:pt x="60863" y="634042"/>
                  <a:pt x="57150" y="641840"/>
                </a:cubicBezTo>
                <a:cubicBezTo>
                  <a:pt x="52530" y="651543"/>
                  <a:pt x="49782" y="662142"/>
                  <a:pt x="44450" y="671473"/>
                </a:cubicBezTo>
                <a:cubicBezTo>
                  <a:pt x="41628" y="676412"/>
                  <a:pt x="38527" y="681202"/>
                  <a:pt x="35983" y="686290"/>
                </a:cubicBezTo>
                <a:cubicBezTo>
                  <a:pt x="33580" y="691096"/>
                  <a:pt x="32180" y="696375"/>
                  <a:pt x="29633" y="701106"/>
                </a:cubicBezTo>
                <a:cubicBezTo>
                  <a:pt x="27221" y="705586"/>
                  <a:pt x="23989" y="709573"/>
                  <a:pt x="21167" y="713806"/>
                </a:cubicBezTo>
                <a:cubicBezTo>
                  <a:pt x="5596" y="770902"/>
                  <a:pt x="21135" y="708051"/>
                  <a:pt x="8467" y="823873"/>
                </a:cubicBezTo>
                <a:cubicBezTo>
                  <a:pt x="6676" y="840247"/>
                  <a:pt x="2822" y="856328"/>
                  <a:pt x="0" y="872556"/>
                </a:cubicBezTo>
                <a:cubicBezTo>
                  <a:pt x="9433" y="960594"/>
                  <a:pt x="-8116" y="913887"/>
                  <a:pt x="12700" y="938173"/>
                </a:cubicBezTo>
                <a:cubicBezTo>
                  <a:pt x="14996" y="940852"/>
                  <a:pt x="16009" y="944851"/>
                  <a:pt x="19050" y="946640"/>
                </a:cubicBezTo>
                <a:cubicBezTo>
                  <a:pt x="28313" y="952089"/>
                  <a:pt x="38763" y="955207"/>
                  <a:pt x="48683" y="959340"/>
                </a:cubicBezTo>
                <a:cubicBezTo>
                  <a:pt x="55698" y="962263"/>
                  <a:pt x="69850" y="967806"/>
                  <a:pt x="69850" y="967806"/>
                </a:cubicBezTo>
                <a:cubicBezTo>
                  <a:pt x="101600" y="965689"/>
                  <a:pt x="133580" y="965820"/>
                  <a:pt x="165100" y="961456"/>
                </a:cubicBezTo>
                <a:cubicBezTo>
                  <a:pt x="205653" y="955841"/>
                  <a:pt x="197432" y="952698"/>
                  <a:pt x="222250" y="940290"/>
                </a:cubicBezTo>
                <a:cubicBezTo>
                  <a:pt x="227056" y="937887"/>
                  <a:pt x="232128" y="936057"/>
                  <a:pt x="237067" y="933940"/>
                </a:cubicBezTo>
                <a:cubicBezTo>
                  <a:pt x="245110" y="923215"/>
                  <a:pt x="264583" y="925825"/>
                  <a:pt x="273050" y="923356"/>
                </a:cubicBezTo>
                <a:close/>
              </a:path>
            </a:pathLst>
          </a:custGeom>
          <a:solidFill>
            <a:srgbClr val="FF9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41" name="Title 1">
            <a:extLst>
              <a:ext uri="{FF2B5EF4-FFF2-40B4-BE49-F238E27FC236}">
                <a16:creationId xmlns:a16="http://schemas.microsoft.com/office/drawing/2014/main" id="{B54159AF-E371-4A11-B152-A1114F7F3CD5}"/>
              </a:ext>
            </a:extLst>
          </p:cNvPr>
          <p:cNvSpPr txBox="1">
            <a:spLocks/>
          </p:cNvSpPr>
          <p:nvPr/>
        </p:nvSpPr>
        <p:spPr>
          <a:xfrm>
            <a:off x="457200" y="274638"/>
            <a:ext cx="8229600" cy="708337"/>
          </a:xfrm>
          <a:prstGeom prst="rect">
            <a:avLst/>
          </a:prstGeom>
        </p:spPr>
        <p:txBody>
          <a:bodyPr vert="horz" lIns="91440" tIns="45720" rIns="91440" bIns="45720" rtlCol="0" anchor="b">
            <a:normAutofit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hr-HR" dirty="0"/>
              <a:t>Dvije glavne dimenzije svijesti</a:t>
            </a:r>
            <a:endParaRPr lang="en-US" dirty="0"/>
          </a:p>
        </p:txBody>
      </p:sp>
    </p:spTree>
    <p:extLst>
      <p:ext uri="{BB962C8B-B14F-4D97-AF65-F5344CB8AC3E}">
        <p14:creationId xmlns:p14="http://schemas.microsoft.com/office/powerpoint/2010/main" val="2697488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11DF4-899F-480C-A3F5-81AD3AD689A3}"/>
              </a:ext>
            </a:extLst>
          </p:cNvPr>
          <p:cNvSpPr>
            <a:spLocks noGrp="1"/>
          </p:cNvSpPr>
          <p:nvPr>
            <p:ph type="title"/>
          </p:nvPr>
        </p:nvSpPr>
        <p:spPr>
          <a:xfrm>
            <a:off x="611560" y="123180"/>
            <a:ext cx="8208912" cy="720080"/>
          </a:xfrm>
        </p:spPr>
        <p:txBody>
          <a:bodyPr>
            <a:normAutofit fontScale="90000"/>
          </a:bodyPr>
          <a:lstStyle/>
          <a:p>
            <a:r>
              <a:rPr lang="hr-HR" sz="4000" dirty="0"/>
              <a:t>Sindrom zaključanosti (</a:t>
            </a:r>
            <a:r>
              <a:rPr lang="hr-HR" sz="4000" dirty="0" err="1"/>
              <a:t>locked-in</a:t>
            </a:r>
            <a:r>
              <a:rPr lang="hr-HR" sz="4000" dirty="0"/>
              <a:t> </a:t>
            </a:r>
            <a:r>
              <a:rPr lang="hr-HR" sz="4000" dirty="0" err="1"/>
              <a:t>syndrome</a:t>
            </a:r>
            <a:r>
              <a:rPr lang="hr-HR" sz="4000" dirty="0"/>
              <a:t>)</a:t>
            </a:r>
            <a:endParaRPr lang="en-US" sz="4000" dirty="0"/>
          </a:p>
        </p:txBody>
      </p:sp>
      <p:pic>
        <p:nvPicPr>
          <p:cNvPr id="4" name="Picture 8" descr="locked 3 i 4">
            <a:extLst>
              <a:ext uri="{FF2B5EF4-FFF2-40B4-BE49-F238E27FC236}">
                <a16:creationId xmlns:a16="http://schemas.microsoft.com/office/drawing/2014/main" id="{8481F3DB-E547-43A2-A604-8005D99157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08720"/>
            <a:ext cx="3569051" cy="266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locked in gaze 2">
            <a:extLst>
              <a:ext uri="{FF2B5EF4-FFF2-40B4-BE49-F238E27FC236}">
                <a16:creationId xmlns:a16="http://schemas.microsoft.com/office/drawing/2014/main" id="{0B817B25-4FBF-43EB-9C2D-7D85C381D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5" y="3630414"/>
            <a:ext cx="2180052" cy="164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B99AD9FA-2A08-46F9-B53C-14AEEFEADA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3611191"/>
            <a:ext cx="1308158" cy="1643584"/>
          </a:xfrm>
          <a:prstGeom prst="rect">
            <a:avLst/>
          </a:prstGeom>
        </p:spPr>
      </p:pic>
      <p:pic>
        <p:nvPicPr>
          <p:cNvPr id="9" name="Picture 7" descr="locked in MRI">
            <a:extLst>
              <a:ext uri="{FF2B5EF4-FFF2-40B4-BE49-F238E27FC236}">
                <a16:creationId xmlns:a16="http://schemas.microsoft.com/office/drawing/2014/main" id="{31A99017-3955-4120-9FFF-88A84C5260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2128" y="882363"/>
            <a:ext cx="2884368" cy="26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48D81C2-EE20-4757-90CE-C75ACE9A2836}"/>
              </a:ext>
            </a:extLst>
          </p:cNvPr>
          <p:cNvSpPr txBox="1"/>
          <p:nvPr/>
        </p:nvSpPr>
        <p:spPr>
          <a:xfrm>
            <a:off x="323528" y="5332982"/>
            <a:ext cx="3240360" cy="400110"/>
          </a:xfrm>
          <a:prstGeom prst="rect">
            <a:avLst/>
          </a:prstGeom>
          <a:noFill/>
        </p:spPr>
        <p:txBody>
          <a:bodyPr wrap="square" rtlCol="0">
            <a:spAutoFit/>
          </a:bodyPr>
          <a:lstStyle/>
          <a:p>
            <a:r>
              <a:rPr lang="hr-HR" sz="2000" dirty="0"/>
              <a:t>38-godišnji bolesnik s LIS-om</a:t>
            </a:r>
            <a:endParaRPr lang="en-US" sz="2000" dirty="0"/>
          </a:p>
        </p:txBody>
      </p:sp>
      <p:sp>
        <p:nvSpPr>
          <p:cNvPr id="11" name="TextBox 10">
            <a:extLst>
              <a:ext uri="{FF2B5EF4-FFF2-40B4-BE49-F238E27FC236}">
                <a16:creationId xmlns:a16="http://schemas.microsoft.com/office/drawing/2014/main" id="{4A41C14A-4A87-48B1-AB92-B7B339004C76}"/>
              </a:ext>
            </a:extLst>
          </p:cNvPr>
          <p:cNvSpPr txBox="1"/>
          <p:nvPr/>
        </p:nvSpPr>
        <p:spPr>
          <a:xfrm>
            <a:off x="6076610" y="3529941"/>
            <a:ext cx="3035404" cy="400110"/>
          </a:xfrm>
          <a:prstGeom prst="rect">
            <a:avLst/>
          </a:prstGeom>
          <a:noFill/>
        </p:spPr>
        <p:txBody>
          <a:bodyPr wrap="square" rtlCol="0">
            <a:spAutoFit/>
          </a:bodyPr>
          <a:lstStyle/>
          <a:p>
            <a:r>
              <a:rPr lang="hr-HR" sz="2000" dirty="0"/>
              <a:t>MRI istog 38-god. bolesnika</a:t>
            </a:r>
            <a:endParaRPr lang="en-US" sz="2000" dirty="0"/>
          </a:p>
        </p:txBody>
      </p:sp>
      <p:pic>
        <p:nvPicPr>
          <p:cNvPr id="12" name="Picture 11" descr="locked in neuropathol">
            <a:extLst>
              <a:ext uri="{FF2B5EF4-FFF2-40B4-BE49-F238E27FC236}">
                <a16:creationId xmlns:a16="http://schemas.microsoft.com/office/drawing/2014/main" id="{4CFD8562-5247-4882-A061-1A77EBDCDF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9112" y="4220445"/>
            <a:ext cx="1773536" cy="1972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AB9E84A8-1FA5-484A-AF6D-13A45B1D518F}"/>
              </a:ext>
            </a:extLst>
          </p:cNvPr>
          <p:cNvSpPr txBox="1"/>
          <p:nvPr/>
        </p:nvSpPr>
        <p:spPr>
          <a:xfrm>
            <a:off x="5938128" y="6191141"/>
            <a:ext cx="3312368" cy="584775"/>
          </a:xfrm>
          <a:prstGeom prst="rect">
            <a:avLst/>
          </a:prstGeom>
          <a:noFill/>
        </p:spPr>
        <p:txBody>
          <a:bodyPr wrap="square" rtlCol="0">
            <a:spAutoFit/>
          </a:bodyPr>
          <a:lstStyle/>
          <a:p>
            <a:r>
              <a:rPr lang="hr-HR" sz="1600" dirty="0"/>
              <a:t>53-godišnji bolesnik s LIS-om;</a:t>
            </a:r>
          </a:p>
          <a:p>
            <a:r>
              <a:rPr lang="hr-HR" sz="1600" dirty="0"/>
              <a:t>transverzalni presjek moždanog debla</a:t>
            </a:r>
          </a:p>
        </p:txBody>
      </p:sp>
      <p:sp>
        <p:nvSpPr>
          <p:cNvPr id="14" name="TextBox 13">
            <a:extLst>
              <a:ext uri="{FF2B5EF4-FFF2-40B4-BE49-F238E27FC236}">
                <a16:creationId xmlns:a16="http://schemas.microsoft.com/office/drawing/2014/main" id="{F4943D3B-F4A5-43EA-8F6B-8A82A1E6FFBF}"/>
              </a:ext>
            </a:extLst>
          </p:cNvPr>
          <p:cNvSpPr txBox="1"/>
          <p:nvPr/>
        </p:nvSpPr>
        <p:spPr>
          <a:xfrm>
            <a:off x="180723" y="6191141"/>
            <a:ext cx="4913936" cy="369332"/>
          </a:xfrm>
          <a:prstGeom prst="rect">
            <a:avLst/>
          </a:prstGeom>
          <a:noFill/>
        </p:spPr>
        <p:txBody>
          <a:bodyPr wrap="square" rtlCol="0">
            <a:spAutoFit/>
          </a:bodyPr>
          <a:lstStyle/>
          <a:p>
            <a:r>
              <a:rPr lang="hr-HR" dirty="0" err="1"/>
              <a:t>Parsons</a:t>
            </a:r>
            <a:r>
              <a:rPr lang="hr-HR" dirty="0"/>
              <a:t> M. 1993. </a:t>
            </a:r>
            <a:r>
              <a:rPr lang="hr-HR" i="1" dirty="0" err="1"/>
              <a:t>Clinical</a:t>
            </a:r>
            <a:r>
              <a:rPr lang="hr-HR" i="1" dirty="0"/>
              <a:t> atlas </a:t>
            </a:r>
            <a:r>
              <a:rPr lang="hr-HR" i="1" dirty="0" err="1"/>
              <a:t>of</a:t>
            </a:r>
            <a:r>
              <a:rPr lang="hr-HR" i="1" dirty="0"/>
              <a:t> </a:t>
            </a:r>
            <a:r>
              <a:rPr lang="hr-HR" i="1" dirty="0" err="1"/>
              <a:t>clinical</a:t>
            </a:r>
            <a:r>
              <a:rPr lang="hr-HR" i="1" dirty="0"/>
              <a:t> </a:t>
            </a:r>
            <a:r>
              <a:rPr lang="hr-HR" i="1" dirty="0" err="1"/>
              <a:t>neurology</a:t>
            </a:r>
            <a:endParaRPr lang="hr-HR" i="1" dirty="0"/>
          </a:p>
        </p:txBody>
      </p:sp>
      <p:pic>
        <p:nvPicPr>
          <p:cNvPr id="20" name="Picture 19">
            <a:extLst>
              <a:ext uri="{FF2B5EF4-FFF2-40B4-BE49-F238E27FC236}">
                <a16:creationId xmlns:a16="http://schemas.microsoft.com/office/drawing/2014/main" id="{6DE13235-4DF3-41EB-84F8-27F852404C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6147" y="2335961"/>
            <a:ext cx="2427918" cy="3174970"/>
          </a:xfrm>
          <a:prstGeom prst="rect">
            <a:avLst/>
          </a:prstGeom>
        </p:spPr>
      </p:pic>
      <p:sp>
        <p:nvSpPr>
          <p:cNvPr id="21" name="TextBox 20">
            <a:extLst>
              <a:ext uri="{FF2B5EF4-FFF2-40B4-BE49-F238E27FC236}">
                <a16:creationId xmlns:a16="http://schemas.microsoft.com/office/drawing/2014/main" id="{559419B8-0892-43C6-AE00-7C8D566BB970}"/>
              </a:ext>
            </a:extLst>
          </p:cNvPr>
          <p:cNvSpPr txBox="1"/>
          <p:nvPr/>
        </p:nvSpPr>
        <p:spPr>
          <a:xfrm>
            <a:off x="5840029" y="4837458"/>
            <a:ext cx="648072" cy="369332"/>
          </a:xfrm>
          <a:prstGeom prst="rect">
            <a:avLst/>
          </a:prstGeom>
          <a:noFill/>
        </p:spPr>
        <p:txBody>
          <a:bodyPr wrap="square" rtlCol="0">
            <a:spAutoFit/>
          </a:bodyPr>
          <a:lstStyle/>
          <a:p>
            <a:r>
              <a:rPr lang="hr-HR" b="1" dirty="0"/>
              <a:t>CST</a:t>
            </a:r>
            <a:endParaRPr lang="en-US" b="1" dirty="0"/>
          </a:p>
        </p:txBody>
      </p:sp>
      <p:sp>
        <p:nvSpPr>
          <p:cNvPr id="22" name="TextBox 21">
            <a:extLst>
              <a:ext uri="{FF2B5EF4-FFF2-40B4-BE49-F238E27FC236}">
                <a16:creationId xmlns:a16="http://schemas.microsoft.com/office/drawing/2014/main" id="{5EFF5AC6-E0A0-47C3-AFF1-E7A890CA654F}"/>
              </a:ext>
            </a:extLst>
          </p:cNvPr>
          <p:cNvSpPr txBox="1"/>
          <p:nvPr/>
        </p:nvSpPr>
        <p:spPr>
          <a:xfrm>
            <a:off x="3676555" y="2055409"/>
            <a:ext cx="747919" cy="369332"/>
          </a:xfrm>
          <a:prstGeom prst="rect">
            <a:avLst/>
          </a:prstGeom>
          <a:noFill/>
        </p:spPr>
        <p:txBody>
          <a:bodyPr wrap="square" rtlCol="0">
            <a:spAutoFit/>
          </a:bodyPr>
          <a:lstStyle/>
          <a:p>
            <a:r>
              <a:rPr lang="hr-HR" b="1" dirty="0"/>
              <a:t>ARAS</a:t>
            </a:r>
            <a:endParaRPr lang="en-US" b="1" dirty="0"/>
          </a:p>
        </p:txBody>
      </p:sp>
      <p:sp>
        <p:nvSpPr>
          <p:cNvPr id="23" name="TextBox 22">
            <a:extLst>
              <a:ext uri="{FF2B5EF4-FFF2-40B4-BE49-F238E27FC236}">
                <a16:creationId xmlns:a16="http://schemas.microsoft.com/office/drawing/2014/main" id="{E2789F0D-57FA-4CC9-A2B2-727CB1850C04}"/>
              </a:ext>
            </a:extLst>
          </p:cNvPr>
          <p:cNvSpPr txBox="1"/>
          <p:nvPr/>
        </p:nvSpPr>
        <p:spPr>
          <a:xfrm>
            <a:off x="4716016" y="2636912"/>
            <a:ext cx="1008112" cy="369332"/>
          </a:xfrm>
          <a:prstGeom prst="rect">
            <a:avLst/>
          </a:prstGeom>
          <a:solidFill>
            <a:schemeClr val="bg1"/>
          </a:solidFill>
        </p:spPr>
        <p:txBody>
          <a:bodyPr wrap="square" rtlCol="0">
            <a:spAutoFit/>
          </a:bodyPr>
          <a:lstStyle/>
          <a:p>
            <a:r>
              <a:rPr lang="hr-HR" b="1" dirty="0">
                <a:solidFill>
                  <a:prstClr val="black"/>
                </a:solidFill>
              </a:rPr>
              <a:t>VS/UWS</a:t>
            </a:r>
            <a:endParaRPr lang="en-US" dirty="0"/>
          </a:p>
        </p:txBody>
      </p:sp>
    </p:spTree>
    <p:extLst>
      <p:ext uri="{BB962C8B-B14F-4D97-AF65-F5344CB8AC3E}">
        <p14:creationId xmlns:p14="http://schemas.microsoft.com/office/powerpoint/2010/main" val="3168979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242F8-1A33-44A7-BB52-F2266B68B41A}"/>
              </a:ext>
            </a:extLst>
          </p:cNvPr>
          <p:cNvSpPr>
            <a:spLocks noGrp="1"/>
          </p:cNvSpPr>
          <p:nvPr>
            <p:ph type="title"/>
          </p:nvPr>
        </p:nvSpPr>
        <p:spPr>
          <a:xfrm>
            <a:off x="1458134" y="220117"/>
            <a:ext cx="6227733" cy="792089"/>
          </a:xfrm>
        </p:spPr>
        <p:txBody>
          <a:bodyPr/>
          <a:lstStyle/>
          <a:p>
            <a:r>
              <a:rPr lang="hr-HR" dirty="0"/>
              <a:t>1990: Francis Crick , </a:t>
            </a:r>
            <a:r>
              <a:rPr lang="hr-HR" dirty="0" err="1"/>
              <a:t>Christoph</a:t>
            </a:r>
            <a:r>
              <a:rPr lang="hr-HR" dirty="0"/>
              <a:t> </a:t>
            </a:r>
            <a:r>
              <a:rPr lang="hr-HR" dirty="0" err="1"/>
              <a:t>Koch</a:t>
            </a:r>
            <a:endParaRPr lang="en-US" dirty="0"/>
          </a:p>
        </p:txBody>
      </p:sp>
      <p:pic>
        <p:nvPicPr>
          <p:cNvPr id="6" name="Content Placeholder 5">
            <a:extLst>
              <a:ext uri="{FF2B5EF4-FFF2-40B4-BE49-F238E27FC236}">
                <a16:creationId xmlns:a16="http://schemas.microsoft.com/office/drawing/2014/main" id="{9B121511-A1AD-41F3-A033-80881648130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738590" y="188640"/>
            <a:ext cx="1237527" cy="1852325"/>
          </a:xfrm>
        </p:spPr>
      </p:pic>
      <p:sp>
        <p:nvSpPr>
          <p:cNvPr id="4" name="Content Placeholder 2">
            <a:extLst>
              <a:ext uri="{FF2B5EF4-FFF2-40B4-BE49-F238E27FC236}">
                <a16:creationId xmlns:a16="http://schemas.microsoft.com/office/drawing/2014/main" id="{8208A7B6-78E1-4B93-BDFE-182B10C8C0D6}"/>
              </a:ext>
            </a:extLst>
          </p:cNvPr>
          <p:cNvSpPr txBox="1">
            <a:spLocks/>
          </p:cNvSpPr>
          <p:nvPr/>
        </p:nvSpPr>
        <p:spPr>
          <a:xfrm>
            <a:off x="513259" y="6346909"/>
            <a:ext cx="8436565" cy="32245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hr-HR" sz="1600" dirty="0"/>
              <a:t>Crick F, </a:t>
            </a:r>
            <a:r>
              <a:rPr lang="hr-HR" sz="1600" dirty="0" err="1"/>
              <a:t>Koch</a:t>
            </a:r>
            <a:r>
              <a:rPr lang="hr-HR" sz="1600" dirty="0"/>
              <a:t> C. </a:t>
            </a:r>
            <a:r>
              <a:rPr lang="hr-HR" sz="1600" dirty="0" err="1"/>
              <a:t>Toward</a:t>
            </a:r>
            <a:r>
              <a:rPr lang="hr-HR" sz="1600" dirty="0"/>
              <a:t> a </a:t>
            </a:r>
            <a:r>
              <a:rPr lang="hr-HR" sz="1600" dirty="0" err="1"/>
              <a:t>neurobiological</a:t>
            </a:r>
            <a:r>
              <a:rPr lang="hr-HR" sz="1600" dirty="0"/>
              <a:t> </a:t>
            </a:r>
            <a:r>
              <a:rPr lang="hr-HR" sz="1600" dirty="0" err="1"/>
              <a:t>theory</a:t>
            </a:r>
            <a:r>
              <a:rPr lang="hr-HR" sz="1600" dirty="0"/>
              <a:t> </a:t>
            </a:r>
            <a:r>
              <a:rPr lang="hr-HR" sz="1600" dirty="0" err="1"/>
              <a:t>of</a:t>
            </a:r>
            <a:r>
              <a:rPr lang="hr-HR" sz="1600" dirty="0"/>
              <a:t> </a:t>
            </a:r>
            <a:r>
              <a:rPr lang="hr-HR" sz="1600" dirty="0" err="1"/>
              <a:t>consciousness</a:t>
            </a:r>
            <a:r>
              <a:rPr lang="hr-HR" sz="1600" dirty="0"/>
              <a:t>. </a:t>
            </a:r>
            <a:r>
              <a:rPr lang="hr-HR" sz="1600" i="1" dirty="0" err="1"/>
              <a:t>Sem</a:t>
            </a:r>
            <a:r>
              <a:rPr lang="hr-HR" sz="1600" i="1" dirty="0"/>
              <a:t>. </a:t>
            </a:r>
            <a:r>
              <a:rPr lang="hr-HR" sz="1600" i="1" dirty="0" err="1"/>
              <a:t>Neurosci</a:t>
            </a:r>
            <a:r>
              <a:rPr lang="hr-HR" sz="1600" dirty="0"/>
              <a:t>. 1990; 2: 263-275.</a:t>
            </a:r>
            <a:endParaRPr lang="en-US" sz="1600" dirty="0"/>
          </a:p>
        </p:txBody>
      </p:sp>
      <p:pic>
        <p:nvPicPr>
          <p:cNvPr id="13" name="Picture 12">
            <a:extLst>
              <a:ext uri="{FF2B5EF4-FFF2-40B4-BE49-F238E27FC236}">
                <a16:creationId xmlns:a16="http://schemas.microsoft.com/office/drawing/2014/main" id="{B589675A-E91B-42F9-BEE1-2C5122285F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7375" y="1012206"/>
            <a:ext cx="5429250" cy="5265420"/>
          </a:xfrm>
          <a:prstGeom prst="rect">
            <a:avLst/>
          </a:prstGeom>
        </p:spPr>
      </p:pic>
      <p:pic>
        <p:nvPicPr>
          <p:cNvPr id="17" name="Picture 16">
            <a:extLst>
              <a:ext uri="{FF2B5EF4-FFF2-40B4-BE49-F238E27FC236}">
                <a16:creationId xmlns:a16="http://schemas.microsoft.com/office/drawing/2014/main" id="{B590ACB9-B116-4389-A292-9287DB62CB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408" y="220117"/>
            <a:ext cx="1154232" cy="1820848"/>
          </a:xfrm>
          <a:prstGeom prst="rect">
            <a:avLst/>
          </a:prstGeom>
        </p:spPr>
      </p:pic>
    </p:spTree>
    <p:extLst>
      <p:ext uri="{BB962C8B-B14F-4D97-AF65-F5344CB8AC3E}">
        <p14:creationId xmlns:p14="http://schemas.microsoft.com/office/powerpoint/2010/main" val="54180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45">
            <a:extLst>
              <a:ext uri="{FF2B5EF4-FFF2-40B4-BE49-F238E27FC236}">
                <a16:creationId xmlns:a16="http://schemas.microsoft.com/office/drawing/2014/main" id="{2BB18035-AF87-4B96-81A7-8A0D008FA3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825500"/>
            <a:ext cx="7858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7" descr="BrodmannLview">
            <a:extLst>
              <a:ext uri="{FF2B5EF4-FFF2-40B4-BE49-F238E27FC236}">
                <a16:creationId xmlns:a16="http://schemas.microsoft.com/office/drawing/2014/main" id="{DEC2AEAA-3C2B-404D-B098-DC66BDE7B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557338"/>
            <a:ext cx="4716462"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Text Box 34">
            <a:extLst>
              <a:ext uri="{FF2B5EF4-FFF2-40B4-BE49-F238E27FC236}">
                <a16:creationId xmlns:a16="http://schemas.microsoft.com/office/drawing/2014/main" id="{2662AD8D-CA5E-4EBF-824D-9E7DB30EB277}"/>
              </a:ext>
            </a:extLst>
          </p:cNvPr>
          <p:cNvSpPr txBox="1">
            <a:spLocks noChangeArrowheads="1"/>
          </p:cNvSpPr>
          <p:nvPr/>
        </p:nvSpPr>
        <p:spPr bwMode="auto">
          <a:xfrm rot="-1399395">
            <a:off x="7862888" y="4125913"/>
            <a:ext cx="1223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altLang="en-US" sz="1400" b="0" i="0" u="none" strike="noStrike" kern="1200" cap="none" spc="0" normalizeH="0" baseline="0" noProof="0">
                <a:ln>
                  <a:noFill/>
                </a:ln>
                <a:solidFill>
                  <a:srgbClr val="FF0000"/>
                </a:solidFill>
                <a:effectLst/>
                <a:uLnTx/>
                <a:uFillTx/>
                <a:latin typeface="Bookman Old Style" panose="02050604050505020204" pitchFamily="18" charset="0"/>
                <a:ea typeface="+mn-ea"/>
                <a:cs typeface="+mn-cs"/>
              </a:rPr>
              <a:t>“ŠTO” put</a:t>
            </a:r>
          </a:p>
        </p:txBody>
      </p:sp>
      <p:pic>
        <p:nvPicPr>
          <p:cNvPr id="122885" name="Picture 4" descr="hoppervisualorg">
            <a:extLst>
              <a:ext uri="{FF2B5EF4-FFF2-40B4-BE49-F238E27FC236}">
                <a16:creationId xmlns:a16="http://schemas.microsoft.com/office/drawing/2014/main" id="{A8C68DB1-D512-4833-9058-3ADE897F18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1650" y="5589588"/>
            <a:ext cx="7715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9">
            <a:extLst>
              <a:ext uri="{FF2B5EF4-FFF2-40B4-BE49-F238E27FC236}">
                <a16:creationId xmlns:a16="http://schemas.microsoft.com/office/drawing/2014/main" id="{A8CC8447-C081-4E2A-ACE0-518BD4B7AFB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92500" y="1454150"/>
            <a:ext cx="1004888"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7" name="Rectangle 2">
            <a:extLst>
              <a:ext uri="{FF2B5EF4-FFF2-40B4-BE49-F238E27FC236}">
                <a16:creationId xmlns:a16="http://schemas.microsoft.com/office/drawing/2014/main" id="{FF10C69A-B782-4FF2-B0C4-01E2FD5D5844}"/>
              </a:ext>
            </a:extLst>
          </p:cNvPr>
          <p:cNvSpPr>
            <a:spLocks noGrp="1" noChangeArrowheads="1"/>
          </p:cNvSpPr>
          <p:nvPr>
            <p:ph type="title"/>
          </p:nvPr>
        </p:nvSpPr>
        <p:spPr>
          <a:xfrm>
            <a:off x="1070541" y="-25182"/>
            <a:ext cx="7413625" cy="769938"/>
          </a:xfrm>
        </p:spPr>
        <p:txBody>
          <a:bodyPr/>
          <a:lstStyle/>
          <a:p>
            <a:pPr algn="l" eaLnBrk="1" hangingPunct="1"/>
            <a:r>
              <a:rPr lang="hr-HR" altLang="en-US" sz="4000" dirty="0">
                <a:latin typeface="Calibri Light" panose="020F0302020204030204" pitchFamily="34" charset="0"/>
                <a:cs typeface="Calibri Light" panose="020F0302020204030204" pitchFamily="34" charset="0"/>
              </a:rPr>
              <a:t>Problem vezivanja vidne pozornosti</a:t>
            </a:r>
            <a:endParaRPr lang="en-GB" altLang="en-US" sz="4000" dirty="0">
              <a:latin typeface="Calibri Light" panose="020F0302020204030204" pitchFamily="34" charset="0"/>
              <a:cs typeface="Calibri Light" panose="020F0302020204030204" pitchFamily="34" charset="0"/>
            </a:endParaRPr>
          </a:p>
        </p:txBody>
      </p:sp>
      <p:sp>
        <p:nvSpPr>
          <p:cNvPr id="6" name="Rectangle 3">
            <a:extLst>
              <a:ext uri="{FF2B5EF4-FFF2-40B4-BE49-F238E27FC236}">
                <a16:creationId xmlns:a16="http://schemas.microsoft.com/office/drawing/2014/main" id="{8C2364D2-9CC4-4B7F-8561-640D2C7CFCA7}"/>
              </a:ext>
            </a:extLst>
          </p:cNvPr>
          <p:cNvSpPr txBox="1">
            <a:spLocks noChangeArrowheads="1"/>
          </p:cNvSpPr>
          <p:nvPr/>
        </p:nvSpPr>
        <p:spPr>
          <a:xfrm>
            <a:off x="11113" y="760721"/>
            <a:ext cx="4648200" cy="884359"/>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80000"/>
              </a:lnSpc>
              <a:spcBef>
                <a:spcPct val="20000"/>
              </a:spcBef>
              <a:spcAft>
                <a:spcPts val="0"/>
              </a:spcAft>
              <a:buClrTx/>
              <a:buSzTx/>
              <a:buFont typeface="Symbol" pitchFamily="18" charset="2"/>
              <a:buChar char="®"/>
              <a:tabLst/>
              <a:defRPr/>
            </a:pPr>
            <a:r>
              <a:rPr kumimoji="0" lang="hr-HR" sz="2400" b="0" i="0" u="none" strike="noStrike" kern="1200" cap="none" spc="0" normalizeH="0" baseline="0" noProof="0" dirty="0">
                <a:ln>
                  <a:noFill/>
                </a:ln>
                <a:solidFill>
                  <a:prstClr val="black"/>
                </a:solidFill>
                <a:effectLst/>
                <a:uLnTx/>
                <a:uFillTx/>
                <a:latin typeface="Calibri"/>
                <a:ea typeface="+mn-ea"/>
                <a:cs typeface="+mn-cs"/>
                <a:sym typeface="Symbol" pitchFamily="18" charset="2"/>
              </a:rPr>
              <a:t>više epicentra u lat. </a:t>
            </a:r>
            <a:r>
              <a:rPr lang="hr-HR" sz="2400" dirty="0" err="1">
                <a:solidFill>
                  <a:prstClr val="black"/>
                </a:solidFill>
                <a:latin typeface="Calibri"/>
                <a:sym typeface="Symbol" pitchFamily="18" charset="2"/>
              </a:rPr>
              <a:t>temp</a:t>
            </a:r>
            <a:r>
              <a:rPr lang="hr-HR" sz="2400" dirty="0">
                <a:solidFill>
                  <a:prstClr val="black"/>
                </a:solidFill>
                <a:latin typeface="Calibri"/>
                <a:sym typeface="Symbol" pitchFamily="18" charset="2"/>
              </a:rPr>
              <a:t>. i </a:t>
            </a:r>
            <a:r>
              <a:rPr lang="hr-HR" sz="2400" dirty="0" err="1">
                <a:solidFill>
                  <a:prstClr val="black"/>
                </a:solidFill>
                <a:latin typeface="Calibri"/>
                <a:sym typeface="Symbol" pitchFamily="18" charset="2"/>
              </a:rPr>
              <a:t>temporopolarnoj</a:t>
            </a:r>
            <a:r>
              <a:rPr lang="hr-HR" sz="2400" dirty="0">
                <a:solidFill>
                  <a:prstClr val="black"/>
                </a:solidFill>
                <a:latin typeface="Calibri"/>
                <a:sym typeface="Symbol" pitchFamily="18" charset="2"/>
              </a:rPr>
              <a:t> moždanoj kori, </a:t>
            </a:r>
            <a:r>
              <a:rPr lang="hr-HR" sz="2400" dirty="0" err="1">
                <a:solidFill>
                  <a:prstClr val="black"/>
                </a:solidFill>
                <a:latin typeface="Calibri"/>
                <a:sym typeface="Symbol" pitchFamily="18" charset="2"/>
              </a:rPr>
              <a:t>fuziformnoj</a:t>
            </a:r>
            <a:r>
              <a:rPr lang="hr-HR" sz="2400" dirty="0">
                <a:solidFill>
                  <a:prstClr val="black"/>
                </a:solidFill>
                <a:latin typeface="Calibri"/>
                <a:sym typeface="Symbol" pitchFamily="18" charset="2"/>
              </a:rPr>
              <a:t> </a:t>
            </a:r>
            <a:r>
              <a:rPr lang="hr-HR" sz="2400" dirty="0" err="1">
                <a:solidFill>
                  <a:prstClr val="black"/>
                </a:solidFill>
                <a:latin typeface="Calibri"/>
                <a:sym typeface="Symbol" pitchFamily="18" charset="2"/>
              </a:rPr>
              <a:t>vijugi</a:t>
            </a:r>
            <a:r>
              <a:rPr lang="hr-HR" sz="2400" dirty="0">
                <a:solidFill>
                  <a:prstClr val="black"/>
                </a:solidFill>
                <a:latin typeface="Calibri"/>
                <a:sym typeface="Symbol" pitchFamily="18" charset="2"/>
              </a:rPr>
              <a:t>…</a:t>
            </a:r>
            <a:endParaRPr kumimoji="0" lang="hr-HR" sz="2400" b="0" i="0" u="none" strike="noStrike" kern="1200" cap="none" spc="0" normalizeH="0" baseline="0" noProof="0" dirty="0">
              <a:ln>
                <a:noFill/>
              </a:ln>
              <a:solidFill>
                <a:prstClr val="black"/>
              </a:solidFill>
              <a:effectLst/>
              <a:uLnTx/>
              <a:uFillTx/>
              <a:latin typeface="Calibri"/>
              <a:ea typeface="+mn-ea"/>
              <a:cs typeface="+mn-cs"/>
              <a:sym typeface="Symbol" pitchFamily="18" charset="2"/>
            </a:endParaRPr>
          </a:p>
        </p:txBody>
      </p:sp>
      <p:pic>
        <p:nvPicPr>
          <p:cNvPr id="122889" name="Picture 9" descr="bd06716_">
            <a:extLst>
              <a:ext uri="{FF2B5EF4-FFF2-40B4-BE49-F238E27FC236}">
                <a16:creationId xmlns:a16="http://schemas.microsoft.com/office/drawing/2014/main" id="{C59D9E27-E919-4317-88C4-4AAC5F78363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64450" y="4203700"/>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0" name="Picture 11" descr="myph">
            <a:extLst>
              <a:ext uri="{FF2B5EF4-FFF2-40B4-BE49-F238E27FC236}">
                <a16:creationId xmlns:a16="http://schemas.microsoft.com/office/drawing/2014/main" id="{42D23143-F036-4541-8859-E4C4B936D6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5963" y="4279900"/>
            <a:ext cx="2159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91" name="Text Box 15">
            <a:extLst>
              <a:ext uri="{FF2B5EF4-FFF2-40B4-BE49-F238E27FC236}">
                <a16:creationId xmlns:a16="http://schemas.microsoft.com/office/drawing/2014/main" id="{BB2A0C82-6462-436B-BA03-56ED9F0B1720}"/>
              </a:ext>
            </a:extLst>
          </p:cNvPr>
          <p:cNvSpPr txBox="1">
            <a:spLocks noChangeArrowheads="1"/>
          </p:cNvSpPr>
          <p:nvPr/>
        </p:nvSpPr>
        <p:spPr bwMode="auto">
          <a:xfrm>
            <a:off x="8027988" y="3127375"/>
            <a:ext cx="438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1800" b="1" i="0" u="none" strike="noStrike" kern="1200" cap="none" spc="0" normalizeH="0" baseline="0" noProof="0">
                <a:ln>
                  <a:noFill/>
                </a:ln>
                <a:solidFill>
                  <a:srgbClr val="00B0F0"/>
                </a:solidFill>
                <a:effectLst/>
                <a:uLnTx/>
                <a:uFillTx/>
                <a:latin typeface="Calibri" panose="020F0502020204030204" pitchFamily="34" charset="0"/>
                <a:ea typeface="+mn-ea"/>
                <a:cs typeface="+mn-cs"/>
              </a:rPr>
              <a:t>V3</a:t>
            </a:r>
            <a:endParaRPr kumimoji="0" lang="en-GB" altLang="en-US" sz="1800" b="1" i="0" u="none" strike="noStrike" kern="1200" cap="none" spc="0" normalizeH="0" baseline="0" noProof="0">
              <a:ln>
                <a:noFill/>
              </a:ln>
              <a:solidFill>
                <a:srgbClr val="00B0F0"/>
              </a:solidFill>
              <a:effectLst/>
              <a:uLnTx/>
              <a:uFillTx/>
              <a:latin typeface="Calibri" panose="020F0502020204030204" pitchFamily="34" charset="0"/>
              <a:ea typeface="+mn-ea"/>
              <a:cs typeface="+mn-cs"/>
            </a:endParaRPr>
          </a:p>
        </p:txBody>
      </p:sp>
      <p:sp>
        <p:nvSpPr>
          <p:cNvPr id="122892" name="Text Box 16">
            <a:extLst>
              <a:ext uri="{FF2B5EF4-FFF2-40B4-BE49-F238E27FC236}">
                <a16:creationId xmlns:a16="http://schemas.microsoft.com/office/drawing/2014/main" id="{8315AA5C-2081-422D-9A45-6826F5DCF96C}"/>
              </a:ext>
            </a:extLst>
          </p:cNvPr>
          <p:cNvSpPr txBox="1">
            <a:spLocks noChangeArrowheads="1"/>
          </p:cNvSpPr>
          <p:nvPr/>
        </p:nvSpPr>
        <p:spPr bwMode="auto">
          <a:xfrm>
            <a:off x="8667750" y="3143250"/>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1800" b="1" i="0" u="none" strike="noStrike" kern="1200" cap="none" spc="0" normalizeH="0" baseline="0" noProof="0">
                <a:ln>
                  <a:noFill/>
                </a:ln>
                <a:solidFill>
                  <a:srgbClr val="00B0F0"/>
                </a:solidFill>
                <a:effectLst/>
                <a:uLnTx/>
                <a:uFillTx/>
                <a:latin typeface="Calibri" panose="020F0502020204030204" pitchFamily="34" charset="0"/>
                <a:ea typeface="+mn-ea"/>
                <a:cs typeface="+mn-cs"/>
              </a:rPr>
              <a:t>V2</a:t>
            </a:r>
            <a:endParaRPr kumimoji="0" lang="en-GB" altLang="en-US" sz="1800" b="1" i="0" u="none" strike="noStrike" kern="1200" cap="none" spc="0" normalizeH="0" baseline="0" noProof="0">
              <a:ln>
                <a:noFill/>
              </a:ln>
              <a:solidFill>
                <a:srgbClr val="00B0F0"/>
              </a:solidFill>
              <a:effectLst/>
              <a:uLnTx/>
              <a:uFillTx/>
              <a:latin typeface="Calibri" panose="020F0502020204030204" pitchFamily="34" charset="0"/>
              <a:ea typeface="+mn-ea"/>
              <a:cs typeface="+mn-cs"/>
            </a:endParaRPr>
          </a:p>
        </p:txBody>
      </p:sp>
      <p:pic>
        <p:nvPicPr>
          <p:cNvPr id="18" name="Picture 17" descr="hh01669_">
            <a:extLst>
              <a:ext uri="{FF2B5EF4-FFF2-40B4-BE49-F238E27FC236}">
                <a16:creationId xmlns:a16="http://schemas.microsoft.com/office/drawing/2014/main" id="{AC36EFDB-D599-4801-919D-DCCBA954CD6F}"/>
              </a:ext>
            </a:extLst>
          </p:cNvPr>
          <p:cNvPicPr>
            <a:picLocks noChangeAspect="1" noChangeArrowheads="1"/>
          </p:cNvPicPr>
          <p:nvPr/>
        </p:nvPicPr>
        <p:blipFill>
          <a:blip r:embed="rId8"/>
          <a:srcRect/>
          <a:stretch>
            <a:fillRect/>
          </a:stretch>
        </p:blipFill>
        <p:spPr bwMode="auto">
          <a:xfrm>
            <a:off x="6948488" y="3760788"/>
            <a:ext cx="457200" cy="400050"/>
          </a:xfrm>
          <a:prstGeom prst="rect">
            <a:avLst/>
          </a:prstGeom>
          <a:noFill/>
          <a:effectLst>
            <a:outerShdw blurRad="50800" dist="50800" dir="5400000" algn="ctr" rotWithShape="0">
              <a:srgbClr val="000000">
                <a:alpha val="25000"/>
              </a:srgbClr>
            </a:outerShdw>
          </a:effectLst>
          <a:extLst>
            <a:ext uri="{909E8E84-426E-40DD-AFC4-6F175D3DCCD1}">
              <a14:hiddenFill xmlns:a14="http://schemas.microsoft.com/office/drawing/2010/main">
                <a:solidFill>
                  <a:srgbClr val="FFFFFF"/>
                </a:solidFill>
              </a14:hiddenFill>
            </a:ext>
          </a:extLst>
        </p:spPr>
      </p:pic>
      <p:sp>
        <p:nvSpPr>
          <p:cNvPr id="122894" name="Text Box 23">
            <a:extLst>
              <a:ext uri="{FF2B5EF4-FFF2-40B4-BE49-F238E27FC236}">
                <a16:creationId xmlns:a16="http://schemas.microsoft.com/office/drawing/2014/main" id="{E4031828-47A5-4C84-9E74-A367F695A281}"/>
              </a:ext>
            </a:extLst>
          </p:cNvPr>
          <p:cNvSpPr txBox="1">
            <a:spLocks noChangeArrowheads="1"/>
          </p:cNvSpPr>
          <p:nvPr/>
        </p:nvSpPr>
        <p:spPr bwMode="auto">
          <a:xfrm>
            <a:off x="7164388" y="3198813"/>
            <a:ext cx="3508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1800" b="1" i="0" u="none" strike="noStrike" kern="1200" cap="none" spc="0" normalizeH="0" baseline="0" noProof="0">
                <a:ln>
                  <a:noFill/>
                </a:ln>
                <a:solidFill>
                  <a:srgbClr val="0066FF"/>
                </a:solidFill>
                <a:effectLst/>
                <a:uLnTx/>
                <a:uFillTx/>
                <a:latin typeface="Calibri" panose="020F0502020204030204" pitchFamily="34" charset="0"/>
                <a:ea typeface="+mn-ea"/>
                <a:cs typeface="+mn-cs"/>
              </a:rPr>
              <a:t>R</a:t>
            </a:r>
            <a:endParaRPr kumimoji="0" lang="en-GB" altLang="en-US" sz="1800" b="1" i="0" u="none" strike="noStrike" kern="1200" cap="none" spc="0" normalizeH="0" baseline="0" noProof="0">
              <a:ln>
                <a:noFill/>
              </a:ln>
              <a:solidFill>
                <a:srgbClr val="0066FF"/>
              </a:solidFill>
              <a:effectLst/>
              <a:uLnTx/>
              <a:uFillTx/>
              <a:latin typeface="Calibri" panose="020F0502020204030204" pitchFamily="34" charset="0"/>
              <a:ea typeface="+mn-ea"/>
              <a:cs typeface="+mn-cs"/>
            </a:endParaRPr>
          </a:p>
        </p:txBody>
      </p:sp>
      <p:sp>
        <p:nvSpPr>
          <p:cNvPr id="122895" name="Text Box 26">
            <a:extLst>
              <a:ext uri="{FF2B5EF4-FFF2-40B4-BE49-F238E27FC236}">
                <a16:creationId xmlns:a16="http://schemas.microsoft.com/office/drawing/2014/main" id="{121E14A0-286C-4173-9AF8-79E35B4356B7}"/>
              </a:ext>
            </a:extLst>
          </p:cNvPr>
          <p:cNvSpPr txBox="1">
            <a:spLocks noChangeArrowheads="1"/>
          </p:cNvSpPr>
          <p:nvPr/>
        </p:nvSpPr>
        <p:spPr bwMode="auto">
          <a:xfrm>
            <a:off x="7750175" y="3192463"/>
            <a:ext cx="3508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1800" b="1" i="0" u="none" strike="noStrike" kern="1200" cap="none" spc="0" normalizeH="0" baseline="0" noProof="0">
                <a:ln>
                  <a:noFill/>
                </a:ln>
                <a:solidFill>
                  <a:srgbClr val="0066FF"/>
                </a:solidFill>
                <a:effectLst/>
                <a:uLnTx/>
                <a:uFillTx/>
                <a:latin typeface="Calibri" panose="020F0502020204030204" pitchFamily="34" charset="0"/>
                <a:ea typeface="+mn-ea"/>
                <a:cs typeface="+mn-cs"/>
              </a:rPr>
              <a:t>R</a:t>
            </a:r>
            <a:endParaRPr kumimoji="0" lang="en-GB" altLang="en-US" sz="1800" b="1" i="0" u="none" strike="noStrike" kern="1200" cap="none" spc="0" normalizeH="0" baseline="0" noProof="0">
              <a:ln>
                <a:noFill/>
              </a:ln>
              <a:solidFill>
                <a:srgbClr val="0066FF"/>
              </a:solidFill>
              <a:effectLst/>
              <a:uLnTx/>
              <a:uFillTx/>
              <a:latin typeface="Calibri" panose="020F0502020204030204" pitchFamily="34" charset="0"/>
              <a:ea typeface="+mn-ea"/>
              <a:cs typeface="+mn-cs"/>
            </a:endParaRPr>
          </a:p>
        </p:txBody>
      </p:sp>
      <p:sp>
        <p:nvSpPr>
          <p:cNvPr id="122896" name="Text Box 27">
            <a:extLst>
              <a:ext uri="{FF2B5EF4-FFF2-40B4-BE49-F238E27FC236}">
                <a16:creationId xmlns:a16="http://schemas.microsoft.com/office/drawing/2014/main" id="{6FE8A896-BBA3-4ABB-A3B3-256B4F839419}"/>
              </a:ext>
            </a:extLst>
          </p:cNvPr>
          <p:cNvSpPr txBox="1">
            <a:spLocks noChangeArrowheads="1"/>
          </p:cNvSpPr>
          <p:nvPr/>
        </p:nvSpPr>
        <p:spPr bwMode="auto">
          <a:xfrm>
            <a:off x="7851775" y="3408363"/>
            <a:ext cx="3508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1800" b="1" i="0" u="none" strike="noStrike" kern="1200" cap="none" spc="0" normalizeH="0" baseline="0" noProof="0">
                <a:ln>
                  <a:noFill/>
                </a:ln>
                <a:solidFill>
                  <a:srgbClr val="0066FF"/>
                </a:solidFill>
                <a:effectLst/>
                <a:uLnTx/>
                <a:uFillTx/>
                <a:latin typeface="Calibri" panose="020F0502020204030204" pitchFamily="34" charset="0"/>
                <a:ea typeface="+mn-ea"/>
                <a:cs typeface="+mn-cs"/>
              </a:rPr>
              <a:t>R</a:t>
            </a:r>
            <a:endParaRPr kumimoji="0" lang="en-GB" altLang="en-US" sz="1800" b="1" i="0" u="none" strike="noStrike" kern="1200" cap="none" spc="0" normalizeH="0" baseline="0" noProof="0">
              <a:ln>
                <a:noFill/>
              </a:ln>
              <a:solidFill>
                <a:srgbClr val="0066FF"/>
              </a:solidFill>
              <a:effectLst/>
              <a:uLnTx/>
              <a:uFillTx/>
              <a:latin typeface="Calibri" panose="020F0502020204030204" pitchFamily="34" charset="0"/>
              <a:ea typeface="+mn-ea"/>
              <a:cs typeface="+mn-cs"/>
            </a:endParaRPr>
          </a:p>
        </p:txBody>
      </p:sp>
      <p:sp>
        <p:nvSpPr>
          <p:cNvPr id="122897" name="AutoShape 29">
            <a:extLst>
              <a:ext uri="{FF2B5EF4-FFF2-40B4-BE49-F238E27FC236}">
                <a16:creationId xmlns:a16="http://schemas.microsoft.com/office/drawing/2014/main" id="{FB8CD8B7-4BE3-4906-9A75-8C8631EC85EF}"/>
              </a:ext>
            </a:extLst>
          </p:cNvPr>
          <p:cNvSpPr>
            <a:spLocks noChangeArrowheads="1"/>
          </p:cNvSpPr>
          <p:nvPr/>
        </p:nvSpPr>
        <p:spPr bwMode="auto">
          <a:xfrm rot="-695683">
            <a:off x="6043613" y="4016375"/>
            <a:ext cx="2724150" cy="352425"/>
          </a:xfrm>
          <a:prstGeom prst="leftArrow">
            <a:avLst>
              <a:gd name="adj1" fmla="val 50000"/>
              <a:gd name="adj2" fmla="val 205339"/>
            </a:avLst>
          </a:prstGeom>
          <a:solidFill>
            <a:srgbClr val="FF0000">
              <a:alpha val="74901"/>
            </a:srgbClr>
          </a:solidFill>
          <a:ln w="9525">
            <a:solidFill>
              <a:srgbClr val="FF0000"/>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r-HR"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2898" name="Text Box 33">
            <a:extLst>
              <a:ext uri="{FF2B5EF4-FFF2-40B4-BE49-F238E27FC236}">
                <a16:creationId xmlns:a16="http://schemas.microsoft.com/office/drawing/2014/main" id="{44842423-C502-4CAB-997C-A4E3A5EF4BD4}"/>
              </a:ext>
            </a:extLst>
          </p:cNvPr>
          <p:cNvSpPr txBox="1">
            <a:spLocks noChangeArrowheads="1"/>
          </p:cNvSpPr>
          <p:nvPr/>
        </p:nvSpPr>
        <p:spPr bwMode="auto">
          <a:xfrm rot="3420522">
            <a:off x="8031957" y="2769394"/>
            <a:ext cx="1676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altLang="en-US" sz="1400" b="0" i="0" u="none" strike="noStrike" kern="1200" cap="none" spc="0" normalizeH="0" baseline="0" noProof="0">
                <a:ln>
                  <a:noFill/>
                </a:ln>
                <a:solidFill>
                  <a:srgbClr val="00B050"/>
                </a:solidFill>
                <a:effectLst/>
                <a:uLnTx/>
                <a:uFillTx/>
                <a:latin typeface="Bookman Old Style" panose="02050604050505020204" pitchFamily="18" charset="0"/>
                <a:ea typeface="+mn-ea"/>
                <a:cs typeface="+mn-cs"/>
              </a:rPr>
              <a:t>“GDJE” put</a:t>
            </a:r>
          </a:p>
        </p:txBody>
      </p:sp>
      <p:pic>
        <p:nvPicPr>
          <p:cNvPr id="31" name="Picture 38" descr="V3dynamicform">
            <a:extLst>
              <a:ext uri="{FF2B5EF4-FFF2-40B4-BE49-F238E27FC236}">
                <a16:creationId xmlns:a16="http://schemas.microsoft.com/office/drawing/2014/main" id="{947169EE-C271-4C4E-AEA7-BB968E024505}"/>
              </a:ext>
            </a:extLst>
          </p:cNvPr>
          <p:cNvPicPr>
            <a:picLocks noChangeAspect="1" noChangeArrowheads="1"/>
          </p:cNvPicPr>
          <p:nvPr/>
        </p:nvPicPr>
        <p:blipFill>
          <a:blip r:embed="rId9"/>
          <a:srcRect/>
          <a:stretch>
            <a:fillRect/>
          </a:stretch>
        </p:blipFill>
        <p:spPr bwMode="auto">
          <a:xfrm>
            <a:off x="7670800" y="2868613"/>
            <a:ext cx="396875" cy="288925"/>
          </a:xfrm>
          <a:prstGeom prst="rect">
            <a:avLst/>
          </a:prstGeom>
          <a:gradFill>
            <a:gsLst>
              <a:gs pos="0">
                <a:schemeClr val="accent1">
                  <a:tint val="66000"/>
                  <a:satMod val="160000"/>
                  <a:alpha val="88000"/>
                </a:schemeClr>
              </a:gs>
              <a:gs pos="50000">
                <a:schemeClr val="accent1">
                  <a:tint val="44500"/>
                  <a:satMod val="160000"/>
                </a:schemeClr>
              </a:gs>
              <a:gs pos="100000">
                <a:schemeClr val="accent1">
                  <a:tint val="23500"/>
                  <a:satMod val="160000"/>
                </a:schemeClr>
              </a:gs>
            </a:gsLst>
            <a:lin ang="5400000" scaled="0"/>
          </a:gradFill>
          <a:extLst/>
        </p:spPr>
      </p:pic>
      <p:pic>
        <p:nvPicPr>
          <p:cNvPr id="122900" name="Picture 39" descr="V5motion">
            <a:extLst>
              <a:ext uri="{FF2B5EF4-FFF2-40B4-BE49-F238E27FC236}">
                <a16:creationId xmlns:a16="http://schemas.microsoft.com/office/drawing/2014/main" id="{66D71512-AA74-4FC5-9B1C-7D586A9336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00938" y="3414713"/>
            <a:ext cx="31908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2901" name="AutoShape 12">
            <a:extLst>
              <a:ext uri="{FF2B5EF4-FFF2-40B4-BE49-F238E27FC236}">
                <a16:creationId xmlns:a16="http://schemas.microsoft.com/office/drawing/2014/main" id="{88464EC2-DC88-4A7B-A4C4-FAD091C41D30}"/>
              </a:ext>
            </a:extLst>
          </p:cNvPr>
          <p:cNvCxnSpPr>
            <a:cxnSpLocks noChangeShapeType="1"/>
            <a:stCxn id="122889" idx="1"/>
          </p:cNvCxnSpPr>
          <p:nvPr/>
        </p:nvCxnSpPr>
        <p:spPr bwMode="auto">
          <a:xfrm rot="10800000" flipV="1">
            <a:off x="6964363" y="4356100"/>
            <a:ext cx="700087" cy="241300"/>
          </a:xfrm>
          <a:prstGeom prst="curvedConnector3">
            <a:avLst>
              <a:gd name="adj1" fmla="val 50000"/>
            </a:avLst>
          </a:prstGeom>
          <a:noFill/>
          <a:ln w="254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2902" name="AutoShape 13">
            <a:extLst>
              <a:ext uri="{FF2B5EF4-FFF2-40B4-BE49-F238E27FC236}">
                <a16:creationId xmlns:a16="http://schemas.microsoft.com/office/drawing/2014/main" id="{1727724F-CA5C-4185-8DFB-281BA48ED87C}"/>
              </a:ext>
            </a:extLst>
          </p:cNvPr>
          <p:cNvCxnSpPr>
            <a:cxnSpLocks noChangeShapeType="1"/>
          </p:cNvCxnSpPr>
          <p:nvPr/>
        </p:nvCxnSpPr>
        <p:spPr bwMode="auto">
          <a:xfrm rot="10800000">
            <a:off x="6035675" y="4397375"/>
            <a:ext cx="623888" cy="198438"/>
          </a:xfrm>
          <a:prstGeom prst="curvedConnector3">
            <a:avLst>
              <a:gd name="adj1" fmla="val 50000"/>
            </a:avLst>
          </a:prstGeom>
          <a:noFill/>
          <a:ln w="254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22903" name="Picture 10" descr="bd06784_">
            <a:extLst>
              <a:ext uri="{FF2B5EF4-FFF2-40B4-BE49-F238E27FC236}">
                <a16:creationId xmlns:a16="http://schemas.microsoft.com/office/drawing/2014/main" id="{614E5AA6-4E4A-4FF1-AD30-087CB936546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75438" y="4440238"/>
            <a:ext cx="288925"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4" name="Picture 43">
            <a:extLst>
              <a:ext uri="{FF2B5EF4-FFF2-40B4-BE49-F238E27FC236}">
                <a16:creationId xmlns:a16="http://schemas.microsoft.com/office/drawing/2014/main" id="{04BC36C2-FAF2-4A6A-A8AA-A6FF23CAD06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312025" y="811213"/>
            <a:ext cx="161607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5" name="TextBox 44">
            <a:extLst>
              <a:ext uri="{FF2B5EF4-FFF2-40B4-BE49-F238E27FC236}">
                <a16:creationId xmlns:a16="http://schemas.microsoft.com/office/drawing/2014/main" id="{4CEEB47C-8FE4-427D-B5EB-D4EAA8EAEAB7}"/>
              </a:ext>
            </a:extLst>
          </p:cNvPr>
          <p:cNvSpPr txBox="1">
            <a:spLocks noChangeArrowheads="1"/>
          </p:cNvSpPr>
          <p:nvPr/>
        </p:nvSpPr>
        <p:spPr bwMode="auto">
          <a:xfrm>
            <a:off x="7515225" y="1423988"/>
            <a:ext cx="728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LICA</a:t>
            </a:r>
          </a:p>
        </p:txBody>
      </p:sp>
      <p:sp>
        <p:nvSpPr>
          <p:cNvPr id="122906" name="TextBox 46">
            <a:extLst>
              <a:ext uri="{FF2B5EF4-FFF2-40B4-BE49-F238E27FC236}">
                <a16:creationId xmlns:a16="http://schemas.microsoft.com/office/drawing/2014/main" id="{1DA479A0-E5F7-426D-BE40-5319E1A27164}"/>
              </a:ext>
            </a:extLst>
          </p:cNvPr>
          <p:cNvSpPr txBox="1">
            <a:spLocks noChangeArrowheads="1"/>
          </p:cNvSpPr>
          <p:nvPr/>
        </p:nvSpPr>
        <p:spPr bwMode="auto">
          <a:xfrm>
            <a:off x="6367463" y="1423988"/>
            <a:ext cx="728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ALATI</a:t>
            </a:r>
          </a:p>
        </p:txBody>
      </p:sp>
      <p:pic>
        <p:nvPicPr>
          <p:cNvPr id="122907" name="Picture 47">
            <a:extLst>
              <a:ext uri="{FF2B5EF4-FFF2-40B4-BE49-F238E27FC236}">
                <a16:creationId xmlns:a16="http://schemas.microsoft.com/office/drawing/2014/main" id="{7B8B18AE-22BE-4AE5-9204-4D429CD84E6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78363" y="825500"/>
            <a:ext cx="1333500"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8" name="TextBox 48">
            <a:extLst>
              <a:ext uri="{FF2B5EF4-FFF2-40B4-BE49-F238E27FC236}">
                <a16:creationId xmlns:a16="http://schemas.microsoft.com/office/drawing/2014/main" id="{C238EA07-3094-497A-A434-26D0EAB826EB}"/>
              </a:ext>
            </a:extLst>
          </p:cNvPr>
          <p:cNvSpPr txBox="1">
            <a:spLocks noChangeArrowheads="1"/>
          </p:cNvSpPr>
          <p:nvPr/>
        </p:nvSpPr>
        <p:spPr bwMode="auto">
          <a:xfrm>
            <a:off x="4572000" y="1423988"/>
            <a:ext cx="91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ŽIVOTINJE</a:t>
            </a:r>
          </a:p>
        </p:txBody>
      </p:sp>
      <p:sp>
        <p:nvSpPr>
          <p:cNvPr id="122909" name="Rectangle 3">
            <a:extLst>
              <a:ext uri="{FF2B5EF4-FFF2-40B4-BE49-F238E27FC236}">
                <a16:creationId xmlns:a16="http://schemas.microsoft.com/office/drawing/2014/main" id="{0A0296E5-4D5A-4C93-9E42-E5B7A7DBA51F}"/>
              </a:ext>
            </a:extLst>
          </p:cNvPr>
          <p:cNvSpPr txBox="1">
            <a:spLocks noChangeArrowheads="1"/>
          </p:cNvSpPr>
          <p:nvPr/>
        </p:nvSpPr>
        <p:spPr bwMode="auto">
          <a:xfrm>
            <a:off x="-66675" y="3582988"/>
            <a:ext cx="3013075"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900" marR="0" lvl="0" indent="-342900" algn="l" defTabSz="914400" rtl="0" eaLnBrk="1" fontAlgn="base" latinLnBrk="0" hangingPunct="1">
              <a:lnSpc>
                <a:spcPct val="80000"/>
              </a:lnSpc>
              <a:spcBef>
                <a:spcPct val="20000"/>
              </a:spcBef>
              <a:spcAft>
                <a:spcPct val="0"/>
              </a:spcAft>
              <a:buClrTx/>
              <a:buSzTx/>
              <a:buFont typeface="Symbol" panose="05050102010706020507" pitchFamily="18" charset="2"/>
              <a:buChar char="®"/>
              <a:tabLst/>
              <a:defRPr/>
            </a:pPr>
            <a:r>
              <a:rPr kumimoji="0" lang="hr-HR"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sym typeface="Symbol" panose="05050102010706020507" pitchFamily="18" charset="2"/>
              </a:rPr>
              <a:t>BA37 i 20 (prednji i srednji dio fuziformne vijuge – percepcija objekata i lica), granica BA19 i BA37 – percepcija </a:t>
            </a:r>
            <a:r>
              <a:rPr kumimoji="0" lang="hr-HR" altLang="en-US" sz="1800" b="0" i="0" u="none" strike="noStrike" kern="1200" cap="none" spc="0" normalizeH="0" baseline="0" noProof="0">
                <a:ln>
                  <a:noFill/>
                </a:ln>
                <a:solidFill>
                  <a:srgbClr val="0070C0"/>
                </a:solidFill>
                <a:effectLst/>
                <a:uLnTx/>
                <a:uFillTx/>
                <a:latin typeface="Calibri" panose="020F0502020204030204" pitchFamily="34" charset="0"/>
                <a:ea typeface="+mn-ea"/>
                <a:cs typeface="+mn-cs"/>
                <a:sym typeface="Symbol" panose="05050102010706020507" pitchFamily="18" charset="2"/>
              </a:rPr>
              <a:t>R</a:t>
            </a:r>
            <a:r>
              <a:rPr kumimoji="0" lang="hr-HR"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sym typeface="Symbol" panose="05050102010706020507" pitchFamily="18" charset="2"/>
              </a:rPr>
              <a:t>iječi</a:t>
            </a:r>
          </a:p>
        </p:txBody>
      </p:sp>
      <p:pic>
        <p:nvPicPr>
          <p:cNvPr id="122910" name="Picture 2">
            <a:extLst>
              <a:ext uri="{FF2B5EF4-FFF2-40B4-BE49-F238E27FC236}">
                <a16:creationId xmlns:a16="http://schemas.microsoft.com/office/drawing/2014/main" id="{4B845AE1-9C0F-410B-9CDC-A307D9DEE1AF}"/>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79388" y="1504950"/>
            <a:ext cx="3348037"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1" name="AutoShape 29">
            <a:extLst>
              <a:ext uri="{FF2B5EF4-FFF2-40B4-BE49-F238E27FC236}">
                <a16:creationId xmlns:a16="http://schemas.microsoft.com/office/drawing/2014/main" id="{E93D5881-B9A5-4A6C-833B-C61D51A013C8}"/>
              </a:ext>
            </a:extLst>
          </p:cNvPr>
          <p:cNvSpPr>
            <a:spLocks noChangeArrowheads="1"/>
          </p:cNvSpPr>
          <p:nvPr/>
        </p:nvSpPr>
        <p:spPr bwMode="auto">
          <a:xfrm rot="3262575">
            <a:off x="7723187" y="2886076"/>
            <a:ext cx="1458913" cy="354012"/>
          </a:xfrm>
          <a:prstGeom prst="leftArrow">
            <a:avLst>
              <a:gd name="adj1" fmla="val 50000"/>
              <a:gd name="adj2" fmla="val 204413"/>
            </a:avLst>
          </a:prstGeom>
          <a:solidFill>
            <a:srgbClr val="00B050">
              <a:alpha val="74901"/>
            </a:srgbClr>
          </a:solidFill>
          <a:ln w="9525">
            <a:solidFill>
              <a:srgbClr val="00B050"/>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r-HR"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2912" name="Text Box 15">
            <a:extLst>
              <a:ext uri="{FF2B5EF4-FFF2-40B4-BE49-F238E27FC236}">
                <a16:creationId xmlns:a16="http://schemas.microsoft.com/office/drawing/2014/main" id="{5905D2DD-544C-47BD-9DA4-6B3E7AF9BD85}"/>
              </a:ext>
            </a:extLst>
          </p:cNvPr>
          <p:cNvSpPr txBox="1">
            <a:spLocks noChangeArrowheads="1"/>
          </p:cNvSpPr>
          <p:nvPr/>
        </p:nvSpPr>
        <p:spPr bwMode="auto">
          <a:xfrm>
            <a:off x="7461250" y="3533775"/>
            <a:ext cx="438150" cy="369888"/>
          </a:xfrm>
          <a:prstGeom prst="rect">
            <a:avLst/>
          </a:prstGeom>
          <a:noFill/>
          <a:ln>
            <a:noFill/>
          </a:ln>
          <a:effectLs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1800" b="1" i="0" u="none" strike="noStrike" kern="1200" cap="none" spc="0" normalizeH="0" baseline="0" noProof="0" dirty="0">
                <a:ln>
                  <a:noFill/>
                </a:ln>
                <a:solidFill>
                  <a:srgbClr val="00B050"/>
                </a:solidFill>
                <a:effectLst/>
                <a:uLnTx/>
                <a:uFillTx/>
                <a:latin typeface="Calibri" panose="020F0502020204030204" pitchFamily="34" charset="0"/>
                <a:ea typeface="+mn-ea"/>
                <a:cs typeface="+mn-cs"/>
              </a:rPr>
              <a:t>V5</a:t>
            </a:r>
            <a:endParaRPr kumimoji="0" lang="en-GB" altLang="en-US" sz="1800" b="1" i="0" u="none" strike="noStrike" kern="1200" cap="none" spc="0" normalizeH="0" baseline="0" noProof="0" dirty="0">
              <a:ln>
                <a:noFill/>
              </a:ln>
              <a:solidFill>
                <a:srgbClr val="00B050"/>
              </a:solidFill>
              <a:effectLst/>
              <a:uLnTx/>
              <a:uFillTx/>
              <a:latin typeface="Calibri" panose="020F0502020204030204" pitchFamily="34" charset="0"/>
              <a:ea typeface="+mn-ea"/>
              <a:cs typeface="+mn-cs"/>
            </a:endParaRPr>
          </a:p>
        </p:txBody>
      </p:sp>
      <p:sp>
        <p:nvSpPr>
          <p:cNvPr id="122913" name="Text Box 16">
            <a:extLst>
              <a:ext uri="{FF2B5EF4-FFF2-40B4-BE49-F238E27FC236}">
                <a16:creationId xmlns:a16="http://schemas.microsoft.com/office/drawing/2014/main" id="{E01A12D3-4717-4C21-AAF5-F9196EAB59E4}"/>
              </a:ext>
            </a:extLst>
          </p:cNvPr>
          <p:cNvSpPr txBox="1">
            <a:spLocks noChangeArrowheads="1"/>
          </p:cNvSpPr>
          <p:nvPr/>
        </p:nvSpPr>
        <p:spPr bwMode="auto">
          <a:xfrm>
            <a:off x="869950" y="2867025"/>
            <a:ext cx="5334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1800" b="1" i="0" u="none" strike="noStrike" kern="1200" cap="none" spc="0" normalizeH="0" baseline="0" noProof="0">
                <a:ln>
                  <a:noFill/>
                </a:ln>
                <a:solidFill>
                  <a:srgbClr val="FF3300"/>
                </a:solidFill>
                <a:effectLst/>
                <a:uLnTx/>
                <a:uFillTx/>
                <a:latin typeface="Calibri" panose="020F0502020204030204" pitchFamily="34" charset="0"/>
                <a:ea typeface="+mn-ea"/>
                <a:cs typeface="+mn-cs"/>
              </a:rPr>
              <a:t>V4</a:t>
            </a:r>
            <a:endParaRPr kumimoji="0" lang="en-GB" altLang="en-US" sz="1800" b="1" i="0" u="none" strike="noStrike" kern="1200" cap="none" spc="0" normalizeH="0" baseline="0" noProof="0">
              <a:ln>
                <a:noFill/>
              </a:ln>
              <a:solidFill>
                <a:srgbClr val="FF3300"/>
              </a:solidFill>
              <a:effectLst/>
              <a:uLnTx/>
              <a:uFillTx/>
              <a:latin typeface="Calibri" panose="020F0502020204030204" pitchFamily="34" charset="0"/>
              <a:ea typeface="+mn-ea"/>
              <a:cs typeface="+mn-cs"/>
            </a:endParaRPr>
          </a:p>
        </p:txBody>
      </p:sp>
      <p:sp>
        <p:nvSpPr>
          <p:cNvPr id="19" name="Oval 18">
            <a:extLst>
              <a:ext uri="{FF2B5EF4-FFF2-40B4-BE49-F238E27FC236}">
                <a16:creationId xmlns:a16="http://schemas.microsoft.com/office/drawing/2014/main" id="{2E4E8C0A-80AF-42A7-9CC2-9A8E855222A7}"/>
              </a:ext>
            </a:extLst>
          </p:cNvPr>
          <p:cNvSpPr/>
          <p:nvPr/>
        </p:nvSpPr>
        <p:spPr>
          <a:xfrm>
            <a:off x="6621463" y="1052513"/>
            <a:ext cx="236537" cy="1936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Oval 41">
            <a:extLst>
              <a:ext uri="{FF2B5EF4-FFF2-40B4-BE49-F238E27FC236}">
                <a16:creationId xmlns:a16="http://schemas.microsoft.com/office/drawing/2014/main" id="{3AA2D847-7E3F-4009-89E4-1AADAFC43AB3}"/>
              </a:ext>
            </a:extLst>
          </p:cNvPr>
          <p:cNvSpPr/>
          <p:nvPr/>
        </p:nvSpPr>
        <p:spPr>
          <a:xfrm>
            <a:off x="7500938" y="1184275"/>
            <a:ext cx="238125" cy="1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Oval 42">
            <a:extLst>
              <a:ext uri="{FF2B5EF4-FFF2-40B4-BE49-F238E27FC236}">
                <a16:creationId xmlns:a16="http://schemas.microsoft.com/office/drawing/2014/main" id="{96F51912-444F-451C-8E44-67B046FF9528}"/>
              </a:ext>
            </a:extLst>
          </p:cNvPr>
          <p:cNvSpPr/>
          <p:nvPr/>
        </p:nvSpPr>
        <p:spPr>
          <a:xfrm>
            <a:off x="8510588" y="1436688"/>
            <a:ext cx="238125" cy="1920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Oval 49">
            <a:extLst>
              <a:ext uri="{FF2B5EF4-FFF2-40B4-BE49-F238E27FC236}">
                <a16:creationId xmlns:a16="http://schemas.microsoft.com/office/drawing/2014/main" id="{241A1AC4-E241-41E7-9D3E-617B0EBE5653}"/>
              </a:ext>
            </a:extLst>
          </p:cNvPr>
          <p:cNvSpPr/>
          <p:nvPr/>
        </p:nvSpPr>
        <p:spPr>
          <a:xfrm>
            <a:off x="8505825" y="1184275"/>
            <a:ext cx="238125" cy="1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8">
            <a:extLst>
              <a:ext uri="{FF2B5EF4-FFF2-40B4-BE49-F238E27FC236}">
                <a16:creationId xmlns:a16="http://schemas.microsoft.com/office/drawing/2014/main" id="{742249D5-1D4A-4248-A777-7AF3768C1899}"/>
              </a:ext>
            </a:extLst>
          </p:cNvPr>
          <p:cNvSpPr/>
          <p:nvPr/>
        </p:nvSpPr>
        <p:spPr>
          <a:xfrm>
            <a:off x="7461250" y="1903413"/>
            <a:ext cx="576263" cy="617537"/>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Oval 40">
            <a:extLst>
              <a:ext uri="{FF2B5EF4-FFF2-40B4-BE49-F238E27FC236}">
                <a16:creationId xmlns:a16="http://schemas.microsoft.com/office/drawing/2014/main" id="{3B6FA1C5-5222-4F5E-B774-4181DDA25AC7}"/>
              </a:ext>
            </a:extLst>
          </p:cNvPr>
          <p:cNvSpPr/>
          <p:nvPr/>
        </p:nvSpPr>
        <p:spPr>
          <a:xfrm>
            <a:off x="6705600" y="3455988"/>
            <a:ext cx="746125" cy="679450"/>
          </a:xfrm>
          <a:prstGeom prst="ellipse">
            <a:avLst/>
          </a:prstGeom>
          <a:solidFill>
            <a:srgbClr val="FFC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a:ea typeface="+mn-ea"/>
              <a:cs typeface="+mn-cs"/>
            </a:endParaRPr>
          </a:p>
        </p:txBody>
      </p:sp>
      <p:pic>
        <p:nvPicPr>
          <p:cNvPr id="51" name="Picture 50" descr="hh01669_">
            <a:extLst>
              <a:ext uri="{FF2B5EF4-FFF2-40B4-BE49-F238E27FC236}">
                <a16:creationId xmlns:a16="http://schemas.microsoft.com/office/drawing/2014/main" id="{3D0DB46E-C0E0-4960-903A-F83C183477A2}"/>
              </a:ext>
            </a:extLst>
          </p:cNvPr>
          <p:cNvPicPr>
            <a:picLocks noChangeAspect="1" noChangeArrowheads="1"/>
          </p:cNvPicPr>
          <p:nvPr/>
        </p:nvPicPr>
        <p:blipFill>
          <a:blip r:embed="rId8"/>
          <a:srcRect/>
          <a:stretch>
            <a:fillRect/>
          </a:stretch>
        </p:blipFill>
        <p:spPr bwMode="auto">
          <a:xfrm>
            <a:off x="7116763" y="3565525"/>
            <a:ext cx="228600" cy="200025"/>
          </a:xfrm>
          <a:prstGeom prst="rect">
            <a:avLst/>
          </a:prstGeom>
          <a:noFill/>
          <a:effectLst>
            <a:outerShdw blurRad="50800" dist="50800" dir="5400000" algn="ctr" rotWithShape="0">
              <a:srgbClr val="000000">
                <a:alpha val="25000"/>
              </a:srgbClr>
            </a:outerShdw>
          </a:effectLst>
          <a:extLst>
            <a:ext uri="{909E8E84-426E-40DD-AFC4-6F175D3DCCD1}">
              <a14:hiddenFill xmlns:a14="http://schemas.microsoft.com/office/drawing/2010/main">
                <a:solidFill>
                  <a:srgbClr val="FFFFFF"/>
                </a:solidFill>
              </a14:hiddenFill>
            </a:ext>
          </a:extLst>
        </p:spPr>
      </p:pic>
      <p:pic>
        <p:nvPicPr>
          <p:cNvPr id="122921" name="Picture 1">
            <a:extLst>
              <a:ext uri="{FF2B5EF4-FFF2-40B4-BE49-F238E27FC236}">
                <a16:creationId xmlns:a16="http://schemas.microsoft.com/office/drawing/2014/main" id="{2C61D74C-175C-420D-B0AE-F2D050A3E99E}"/>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10475" y="2047875"/>
            <a:ext cx="277813" cy="384175"/>
          </a:xfrm>
          <a:prstGeom prst="rect">
            <a:avLst/>
          </a:prstGeom>
          <a:solidFill>
            <a:schemeClr val="accent1">
              <a:alpha val="25098"/>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2922" name="Picture 3" descr="facialrecogntest">
            <a:extLst>
              <a:ext uri="{FF2B5EF4-FFF2-40B4-BE49-F238E27FC236}">
                <a16:creationId xmlns:a16="http://schemas.microsoft.com/office/drawing/2014/main" id="{4E8EB1A3-F23D-4B92-B0A5-8A0BB91B919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46400" y="3284538"/>
            <a:ext cx="1446213"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3" name="Picture 8">
            <a:extLst>
              <a:ext uri="{FF2B5EF4-FFF2-40B4-BE49-F238E27FC236}">
                <a16:creationId xmlns:a16="http://schemas.microsoft.com/office/drawing/2014/main" id="{B16AB980-F9A7-4E57-98AF-90AD62E0EB3F}"/>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799013" y="4397375"/>
            <a:ext cx="86518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4" name="Picture 10">
            <a:extLst>
              <a:ext uri="{FF2B5EF4-FFF2-40B4-BE49-F238E27FC236}">
                <a16:creationId xmlns:a16="http://schemas.microsoft.com/office/drawing/2014/main" id="{BE2052A9-2895-47D5-88F2-8C8B8EBC6C97}"/>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994025" y="5172075"/>
            <a:ext cx="1398588"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5" name="Picture 11">
            <a:extLst>
              <a:ext uri="{FF2B5EF4-FFF2-40B4-BE49-F238E27FC236}">
                <a16:creationId xmlns:a16="http://schemas.microsoft.com/office/drawing/2014/main" id="{503C4619-7168-41E2-8516-6374AA08EBB7}"/>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156325" y="2189163"/>
            <a:ext cx="14541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6" name="TextBox 19">
            <a:extLst>
              <a:ext uri="{FF2B5EF4-FFF2-40B4-BE49-F238E27FC236}">
                <a16:creationId xmlns:a16="http://schemas.microsoft.com/office/drawing/2014/main" id="{6E592861-86BF-42CD-9398-BDF0DDB68459}"/>
              </a:ext>
            </a:extLst>
          </p:cNvPr>
          <p:cNvSpPr txBox="1">
            <a:spLocks noChangeArrowheads="1"/>
          </p:cNvSpPr>
          <p:nvPr/>
        </p:nvSpPr>
        <p:spPr bwMode="auto">
          <a:xfrm>
            <a:off x="7721600" y="1677988"/>
            <a:ext cx="592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EGO</a:t>
            </a:r>
          </a:p>
        </p:txBody>
      </p:sp>
      <p:sp>
        <p:nvSpPr>
          <p:cNvPr id="122927" name="TextBox 53">
            <a:extLst>
              <a:ext uri="{FF2B5EF4-FFF2-40B4-BE49-F238E27FC236}">
                <a16:creationId xmlns:a16="http://schemas.microsoft.com/office/drawing/2014/main" id="{AD985C47-3F42-41B5-AD2C-69A1AB945668}"/>
              </a:ext>
            </a:extLst>
          </p:cNvPr>
          <p:cNvSpPr txBox="1">
            <a:spLocks noChangeArrowheads="1"/>
          </p:cNvSpPr>
          <p:nvPr/>
        </p:nvSpPr>
        <p:spPr bwMode="auto">
          <a:xfrm>
            <a:off x="6454775" y="3449638"/>
            <a:ext cx="661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ALLO</a:t>
            </a:r>
          </a:p>
        </p:txBody>
      </p:sp>
      <p:sp>
        <p:nvSpPr>
          <p:cNvPr id="25" name="Curved Down Arrow 24">
            <a:extLst>
              <a:ext uri="{FF2B5EF4-FFF2-40B4-BE49-F238E27FC236}">
                <a16:creationId xmlns:a16="http://schemas.microsoft.com/office/drawing/2014/main" id="{FFBD90D1-6A26-4A63-B613-250C2315D60B}"/>
              </a:ext>
            </a:extLst>
          </p:cNvPr>
          <p:cNvSpPr/>
          <p:nvPr/>
        </p:nvSpPr>
        <p:spPr>
          <a:xfrm rot="11024939" flipV="1">
            <a:off x="6511925" y="1630363"/>
            <a:ext cx="1290638" cy="30162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Curved Down Arrow 55">
            <a:extLst>
              <a:ext uri="{FF2B5EF4-FFF2-40B4-BE49-F238E27FC236}">
                <a16:creationId xmlns:a16="http://schemas.microsoft.com/office/drawing/2014/main" id="{E3C2166F-7D89-40FB-89D4-712C78CC79BB}"/>
              </a:ext>
            </a:extLst>
          </p:cNvPr>
          <p:cNvSpPr/>
          <p:nvPr/>
        </p:nvSpPr>
        <p:spPr>
          <a:xfrm rot="11024939" flipV="1">
            <a:off x="6083300" y="1766888"/>
            <a:ext cx="1579563" cy="30162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Curved Down Arrow 56">
            <a:extLst>
              <a:ext uri="{FF2B5EF4-FFF2-40B4-BE49-F238E27FC236}">
                <a16:creationId xmlns:a16="http://schemas.microsoft.com/office/drawing/2014/main" id="{DCCB4A9B-E798-487F-A2E0-6CE1E766473C}"/>
              </a:ext>
            </a:extLst>
          </p:cNvPr>
          <p:cNvSpPr/>
          <p:nvPr/>
        </p:nvSpPr>
        <p:spPr>
          <a:xfrm rot="11024939" flipV="1">
            <a:off x="6364288" y="2038350"/>
            <a:ext cx="1347787" cy="30162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Curved Down Arrow 57">
            <a:extLst>
              <a:ext uri="{FF2B5EF4-FFF2-40B4-BE49-F238E27FC236}">
                <a16:creationId xmlns:a16="http://schemas.microsoft.com/office/drawing/2014/main" id="{2147AD0D-23B3-4C14-96FC-F89C2E43CC46}"/>
              </a:ext>
            </a:extLst>
          </p:cNvPr>
          <p:cNvSpPr/>
          <p:nvPr/>
        </p:nvSpPr>
        <p:spPr>
          <a:xfrm rot="11024939">
            <a:off x="5033963" y="3844925"/>
            <a:ext cx="1698625" cy="285750"/>
          </a:xfrm>
          <a:prstGeom prst="curved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Curved Down Arrow 58">
            <a:extLst>
              <a:ext uri="{FF2B5EF4-FFF2-40B4-BE49-F238E27FC236}">
                <a16:creationId xmlns:a16="http://schemas.microsoft.com/office/drawing/2014/main" id="{F8F8E1CB-2EA2-47C0-8EDF-79F1BABDA80C}"/>
              </a:ext>
            </a:extLst>
          </p:cNvPr>
          <p:cNvSpPr/>
          <p:nvPr/>
        </p:nvSpPr>
        <p:spPr>
          <a:xfrm rot="11024939">
            <a:off x="4921250" y="3640138"/>
            <a:ext cx="2068513" cy="285750"/>
          </a:xfrm>
          <a:prstGeom prst="curved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Curved Down Arrow 59">
            <a:extLst>
              <a:ext uri="{FF2B5EF4-FFF2-40B4-BE49-F238E27FC236}">
                <a16:creationId xmlns:a16="http://schemas.microsoft.com/office/drawing/2014/main" id="{E1BD4091-1C82-4B93-B267-5E2819CB5EF7}"/>
              </a:ext>
            </a:extLst>
          </p:cNvPr>
          <p:cNvSpPr/>
          <p:nvPr/>
        </p:nvSpPr>
        <p:spPr>
          <a:xfrm rot="11024939">
            <a:off x="6084888" y="3848100"/>
            <a:ext cx="968375" cy="311150"/>
          </a:xfrm>
          <a:prstGeom prst="curvedDownArrow">
            <a:avLst/>
          </a:prstGeom>
          <a:solidFill>
            <a:srgbClr val="FFC000"/>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p14="http://schemas.microsoft.com/office/powerpoint/2010/main">
        <mc:Choice Requires="p14">
          <p:contentPart p14:bwMode="auto" r:id="rId20">
            <p14:nvContentPartPr>
              <p14:cNvPr id="30" name="Ink 29">
                <a:extLst>
                  <a:ext uri="{FF2B5EF4-FFF2-40B4-BE49-F238E27FC236}">
                    <a16:creationId xmlns:a16="http://schemas.microsoft.com/office/drawing/2014/main" id="{EE6BBFEB-44E6-45D4-8F23-535AFD839157}"/>
                  </a:ext>
                </a:extLst>
              </p14:cNvPr>
              <p14:cNvContentPartPr/>
              <p14:nvPr/>
            </p14:nvContentPartPr>
            <p14:xfrm>
              <a:off x="7406176" y="5949280"/>
              <a:ext cx="837348" cy="224690"/>
            </p14:xfrm>
          </p:contentPart>
        </mc:Choice>
        <mc:Fallback xmlns="">
          <p:pic>
            <p:nvPicPr>
              <p:cNvPr id="30" name="Ink 29">
                <a:extLst>
                  <a:ext uri="{FF2B5EF4-FFF2-40B4-BE49-F238E27FC236}">
                    <a16:creationId xmlns:a16="http://schemas.microsoft.com/office/drawing/2014/main" id="{EE6BBFEB-44E6-45D4-8F23-535AFD839157}"/>
                  </a:ext>
                </a:extLst>
              </p:cNvPr>
              <p:cNvPicPr/>
              <p:nvPr/>
            </p:nvPicPr>
            <p:blipFill>
              <a:blip r:embed="rId21"/>
              <a:stretch>
                <a:fillRect/>
              </a:stretch>
            </p:blipFill>
            <p:spPr>
              <a:xfrm>
                <a:off x="7391069" y="5934205"/>
                <a:ext cx="866842" cy="254122"/>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63" name="Ink 62">
                <a:extLst>
                  <a:ext uri="{FF2B5EF4-FFF2-40B4-BE49-F238E27FC236}">
                    <a16:creationId xmlns:a16="http://schemas.microsoft.com/office/drawing/2014/main" id="{385DB9E7-933F-49F8-A41D-DEDCF7ADA529}"/>
                  </a:ext>
                </a:extLst>
              </p14:cNvPr>
              <p14:cNvContentPartPr/>
              <p14:nvPr/>
            </p14:nvContentPartPr>
            <p14:xfrm>
              <a:off x="4506364" y="4725144"/>
              <a:ext cx="190440" cy="362880"/>
            </p14:xfrm>
          </p:contentPart>
        </mc:Choice>
        <mc:Fallback xmlns="">
          <p:pic>
            <p:nvPicPr>
              <p:cNvPr id="63" name="Ink 62">
                <a:extLst>
                  <a:ext uri="{FF2B5EF4-FFF2-40B4-BE49-F238E27FC236}">
                    <a16:creationId xmlns:a16="http://schemas.microsoft.com/office/drawing/2014/main" id="{385DB9E7-933F-49F8-A41D-DEDCF7ADA529}"/>
                  </a:ext>
                </a:extLst>
              </p:cNvPr>
              <p:cNvPicPr/>
              <p:nvPr/>
            </p:nvPicPr>
            <p:blipFill>
              <a:blip r:embed="rId23"/>
              <a:stretch>
                <a:fillRect/>
              </a:stretch>
            </p:blipFill>
            <p:spPr>
              <a:xfrm>
                <a:off x="4491215" y="4710024"/>
                <a:ext cx="220016" cy="3924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64" name="Ink 63">
                <a:extLst>
                  <a:ext uri="{FF2B5EF4-FFF2-40B4-BE49-F238E27FC236}">
                    <a16:creationId xmlns:a16="http://schemas.microsoft.com/office/drawing/2014/main" id="{14482F30-AC4D-4566-9A37-2819B4A8D6B9}"/>
                  </a:ext>
                </a:extLst>
              </p14:cNvPr>
              <p14:cNvContentPartPr/>
              <p14:nvPr/>
            </p14:nvContentPartPr>
            <p14:xfrm>
              <a:off x="4137004" y="5301208"/>
              <a:ext cx="662400" cy="347760"/>
            </p14:xfrm>
          </p:contentPart>
        </mc:Choice>
        <mc:Fallback xmlns="">
          <p:pic>
            <p:nvPicPr>
              <p:cNvPr id="64" name="Ink 63">
                <a:extLst>
                  <a:ext uri="{FF2B5EF4-FFF2-40B4-BE49-F238E27FC236}">
                    <a16:creationId xmlns:a16="http://schemas.microsoft.com/office/drawing/2014/main" id="{14482F30-AC4D-4566-9A37-2819B4A8D6B9}"/>
                  </a:ext>
                </a:extLst>
              </p:cNvPr>
              <p:cNvPicPr/>
              <p:nvPr/>
            </p:nvPicPr>
            <p:blipFill>
              <a:blip r:embed="rId25"/>
              <a:stretch>
                <a:fillRect/>
              </a:stretch>
            </p:blipFill>
            <p:spPr>
              <a:xfrm>
                <a:off x="4121892" y="5286088"/>
                <a:ext cx="691904" cy="377280"/>
              </a:xfrm>
              <a:prstGeom prst="rect">
                <a:avLst/>
              </a:prstGeom>
            </p:spPr>
          </p:pic>
        </mc:Fallback>
      </mc:AlternateContent>
      <p:sp>
        <p:nvSpPr>
          <p:cNvPr id="122937" name="TextBox 65">
            <a:extLst>
              <a:ext uri="{FF2B5EF4-FFF2-40B4-BE49-F238E27FC236}">
                <a16:creationId xmlns:a16="http://schemas.microsoft.com/office/drawing/2014/main" id="{89D14081-435D-4C59-81E5-0A05352C440F}"/>
              </a:ext>
            </a:extLst>
          </p:cNvPr>
          <p:cNvSpPr txBox="1">
            <a:spLocks noChangeArrowheads="1"/>
          </p:cNvSpPr>
          <p:nvPr/>
        </p:nvSpPr>
        <p:spPr bwMode="auto">
          <a:xfrm>
            <a:off x="3727450" y="1843088"/>
            <a:ext cx="931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LH čita „H”</a:t>
            </a:r>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2938" name="TextBox 66">
            <a:extLst>
              <a:ext uri="{FF2B5EF4-FFF2-40B4-BE49-F238E27FC236}">
                <a16:creationId xmlns:a16="http://schemas.microsoft.com/office/drawing/2014/main" id="{E54B39E4-D61E-4313-8833-522D13E3E5AF}"/>
              </a:ext>
            </a:extLst>
          </p:cNvPr>
          <p:cNvSpPr txBox="1">
            <a:spLocks noChangeArrowheads="1"/>
          </p:cNvSpPr>
          <p:nvPr/>
        </p:nvSpPr>
        <p:spPr bwMode="auto">
          <a:xfrm>
            <a:off x="3492500" y="2590800"/>
            <a:ext cx="10144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DH čita „S”</a:t>
            </a:r>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mc:AlternateContent xmlns:mc="http://schemas.openxmlformats.org/markup-compatibility/2006" xmlns:p14="http://schemas.microsoft.com/office/powerpoint/2010/main">
        <mc:Choice Requires="p14">
          <p:contentPart p14:bwMode="auto" r:id="rId26">
            <p14:nvContentPartPr>
              <p14:cNvPr id="79" name="Ink 78">
                <a:extLst>
                  <a:ext uri="{FF2B5EF4-FFF2-40B4-BE49-F238E27FC236}">
                    <a16:creationId xmlns:a16="http://schemas.microsoft.com/office/drawing/2014/main" id="{56C62119-04DE-4ABB-BC53-874436601C2C}"/>
                  </a:ext>
                </a:extLst>
              </p14:cNvPr>
              <p14:cNvContentPartPr/>
              <p14:nvPr/>
            </p14:nvContentPartPr>
            <p14:xfrm>
              <a:off x="4415856" y="1772500"/>
              <a:ext cx="1049040" cy="519480"/>
            </p14:xfrm>
          </p:contentPart>
        </mc:Choice>
        <mc:Fallback xmlns="">
          <p:pic>
            <p:nvPicPr>
              <p:cNvPr id="79" name="Ink 78">
                <a:extLst>
                  <a:ext uri="{FF2B5EF4-FFF2-40B4-BE49-F238E27FC236}">
                    <a16:creationId xmlns:a16="http://schemas.microsoft.com/office/drawing/2014/main" id="{56C62119-04DE-4ABB-BC53-874436601C2C}"/>
                  </a:ext>
                </a:extLst>
              </p:cNvPr>
              <p:cNvPicPr/>
              <p:nvPr/>
            </p:nvPicPr>
            <p:blipFill>
              <a:blip r:embed="rId27"/>
              <a:stretch>
                <a:fillRect/>
              </a:stretch>
            </p:blipFill>
            <p:spPr>
              <a:xfrm>
                <a:off x="4400757" y="1757380"/>
                <a:ext cx="1078520" cy="549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80" name="Ink 79">
                <a:extLst>
                  <a:ext uri="{FF2B5EF4-FFF2-40B4-BE49-F238E27FC236}">
                    <a16:creationId xmlns:a16="http://schemas.microsoft.com/office/drawing/2014/main" id="{169EC9B6-05E9-4BE1-8258-3CAD8B5DA916}"/>
                  </a:ext>
                </a:extLst>
              </p14:cNvPr>
              <p14:cNvContentPartPr/>
              <p14:nvPr/>
            </p14:nvContentPartPr>
            <p14:xfrm>
              <a:off x="5286336" y="1702300"/>
              <a:ext cx="991440" cy="236880"/>
            </p14:xfrm>
          </p:contentPart>
        </mc:Choice>
        <mc:Fallback xmlns="">
          <p:pic>
            <p:nvPicPr>
              <p:cNvPr id="80" name="Ink 79">
                <a:extLst>
                  <a:ext uri="{FF2B5EF4-FFF2-40B4-BE49-F238E27FC236}">
                    <a16:creationId xmlns:a16="http://schemas.microsoft.com/office/drawing/2014/main" id="{169EC9B6-05E9-4BE1-8258-3CAD8B5DA916}"/>
                  </a:ext>
                </a:extLst>
              </p:cNvPr>
              <p:cNvPicPr/>
              <p:nvPr/>
            </p:nvPicPr>
            <p:blipFill>
              <a:blip r:embed="rId29"/>
              <a:stretch>
                <a:fillRect/>
              </a:stretch>
            </p:blipFill>
            <p:spPr>
              <a:xfrm>
                <a:off x="5271221" y="1687180"/>
                <a:ext cx="1020949" cy="2664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87" name="Ink 86">
                <a:extLst>
                  <a:ext uri="{FF2B5EF4-FFF2-40B4-BE49-F238E27FC236}">
                    <a16:creationId xmlns:a16="http://schemas.microsoft.com/office/drawing/2014/main" id="{AED8480E-00D0-4048-9A05-7CBA301C06BC}"/>
                  </a:ext>
                </a:extLst>
              </p14:cNvPr>
              <p14:cNvContentPartPr/>
              <p14:nvPr/>
            </p14:nvContentPartPr>
            <p14:xfrm>
              <a:off x="4177536" y="3948700"/>
              <a:ext cx="38880" cy="9360"/>
            </p14:xfrm>
          </p:contentPart>
        </mc:Choice>
        <mc:Fallback xmlns="">
          <p:pic>
            <p:nvPicPr>
              <p:cNvPr id="87" name="Ink 86">
                <a:extLst>
                  <a:ext uri="{FF2B5EF4-FFF2-40B4-BE49-F238E27FC236}">
                    <a16:creationId xmlns:a16="http://schemas.microsoft.com/office/drawing/2014/main" id="{AED8480E-00D0-4048-9A05-7CBA301C06BC}"/>
                  </a:ext>
                </a:extLst>
              </p:cNvPr>
              <p:cNvPicPr/>
              <p:nvPr/>
            </p:nvPicPr>
            <p:blipFill>
              <a:blip r:embed="rId31"/>
              <a:stretch>
                <a:fillRect/>
              </a:stretch>
            </p:blipFill>
            <p:spPr>
              <a:xfrm>
                <a:off x="4162416" y="3933580"/>
                <a:ext cx="6840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88" name="Ink 87">
                <a:extLst>
                  <a:ext uri="{FF2B5EF4-FFF2-40B4-BE49-F238E27FC236}">
                    <a16:creationId xmlns:a16="http://schemas.microsoft.com/office/drawing/2014/main" id="{0F3B17A3-0D41-435B-9958-2B0BA1424CD4}"/>
                  </a:ext>
                </a:extLst>
              </p14:cNvPr>
              <p14:cNvContentPartPr/>
              <p14:nvPr/>
            </p14:nvContentPartPr>
            <p14:xfrm>
              <a:off x="3544656" y="3851860"/>
              <a:ext cx="592560" cy="340920"/>
            </p14:xfrm>
          </p:contentPart>
        </mc:Choice>
        <mc:Fallback xmlns="">
          <p:pic>
            <p:nvPicPr>
              <p:cNvPr id="88" name="Ink 87">
                <a:extLst>
                  <a:ext uri="{FF2B5EF4-FFF2-40B4-BE49-F238E27FC236}">
                    <a16:creationId xmlns:a16="http://schemas.microsoft.com/office/drawing/2014/main" id="{0F3B17A3-0D41-435B-9958-2B0BA1424CD4}"/>
                  </a:ext>
                </a:extLst>
              </p:cNvPr>
              <p:cNvPicPr/>
              <p:nvPr/>
            </p:nvPicPr>
            <p:blipFill>
              <a:blip r:embed="rId33"/>
              <a:stretch>
                <a:fillRect/>
              </a:stretch>
            </p:blipFill>
            <p:spPr>
              <a:xfrm>
                <a:off x="3529545" y="3836740"/>
                <a:ext cx="622062" cy="3704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89" name="Ink 88">
                <a:extLst>
                  <a:ext uri="{FF2B5EF4-FFF2-40B4-BE49-F238E27FC236}">
                    <a16:creationId xmlns:a16="http://schemas.microsoft.com/office/drawing/2014/main" id="{C1F171A7-6652-483F-AFB1-3DA4C8027637}"/>
                  </a:ext>
                </a:extLst>
              </p14:cNvPr>
              <p14:cNvContentPartPr/>
              <p14:nvPr/>
            </p14:nvContentPartPr>
            <p14:xfrm>
              <a:off x="3982056" y="3517420"/>
              <a:ext cx="1095840" cy="515160"/>
            </p14:xfrm>
          </p:contentPart>
        </mc:Choice>
        <mc:Fallback xmlns="">
          <p:pic>
            <p:nvPicPr>
              <p:cNvPr id="89" name="Ink 88">
                <a:extLst>
                  <a:ext uri="{FF2B5EF4-FFF2-40B4-BE49-F238E27FC236}">
                    <a16:creationId xmlns:a16="http://schemas.microsoft.com/office/drawing/2014/main" id="{C1F171A7-6652-483F-AFB1-3DA4C8027637}"/>
                  </a:ext>
                </a:extLst>
              </p:cNvPr>
              <p:cNvPicPr/>
              <p:nvPr/>
            </p:nvPicPr>
            <p:blipFill>
              <a:blip r:embed="rId35"/>
              <a:stretch>
                <a:fillRect/>
              </a:stretch>
            </p:blipFill>
            <p:spPr>
              <a:xfrm>
                <a:off x="3966951" y="3502300"/>
                <a:ext cx="1125331" cy="544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90" name="Ink 89">
                <a:extLst>
                  <a:ext uri="{FF2B5EF4-FFF2-40B4-BE49-F238E27FC236}">
                    <a16:creationId xmlns:a16="http://schemas.microsoft.com/office/drawing/2014/main" id="{5511847F-6C51-4DB8-AA65-76B719D01D98}"/>
                  </a:ext>
                </a:extLst>
              </p14:cNvPr>
              <p14:cNvContentPartPr/>
              <p14:nvPr/>
            </p14:nvContentPartPr>
            <p14:xfrm>
              <a:off x="4275244" y="4581128"/>
              <a:ext cx="340200" cy="1621800"/>
            </p14:xfrm>
          </p:contentPart>
        </mc:Choice>
        <mc:Fallback xmlns="">
          <p:pic>
            <p:nvPicPr>
              <p:cNvPr id="90" name="Ink 89">
                <a:extLst>
                  <a:ext uri="{FF2B5EF4-FFF2-40B4-BE49-F238E27FC236}">
                    <a16:creationId xmlns:a16="http://schemas.microsoft.com/office/drawing/2014/main" id="{5511847F-6C51-4DB8-AA65-76B719D01D98}"/>
                  </a:ext>
                </a:extLst>
              </p:cNvPr>
              <p:cNvPicPr/>
              <p:nvPr/>
            </p:nvPicPr>
            <p:blipFill>
              <a:blip r:embed="rId37"/>
              <a:stretch>
                <a:fillRect/>
              </a:stretch>
            </p:blipFill>
            <p:spPr>
              <a:xfrm>
                <a:off x="4260156" y="4566011"/>
                <a:ext cx="369658" cy="1651313"/>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91" name="Ink 90">
                <a:extLst>
                  <a:ext uri="{FF2B5EF4-FFF2-40B4-BE49-F238E27FC236}">
                    <a16:creationId xmlns:a16="http://schemas.microsoft.com/office/drawing/2014/main" id="{BAD2D3B2-1422-4F42-80AE-4B5360D40924}"/>
                  </a:ext>
                </a:extLst>
              </p14:cNvPr>
              <p14:cNvContentPartPr/>
              <p14:nvPr/>
            </p14:nvContentPartPr>
            <p14:xfrm>
              <a:off x="4081776" y="4120780"/>
              <a:ext cx="141840" cy="74160"/>
            </p14:xfrm>
          </p:contentPart>
        </mc:Choice>
        <mc:Fallback xmlns="">
          <p:pic>
            <p:nvPicPr>
              <p:cNvPr id="91" name="Ink 90">
                <a:extLst>
                  <a:ext uri="{FF2B5EF4-FFF2-40B4-BE49-F238E27FC236}">
                    <a16:creationId xmlns:a16="http://schemas.microsoft.com/office/drawing/2014/main" id="{BAD2D3B2-1422-4F42-80AE-4B5360D40924}"/>
                  </a:ext>
                </a:extLst>
              </p:cNvPr>
              <p:cNvPicPr/>
              <p:nvPr/>
            </p:nvPicPr>
            <p:blipFill>
              <a:blip r:embed="rId39"/>
              <a:stretch>
                <a:fillRect/>
              </a:stretch>
            </p:blipFill>
            <p:spPr>
              <a:xfrm>
                <a:off x="4066732" y="4105660"/>
                <a:ext cx="171211"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93" name="Ink 92">
                <a:extLst>
                  <a:ext uri="{FF2B5EF4-FFF2-40B4-BE49-F238E27FC236}">
                    <a16:creationId xmlns:a16="http://schemas.microsoft.com/office/drawing/2014/main" id="{B5D6ACD7-F985-470C-9095-3BE61A049D92}"/>
                  </a:ext>
                </a:extLst>
              </p14:cNvPr>
              <p14:cNvContentPartPr/>
              <p14:nvPr/>
            </p14:nvContentPartPr>
            <p14:xfrm>
              <a:off x="4425576" y="4043020"/>
              <a:ext cx="2160" cy="9360"/>
            </p14:xfrm>
          </p:contentPart>
        </mc:Choice>
        <mc:Fallback xmlns="">
          <p:pic>
            <p:nvPicPr>
              <p:cNvPr id="93" name="Ink 92">
                <a:extLst>
                  <a:ext uri="{FF2B5EF4-FFF2-40B4-BE49-F238E27FC236}">
                    <a16:creationId xmlns:a16="http://schemas.microsoft.com/office/drawing/2014/main" id="{B5D6ACD7-F985-470C-9095-3BE61A049D92}"/>
                  </a:ext>
                </a:extLst>
              </p:cNvPr>
              <p:cNvPicPr/>
              <p:nvPr/>
            </p:nvPicPr>
            <p:blipFill>
              <a:blip r:embed="rId41"/>
              <a:stretch>
                <a:fillRect/>
              </a:stretch>
            </p:blipFill>
            <p:spPr>
              <a:xfrm>
                <a:off x="4412616" y="4027900"/>
                <a:ext cx="27463"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94" name="Ink 93">
                <a:extLst>
                  <a:ext uri="{FF2B5EF4-FFF2-40B4-BE49-F238E27FC236}">
                    <a16:creationId xmlns:a16="http://schemas.microsoft.com/office/drawing/2014/main" id="{96C62207-5169-4F96-B34D-71D7A185EBDF}"/>
                  </a:ext>
                </a:extLst>
              </p14:cNvPr>
              <p14:cNvContentPartPr/>
              <p14:nvPr/>
            </p14:nvContentPartPr>
            <p14:xfrm>
              <a:off x="5742096" y="4046620"/>
              <a:ext cx="481320" cy="901800"/>
            </p14:xfrm>
          </p:contentPart>
        </mc:Choice>
        <mc:Fallback xmlns="">
          <p:pic>
            <p:nvPicPr>
              <p:cNvPr id="94" name="Ink 93">
                <a:extLst>
                  <a:ext uri="{FF2B5EF4-FFF2-40B4-BE49-F238E27FC236}">
                    <a16:creationId xmlns:a16="http://schemas.microsoft.com/office/drawing/2014/main" id="{96C62207-5169-4F96-B34D-71D7A185EBDF}"/>
                  </a:ext>
                </a:extLst>
              </p:cNvPr>
              <p:cNvPicPr/>
              <p:nvPr/>
            </p:nvPicPr>
            <p:blipFill>
              <a:blip r:embed="rId43"/>
              <a:stretch>
                <a:fillRect/>
              </a:stretch>
            </p:blipFill>
            <p:spPr>
              <a:xfrm>
                <a:off x="5726965" y="4031524"/>
                <a:ext cx="510862" cy="931273"/>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95" name="Ink 94">
                <a:extLst>
                  <a:ext uri="{FF2B5EF4-FFF2-40B4-BE49-F238E27FC236}">
                    <a16:creationId xmlns:a16="http://schemas.microsoft.com/office/drawing/2014/main" id="{DEA196C3-C5F0-432F-8550-D22C1F2242F5}"/>
                  </a:ext>
                </a:extLst>
              </p14:cNvPr>
              <p14:cNvContentPartPr/>
              <p14:nvPr/>
            </p14:nvContentPartPr>
            <p14:xfrm>
              <a:off x="6093816" y="4867420"/>
              <a:ext cx="245520" cy="108000"/>
            </p14:xfrm>
          </p:contentPart>
        </mc:Choice>
        <mc:Fallback xmlns="">
          <p:pic>
            <p:nvPicPr>
              <p:cNvPr id="95" name="Ink 94">
                <a:extLst>
                  <a:ext uri="{FF2B5EF4-FFF2-40B4-BE49-F238E27FC236}">
                    <a16:creationId xmlns:a16="http://schemas.microsoft.com/office/drawing/2014/main" id="{DEA196C3-C5F0-432F-8550-D22C1F2242F5}"/>
                  </a:ext>
                </a:extLst>
              </p:cNvPr>
              <p:cNvPicPr/>
              <p:nvPr/>
            </p:nvPicPr>
            <p:blipFill>
              <a:blip r:embed="rId45"/>
              <a:stretch>
                <a:fillRect/>
              </a:stretch>
            </p:blipFill>
            <p:spPr>
              <a:xfrm>
                <a:off x="6078784" y="4852249"/>
                <a:ext cx="274868" cy="137619"/>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96" name="Ink 95">
                <a:extLst>
                  <a:ext uri="{FF2B5EF4-FFF2-40B4-BE49-F238E27FC236}">
                    <a16:creationId xmlns:a16="http://schemas.microsoft.com/office/drawing/2014/main" id="{8A6142E4-5C71-4E96-AA41-AC1BF83509EB}"/>
                  </a:ext>
                </a:extLst>
              </p14:cNvPr>
              <p14:cNvContentPartPr/>
              <p14:nvPr/>
            </p14:nvContentPartPr>
            <p14:xfrm>
              <a:off x="6342216" y="4885780"/>
              <a:ext cx="47880" cy="108720"/>
            </p14:xfrm>
          </p:contentPart>
        </mc:Choice>
        <mc:Fallback xmlns="">
          <p:pic>
            <p:nvPicPr>
              <p:cNvPr id="96" name="Ink 95">
                <a:extLst>
                  <a:ext uri="{FF2B5EF4-FFF2-40B4-BE49-F238E27FC236}">
                    <a16:creationId xmlns:a16="http://schemas.microsoft.com/office/drawing/2014/main" id="{8A6142E4-5C71-4E96-AA41-AC1BF83509EB}"/>
                  </a:ext>
                </a:extLst>
              </p:cNvPr>
              <p:cNvPicPr/>
              <p:nvPr/>
            </p:nvPicPr>
            <p:blipFill>
              <a:blip r:embed="rId47"/>
              <a:stretch>
                <a:fillRect/>
              </a:stretch>
            </p:blipFill>
            <p:spPr>
              <a:xfrm>
                <a:off x="6327096" y="4870710"/>
                <a:ext cx="77400" cy="138143"/>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97" name="Ink 96">
                <a:extLst>
                  <a:ext uri="{FF2B5EF4-FFF2-40B4-BE49-F238E27FC236}">
                    <a16:creationId xmlns:a16="http://schemas.microsoft.com/office/drawing/2014/main" id="{D7EC9F73-1EC1-40A9-83AC-BB23D3CD95B3}"/>
                  </a:ext>
                </a:extLst>
              </p14:cNvPr>
              <p14:cNvContentPartPr/>
              <p14:nvPr/>
            </p14:nvContentPartPr>
            <p14:xfrm>
              <a:off x="6522936" y="4905940"/>
              <a:ext cx="192960" cy="95400"/>
            </p14:xfrm>
          </p:contentPart>
        </mc:Choice>
        <mc:Fallback xmlns="">
          <p:pic>
            <p:nvPicPr>
              <p:cNvPr id="97" name="Ink 96">
                <a:extLst>
                  <a:ext uri="{FF2B5EF4-FFF2-40B4-BE49-F238E27FC236}">
                    <a16:creationId xmlns:a16="http://schemas.microsoft.com/office/drawing/2014/main" id="{D7EC9F73-1EC1-40A9-83AC-BB23D3CD95B3}"/>
                  </a:ext>
                </a:extLst>
              </p:cNvPr>
              <p:cNvPicPr/>
              <p:nvPr/>
            </p:nvPicPr>
            <p:blipFill>
              <a:blip r:embed="rId49"/>
              <a:stretch>
                <a:fillRect/>
              </a:stretch>
            </p:blipFill>
            <p:spPr>
              <a:xfrm>
                <a:off x="6507928" y="4890820"/>
                <a:ext cx="222261"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98" name="Ink 97">
                <a:extLst>
                  <a:ext uri="{FF2B5EF4-FFF2-40B4-BE49-F238E27FC236}">
                    <a16:creationId xmlns:a16="http://schemas.microsoft.com/office/drawing/2014/main" id="{7DA9BC5A-40FB-496B-A292-AC71B3F655E8}"/>
                  </a:ext>
                </a:extLst>
              </p14:cNvPr>
              <p14:cNvContentPartPr/>
              <p14:nvPr/>
            </p14:nvContentPartPr>
            <p14:xfrm>
              <a:off x="6735696" y="4867060"/>
              <a:ext cx="316440" cy="225360"/>
            </p14:xfrm>
          </p:contentPart>
        </mc:Choice>
        <mc:Fallback xmlns="">
          <p:pic>
            <p:nvPicPr>
              <p:cNvPr id="98" name="Ink 97">
                <a:extLst>
                  <a:ext uri="{FF2B5EF4-FFF2-40B4-BE49-F238E27FC236}">
                    <a16:creationId xmlns:a16="http://schemas.microsoft.com/office/drawing/2014/main" id="{7DA9BC5A-40FB-496B-A292-AC71B3F655E8}"/>
                  </a:ext>
                </a:extLst>
              </p:cNvPr>
              <p:cNvPicPr/>
              <p:nvPr/>
            </p:nvPicPr>
            <p:blipFill>
              <a:blip r:embed="rId51"/>
              <a:stretch>
                <a:fillRect/>
              </a:stretch>
            </p:blipFill>
            <p:spPr>
              <a:xfrm>
                <a:off x="6720593" y="4851940"/>
                <a:ext cx="345926"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9" name="Ink 98">
                <a:extLst>
                  <a:ext uri="{FF2B5EF4-FFF2-40B4-BE49-F238E27FC236}">
                    <a16:creationId xmlns:a16="http://schemas.microsoft.com/office/drawing/2014/main" id="{5C5937BE-7EB0-4B68-9A14-1D6A032BE7BE}"/>
                  </a:ext>
                </a:extLst>
              </p14:cNvPr>
              <p14:cNvContentPartPr/>
              <p14:nvPr/>
            </p14:nvContentPartPr>
            <p14:xfrm>
              <a:off x="7071936" y="4852660"/>
              <a:ext cx="214200" cy="99000"/>
            </p14:xfrm>
          </p:contentPart>
        </mc:Choice>
        <mc:Fallback xmlns="">
          <p:pic>
            <p:nvPicPr>
              <p:cNvPr id="99" name="Ink 98">
                <a:extLst>
                  <a:ext uri="{FF2B5EF4-FFF2-40B4-BE49-F238E27FC236}">
                    <a16:creationId xmlns:a16="http://schemas.microsoft.com/office/drawing/2014/main" id="{5C5937BE-7EB0-4B68-9A14-1D6A032BE7BE}"/>
                  </a:ext>
                </a:extLst>
              </p:cNvPr>
              <p:cNvPicPr/>
              <p:nvPr/>
            </p:nvPicPr>
            <p:blipFill>
              <a:blip r:embed="rId53"/>
              <a:stretch>
                <a:fillRect/>
              </a:stretch>
            </p:blipFill>
            <p:spPr>
              <a:xfrm>
                <a:off x="7056816" y="4837649"/>
                <a:ext cx="243720" cy="128307"/>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00" name="Ink 99">
                <a:extLst>
                  <a:ext uri="{FF2B5EF4-FFF2-40B4-BE49-F238E27FC236}">
                    <a16:creationId xmlns:a16="http://schemas.microsoft.com/office/drawing/2014/main" id="{A6F6902C-449C-4521-97C2-416D67A75945}"/>
                  </a:ext>
                </a:extLst>
              </p14:cNvPr>
              <p14:cNvContentPartPr/>
              <p14:nvPr/>
            </p14:nvContentPartPr>
            <p14:xfrm>
              <a:off x="7348056" y="4858780"/>
              <a:ext cx="61560" cy="86040"/>
            </p14:xfrm>
          </p:contentPart>
        </mc:Choice>
        <mc:Fallback xmlns="">
          <p:pic>
            <p:nvPicPr>
              <p:cNvPr id="100" name="Ink 99">
                <a:extLst>
                  <a:ext uri="{FF2B5EF4-FFF2-40B4-BE49-F238E27FC236}">
                    <a16:creationId xmlns:a16="http://schemas.microsoft.com/office/drawing/2014/main" id="{A6F6902C-449C-4521-97C2-416D67A75945}"/>
                  </a:ext>
                </a:extLst>
              </p:cNvPr>
              <p:cNvPicPr/>
              <p:nvPr/>
            </p:nvPicPr>
            <p:blipFill>
              <a:blip r:embed="rId55"/>
              <a:stretch>
                <a:fillRect/>
              </a:stretch>
            </p:blipFill>
            <p:spPr>
              <a:xfrm>
                <a:off x="7333197" y="4843723"/>
                <a:ext cx="90571" cy="115437"/>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1" name="Ink 100">
                <a:extLst>
                  <a:ext uri="{FF2B5EF4-FFF2-40B4-BE49-F238E27FC236}">
                    <a16:creationId xmlns:a16="http://schemas.microsoft.com/office/drawing/2014/main" id="{E115A678-7093-4700-803D-2AB66C13F8D2}"/>
                  </a:ext>
                </a:extLst>
              </p14:cNvPr>
              <p14:cNvContentPartPr/>
              <p14:nvPr/>
            </p14:nvContentPartPr>
            <p14:xfrm>
              <a:off x="7384416" y="4712260"/>
              <a:ext cx="30240" cy="77400"/>
            </p14:xfrm>
          </p:contentPart>
        </mc:Choice>
        <mc:Fallback xmlns="">
          <p:pic>
            <p:nvPicPr>
              <p:cNvPr id="101" name="Ink 100">
                <a:extLst>
                  <a:ext uri="{FF2B5EF4-FFF2-40B4-BE49-F238E27FC236}">
                    <a16:creationId xmlns:a16="http://schemas.microsoft.com/office/drawing/2014/main" id="{E115A678-7093-4700-803D-2AB66C13F8D2}"/>
                  </a:ext>
                </a:extLst>
              </p:cNvPr>
              <p:cNvPicPr/>
              <p:nvPr/>
            </p:nvPicPr>
            <p:blipFill>
              <a:blip r:embed="rId57"/>
              <a:stretch>
                <a:fillRect/>
              </a:stretch>
            </p:blipFill>
            <p:spPr>
              <a:xfrm>
                <a:off x="7369114" y="4697210"/>
                <a:ext cx="60116" cy="106783"/>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2" name="Ink 101">
                <a:extLst>
                  <a:ext uri="{FF2B5EF4-FFF2-40B4-BE49-F238E27FC236}">
                    <a16:creationId xmlns:a16="http://schemas.microsoft.com/office/drawing/2014/main" id="{B3A4E5DC-1C55-4FAE-A9DD-6FD294273A04}"/>
                  </a:ext>
                </a:extLst>
              </p14:cNvPr>
              <p14:cNvContentPartPr/>
              <p14:nvPr/>
            </p14:nvContentPartPr>
            <p14:xfrm>
              <a:off x="7477296" y="4927900"/>
              <a:ext cx="13680" cy="17640"/>
            </p14:xfrm>
          </p:contentPart>
        </mc:Choice>
        <mc:Fallback xmlns="">
          <p:pic>
            <p:nvPicPr>
              <p:cNvPr id="102" name="Ink 101">
                <a:extLst>
                  <a:ext uri="{FF2B5EF4-FFF2-40B4-BE49-F238E27FC236}">
                    <a16:creationId xmlns:a16="http://schemas.microsoft.com/office/drawing/2014/main" id="{B3A4E5DC-1C55-4FAE-A9DD-6FD294273A04}"/>
                  </a:ext>
                </a:extLst>
              </p:cNvPr>
              <p:cNvPicPr/>
              <p:nvPr/>
            </p:nvPicPr>
            <p:blipFill>
              <a:blip r:embed="rId59"/>
              <a:stretch>
                <a:fillRect/>
              </a:stretch>
            </p:blipFill>
            <p:spPr>
              <a:xfrm>
                <a:off x="7462176" y="4912780"/>
                <a:ext cx="43200" cy="47160"/>
              </a:xfrm>
              <a:prstGeom prst="rect">
                <a:avLst/>
              </a:prstGeom>
            </p:spPr>
          </p:pic>
        </mc:Fallback>
      </mc:AlternateContent>
      <p:sp>
        <p:nvSpPr>
          <p:cNvPr id="122956" name="Text Box 4">
            <a:extLst>
              <a:ext uri="{FF2B5EF4-FFF2-40B4-BE49-F238E27FC236}">
                <a16:creationId xmlns:a16="http://schemas.microsoft.com/office/drawing/2014/main" id="{A81B8B8E-D9E3-4D60-A1C1-4DA8473BD622}"/>
              </a:ext>
            </a:extLst>
          </p:cNvPr>
          <p:cNvSpPr txBox="1">
            <a:spLocks noChangeArrowheads="1"/>
          </p:cNvSpPr>
          <p:nvPr/>
        </p:nvSpPr>
        <p:spPr bwMode="auto">
          <a:xfrm>
            <a:off x="4533900" y="4938713"/>
            <a:ext cx="4572000" cy="216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
                <a:srgbClr val="33CCCC"/>
              </a:buClr>
              <a:buSzTx/>
              <a:buFontTx/>
              <a:buNone/>
              <a:tabLst/>
              <a:defRPr/>
            </a:pPr>
            <a:r>
              <a:rPr kumimoji="1" lang="hr-HR"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Symbol" panose="05050102010706020507" pitchFamily="18" charset="2"/>
              </a:rPr>
              <a:t>(</a:t>
            </a:r>
            <a:r>
              <a:rPr kumimoji="1" lang="hr-HR" alt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sym typeface="Symbol" panose="05050102010706020507" pitchFamily="18" charset="2"/>
              </a:rPr>
              <a:t>hemi</a:t>
            </a:r>
            <a:r>
              <a:rPr kumimoji="1" lang="hr-HR"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Symbol" panose="05050102010706020507" pitchFamily="18" charset="2"/>
              </a:rPr>
              <a:t>)</a:t>
            </a:r>
            <a:r>
              <a:rPr kumimoji="1" lang="hr-HR" alt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sym typeface="Symbol" panose="05050102010706020507" pitchFamily="18" charset="2"/>
              </a:rPr>
              <a:t>akromatopsija</a:t>
            </a:r>
            <a:r>
              <a:rPr kumimoji="1" lang="hr-HR"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Symbol" panose="05050102010706020507" pitchFamily="18" charset="2"/>
              </a:rPr>
              <a:t> (cl</a:t>
            </a:r>
            <a:r>
              <a:rPr kumimoji="1" lang="hr-HR" altLang="en-US" sz="12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sym typeface="Symbol" panose="05050102010706020507" pitchFamily="18" charset="2"/>
              </a:rPr>
              <a:t>V4</a:t>
            </a:r>
            <a:r>
              <a:rPr kumimoji="1" lang="hr-HR"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Symbol" panose="05050102010706020507" pitchFamily="18" charset="2"/>
              </a:rPr>
              <a:t>), anomija za boje, </a:t>
            </a:r>
          </a:p>
          <a:p>
            <a:pPr marL="0" marR="0" lvl="0" indent="0" algn="l" defTabSz="914400" rtl="0" eaLnBrk="0" fontAlgn="base" latinLnBrk="0" hangingPunct="0">
              <a:lnSpc>
                <a:spcPct val="100000"/>
              </a:lnSpc>
              <a:spcBef>
                <a:spcPct val="20000"/>
              </a:spcBef>
              <a:spcAft>
                <a:spcPct val="0"/>
              </a:spcAft>
              <a:buClr>
                <a:srgbClr val="33CCCC"/>
              </a:buClr>
              <a:buSzTx/>
              <a:buFontTx/>
              <a:buNone/>
              <a:tabLst/>
              <a:defRPr/>
            </a:pPr>
            <a:r>
              <a:rPr kumimoji="1" lang="hr-HR"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Symbol" panose="05050102010706020507" pitchFamily="18" charset="2"/>
              </a:rPr>
              <a:t>      (</a:t>
            </a:r>
            <a:r>
              <a:rPr kumimoji="1" lang="hr-HR" alt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sym typeface="Symbol" panose="05050102010706020507" pitchFamily="18" charset="2"/>
              </a:rPr>
              <a:t>hemi</a:t>
            </a:r>
            <a:r>
              <a:rPr kumimoji="1" lang="hr-HR"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Symbol" panose="05050102010706020507" pitchFamily="18" charset="2"/>
              </a:rPr>
              <a:t>)</a:t>
            </a:r>
            <a:r>
              <a:rPr kumimoji="1" lang="hr-HR" alt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sym typeface="Symbol" panose="05050102010706020507" pitchFamily="18" charset="2"/>
              </a:rPr>
              <a:t>akinetopsija</a:t>
            </a:r>
            <a:r>
              <a:rPr kumimoji="1" lang="hr-HR"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Symbol" panose="05050102010706020507" pitchFamily="18" charset="2"/>
              </a:rPr>
              <a:t> (cl</a:t>
            </a:r>
            <a:r>
              <a:rPr kumimoji="1" lang="hr-HR" altLang="en-US" sz="120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sym typeface="Symbol" panose="05050102010706020507" pitchFamily="18" charset="2"/>
              </a:rPr>
              <a:t>V5</a:t>
            </a:r>
            <a:r>
              <a:rPr kumimoji="1" lang="hr-HR"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Symbol" panose="05050102010706020507" pitchFamily="18" charset="2"/>
              </a:rPr>
              <a:t>)</a:t>
            </a:r>
          </a:p>
          <a:p>
            <a:pPr marL="0" marR="0" lvl="0" indent="0" algn="l" defTabSz="914400" rtl="0" eaLnBrk="0" fontAlgn="base" latinLnBrk="0" hangingPunct="0">
              <a:lnSpc>
                <a:spcPct val="100000"/>
              </a:lnSpc>
              <a:spcBef>
                <a:spcPct val="20000"/>
              </a:spcBef>
              <a:spcAft>
                <a:spcPct val="0"/>
              </a:spcAft>
              <a:buClr>
                <a:srgbClr val="33CCCC"/>
              </a:buClr>
              <a:buSzTx/>
              <a:buFontTx/>
              <a:buNone/>
              <a:tabLst/>
              <a:defRPr/>
            </a:pPr>
            <a:r>
              <a:rPr kumimoji="1" lang="hr-HR"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Symbol" panose="05050102010706020507" pitchFamily="18" charset="2"/>
              </a:rPr>
              <a:t>vidna objektna agnozija (D), čista </a:t>
            </a:r>
            <a:r>
              <a:rPr kumimoji="1" lang="hr-HR" alt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sym typeface="Symbol" panose="05050102010706020507" pitchFamily="18" charset="2"/>
              </a:rPr>
              <a:t>aleksija</a:t>
            </a:r>
            <a:r>
              <a:rPr kumimoji="1" lang="hr-HR"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Symbol" panose="05050102010706020507" pitchFamily="18" charset="2"/>
              </a:rPr>
              <a:t> –</a:t>
            </a:r>
          </a:p>
          <a:p>
            <a:pPr marL="0" marR="0" lvl="0" indent="0" algn="l" defTabSz="914400" rtl="0" eaLnBrk="0" fontAlgn="base" latinLnBrk="0" hangingPunct="0">
              <a:lnSpc>
                <a:spcPct val="100000"/>
              </a:lnSpc>
              <a:spcBef>
                <a:spcPct val="20000"/>
              </a:spcBef>
              <a:spcAft>
                <a:spcPct val="0"/>
              </a:spcAft>
              <a:buClr>
                <a:srgbClr val="33CCCC"/>
              </a:buClr>
              <a:buSzTx/>
              <a:buFontTx/>
              <a:buNone/>
              <a:tabLst/>
              <a:defRPr/>
            </a:pPr>
            <a:r>
              <a:rPr kumimoji="1" lang="hr-HR"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Symbol" panose="05050102010706020507" pitchFamily="18" charset="2"/>
              </a:rPr>
              <a:t>       vidno prepoznavanje riječi (L)</a:t>
            </a:r>
          </a:p>
          <a:p>
            <a:pPr marL="0" marR="0" lvl="0" indent="0" algn="l" defTabSz="914400" rtl="0" eaLnBrk="0" fontAlgn="base" latinLnBrk="0" hangingPunct="0">
              <a:lnSpc>
                <a:spcPct val="100000"/>
              </a:lnSpc>
              <a:spcBef>
                <a:spcPct val="20000"/>
              </a:spcBef>
              <a:spcAft>
                <a:spcPct val="0"/>
              </a:spcAft>
              <a:buClr>
                <a:srgbClr val="33CCCC"/>
              </a:buClr>
              <a:buSzTx/>
              <a:buFontTx/>
              <a:buNone/>
              <a:tabLst/>
              <a:defRPr/>
            </a:pPr>
            <a:r>
              <a:rPr kumimoji="1" lang="hr-HR"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Symbol" panose="05050102010706020507" pitchFamily="18" charset="2"/>
              </a:rPr>
              <a:t>deficit vidne integracije (D) – </a:t>
            </a:r>
            <a:r>
              <a:rPr kumimoji="1" lang="hr-HR" alt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sym typeface="Symbol" panose="05050102010706020507" pitchFamily="18" charset="2"/>
              </a:rPr>
              <a:t>Hooperov</a:t>
            </a:r>
            <a:r>
              <a:rPr kumimoji="1" lang="hr-HR"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Symbol" panose="05050102010706020507" pitchFamily="18" charset="2"/>
              </a:rPr>
              <a:t> test</a:t>
            </a:r>
          </a:p>
          <a:p>
            <a:pPr marL="0" marR="0" lvl="0" indent="0" algn="l" defTabSz="914400" rtl="0" eaLnBrk="0" fontAlgn="base" latinLnBrk="0" hangingPunct="0">
              <a:lnSpc>
                <a:spcPct val="100000"/>
              </a:lnSpc>
              <a:spcBef>
                <a:spcPct val="20000"/>
              </a:spcBef>
              <a:spcAft>
                <a:spcPct val="0"/>
              </a:spcAft>
              <a:buClr>
                <a:srgbClr val="33CCCC"/>
              </a:buClr>
              <a:buSzTx/>
              <a:buFontTx/>
              <a:buNone/>
              <a:tabLst/>
              <a:defRPr/>
            </a:pPr>
            <a:r>
              <a:rPr kumimoji="1" lang="hr-HR"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Symbol" panose="05050102010706020507" pitchFamily="18" charset="2"/>
              </a:rPr>
              <a:t>asocijativna </a:t>
            </a:r>
            <a:r>
              <a:rPr kumimoji="1" lang="hr-HR" alt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sym typeface="Symbol" panose="05050102010706020507" pitchFamily="18" charset="2"/>
              </a:rPr>
              <a:t>prozopagnozija</a:t>
            </a:r>
            <a:r>
              <a:rPr kumimoji="1" lang="hr-HR"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Symbol" panose="05050102010706020507" pitchFamily="18" charset="2"/>
              </a:rPr>
              <a:t> (D)</a:t>
            </a:r>
          </a:p>
          <a:p>
            <a:pPr marL="0" marR="0" lvl="0" indent="0" algn="l" defTabSz="914400" rtl="0" eaLnBrk="0" fontAlgn="base" latinLnBrk="0" hangingPunct="0">
              <a:lnSpc>
                <a:spcPct val="100000"/>
              </a:lnSpc>
              <a:spcBef>
                <a:spcPct val="20000"/>
              </a:spcBef>
              <a:spcAft>
                <a:spcPct val="0"/>
              </a:spcAft>
              <a:buClr>
                <a:srgbClr val="33CCCC"/>
              </a:buClr>
              <a:buSzTx/>
              <a:buFontTx/>
              <a:buNone/>
              <a:tabLst/>
              <a:defRPr/>
            </a:pPr>
            <a:r>
              <a:rPr kumimoji="1" lang="hr-HR" alt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sym typeface="Symbol" panose="05050102010706020507" pitchFamily="18" charset="2"/>
              </a:rPr>
              <a:t>diskonekcijski</a:t>
            </a:r>
            <a:r>
              <a:rPr kumimoji="1" lang="hr-HR"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Symbol" panose="05050102010706020507" pitchFamily="18" charset="2"/>
              </a:rPr>
              <a:t> sindromi: vidna amnezija (L), vidna </a:t>
            </a:r>
          </a:p>
          <a:p>
            <a:pPr marL="0" marR="0" lvl="0" indent="0" algn="l" defTabSz="914400" rtl="0" eaLnBrk="0" fontAlgn="base" latinLnBrk="0" hangingPunct="0">
              <a:lnSpc>
                <a:spcPct val="100000"/>
              </a:lnSpc>
              <a:spcBef>
                <a:spcPct val="0"/>
              </a:spcBef>
              <a:spcAft>
                <a:spcPct val="0"/>
              </a:spcAft>
              <a:buClr>
                <a:srgbClr val="33CCCC"/>
              </a:buClr>
              <a:buSzTx/>
              <a:buFontTx/>
              <a:buNone/>
              <a:tabLst/>
              <a:defRPr/>
            </a:pPr>
            <a:r>
              <a:rPr kumimoji="1" lang="hr-HR"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Symbol" panose="05050102010706020507" pitchFamily="18" charset="2"/>
              </a:rPr>
              <a:t>       </a:t>
            </a:r>
            <a:r>
              <a:rPr kumimoji="1" lang="hr-HR" alt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sym typeface="Symbol" panose="05050102010706020507" pitchFamily="18" charset="2"/>
              </a:rPr>
              <a:t>hipoemocionalnost</a:t>
            </a:r>
            <a:r>
              <a:rPr kumimoji="1" lang="hr-HR"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Symbol" panose="05050102010706020507" pitchFamily="18" charset="2"/>
              </a:rPr>
              <a:t> (D), </a:t>
            </a:r>
            <a:r>
              <a:rPr kumimoji="1" lang="hr-HR" alt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sym typeface="Symbol" panose="05050102010706020507" pitchFamily="18" charset="2"/>
              </a:rPr>
              <a:t>Capgras</a:t>
            </a:r>
            <a:r>
              <a:rPr kumimoji="1" lang="hr-HR"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Symbol" panose="05050102010706020507" pitchFamily="18" charset="2"/>
              </a:rPr>
              <a:t> </a:t>
            </a:r>
            <a:r>
              <a:rPr kumimoji="1" lang="hr-HR" alt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sym typeface="Symbol" panose="05050102010706020507" pitchFamily="18" charset="2"/>
              </a:rPr>
              <a:t>sy</a:t>
            </a:r>
            <a:r>
              <a:rPr kumimoji="1" lang="hr-HR"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Symbol" panose="05050102010706020507" pitchFamily="18" charset="2"/>
              </a:rPr>
              <a:t> (D): </a:t>
            </a:r>
            <a:r>
              <a:rPr kumimoji="1" lang="hr-HR" alt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Symbol" panose="05050102010706020507" pitchFamily="18" charset="2"/>
              </a:rPr>
              <a:t>”ova mačka izgleda baš kao i moja”</a:t>
            </a:r>
            <a:endParaRPr kumimoji="1" lang="hr-HR"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Symbol" panose="05050102010706020507" pitchFamily="18" charset="2"/>
            </a:endParaRPr>
          </a:p>
          <a:p>
            <a:pPr marL="0" marR="0" lvl="0" indent="0" algn="l" defTabSz="914400" rtl="0" eaLnBrk="0" fontAlgn="base" latinLnBrk="0" hangingPunct="0">
              <a:lnSpc>
                <a:spcPct val="100000"/>
              </a:lnSpc>
              <a:spcBef>
                <a:spcPct val="0"/>
              </a:spcBef>
              <a:spcAft>
                <a:spcPct val="0"/>
              </a:spcAft>
              <a:buClr>
                <a:srgbClr val="33CCCC"/>
              </a:buClr>
              <a:buSzTx/>
              <a:buFontTx/>
              <a:buNone/>
              <a:tabLst/>
              <a:defRPr/>
            </a:pPr>
            <a:r>
              <a:rPr kumimoji="1" lang="hr-HR"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Symbol" panose="05050102010706020507" pitchFamily="18" charset="2"/>
              </a:rPr>
              <a:t>                                                                             </a:t>
            </a:r>
            <a:r>
              <a:rPr kumimoji="1" lang="hr-HR" alt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Symbol" panose="05050102010706020507" pitchFamily="18" charset="2"/>
              </a:rPr>
              <a:t>„ti si dvojnik moga prijatelja”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122957" name="Picture 103">
            <a:extLst>
              <a:ext uri="{FF2B5EF4-FFF2-40B4-BE49-F238E27FC236}">
                <a16:creationId xmlns:a16="http://schemas.microsoft.com/office/drawing/2014/main" id="{94421B50-C4BE-40A4-93B5-4621E0962AEA}"/>
              </a:ext>
            </a:extLst>
          </p:cNvPr>
          <p:cNvPicPr>
            <a:picLocks noChangeAspect="1"/>
          </p:cNvPicPr>
          <p:nvPr/>
        </p:nvPicPr>
        <p:blipFill>
          <a:blip r:embed="rId60">
            <a:extLst>
              <a:ext uri="{28A0092B-C50C-407E-A947-70E740481C1C}">
                <a14:useLocalDpi xmlns:a14="http://schemas.microsoft.com/office/drawing/2010/main" val="0"/>
              </a:ext>
            </a:extLst>
          </a:blip>
          <a:srcRect/>
          <a:stretch>
            <a:fillRect/>
          </a:stretch>
        </p:blipFill>
        <p:spPr bwMode="auto">
          <a:xfrm>
            <a:off x="1763713" y="4824413"/>
            <a:ext cx="889000"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8" name="TextBox 104">
            <a:extLst>
              <a:ext uri="{FF2B5EF4-FFF2-40B4-BE49-F238E27FC236}">
                <a16:creationId xmlns:a16="http://schemas.microsoft.com/office/drawing/2014/main" id="{B274DE3D-C085-4A64-88F0-F5C25B59E48A}"/>
              </a:ext>
            </a:extLst>
          </p:cNvPr>
          <p:cNvSpPr txBox="1">
            <a:spLocks noChangeArrowheads="1"/>
          </p:cNvSpPr>
          <p:nvPr/>
        </p:nvSpPr>
        <p:spPr bwMode="auto">
          <a:xfrm>
            <a:off x="1866900" y="5735638"/>
            <a:ext cx="7239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alt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Fregoli sy</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2959" name="TextBox 7">
            <a:extLst>
              <a:ext uri="{FF2B5EF4-FFF2-40B4-BE49-F238E27FC236}">
                <a16:creationId xmlns:a16="http://schemas.microsoft.com/office/drawing/2014/main" id="{BB58982C-703B-465E-B0DE-346723FB492F}"/>
              </a:ext>
            </a:extLst>
          </p:cNvPr>
          <p:cNvSpPr txBox="1">
            <a:spLocks noChangeArrowheads="1"/>
          </p:cNvSpPr>
          <p:nvPr/>
        </p:nvSpPr>
        <p:spPr bwMode="auto">
          <a:xfrm>
            <a:off x="11113" y="4751388"/>
            <a:ext cx="1681162"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sym typeface="Symbol" panose="05050102010706020507" pitchFamily="18" charset="2"/>
              </a:rPr>
              <a:t>Vidna integracija je stupnjevit proces: </a:t>
            </a:r>
            <a:r>
              <a:rPr kumimoji="0" lang="hr-HR" altLang="en-US" sz="1200" b="0" i="0" u="sng" strike="noStrike" kern="1200" cap="none" spc="0" normalizeH="0" baseline="0" noProof="0">
                <a:ln>
                  <a:noFill/>
                </a:ln>
                <a:solidFill>
                  <a:srgbClr val="000000"/>
                </a:solidFill>
                <a:effectLst/>
                <a:uLnTx/>
                <a:uFillTx/>
                <a:latin typeface="Calibri" panose="020F0502020204030204" pitchFamily="34" charset="0"/>
                <a:ea typeface="+mn-ea"/>
                <a:cs typeface="+mn-cs"/>
                <a:sym typeface="Symbol" panose="05050102010706020507" pitchFamily="18" charset="2"/>
              </a:rPr>
              <a:t>nepoznata</a:t>
            </a:r>
            <a:r>
              <a:rPr kumimoji="0" lang="hr-HR"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sym typeface="Symbol" panose="05050102010706020507" pitchFamily="18" charset="2"/>
              </a:rPr>
              <a:t> lica aktiviraju samo unimodalne areje u i oko fuziformnog girusa, dok </a:t>
            </a:r>
            <a:r>
              <a:rPr kumimoji="0" lang="hr-HR" altLang="en-US" sz="1200" b="0" i="0" u="sng" strike="noStrike" kern="1200" cap="none" spc="0" normalizeH="0" baseline="0" noProof="0">
                <a:ln>
                  <a:noFill/>
                </a:ln>
                <a:solidFill>
                  <a:srgbClr val="000000"/>
                </a:solidFill>
                <a:effectLst/>
                <a:uLnTx/>
                <a:uFillTx/>
                <a:latin typeface="Calibri" panose="020F0502020204030204" pitchFamily="34" charset="0"/>
                <a:ea typeface="+mn-ea"/>
                <a:cs typeface="+mn-cs"/>
                <a:sym typeface="Symbol" panose="05050102010706020507" pitchFamily="18" charset="2"/>
              </a:rPr>
              <a:t>poznata</a:t>
            </a:r>
            <a:r>
              <a:rPr kumimoji="0" lang="hr-HR"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sym typeface="Symbol" panose="05050102010706020507" pitchFamily="18" charset="2"/>
              </a:rPr>
              <a:t> aktiviraju i </a:t>
            </a:r>
            <a:r>
              <a:rPr kumimoji="0" lang="hr-HR" altLang="en-US" sz="1200" b="0" i="0" u="none" strike="noStrike" kern="1200" cap="none" spc="0" normalizeH="0" baseline="0" noProof="0">
                <a:ln>
                  <a:noFill/>
                </a:ln>
                <a:solidFill>
                  <a:srgbClr val="FF0000"/>
                </a:solidFill>
                <a:effectLst/>
                <a:uLnTx/>
                <a:uFillTx/>
                <a:latin typeface="Calibri" panose="020F0502020204030204" pitchFamily="34" charset="0"/>
                <a:ea typeface="+mn-ea"/>
                <a:cs typeface="+mn-cs"/>
                <a:sym typeface="Symbol" panose="05050102010706020507" pitchFamily="18" charset="2"/>
              </a:rPr>
              <a:t>transmodalna</a:t>
            </a:r>
            <a:r>
              <a:rPr kumimoji="0" lang="hr-HR"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sym typeface="Symbol" panose="05050102010706020507" pitchFamily="18" charset="2"/>
              </a:rPr>
              <a:t> područja, napose u prednjem dijelu srednjeg sljepooč. girusa</a:t>
            </a:r>
          </a:p>
        </p:txBody>
      </p:sp>
      <mc:AlternateContent xmlns:mc="http://schemas.openxmlformats.org/markup-compatibility/2006" xmlns:p14="http://schemas.microsoft.com/office/powerpoint/2010/main">
        <mc:Choice Requires="p14">
          <p:contentPart p14:bwMode="auto" r:id="rId61">
            <p14:nvContentPartPr>
              <p14:cNvPr id="28" name="Ink 27">
                <a:extLst>
                  <a:ext uri="{FF2B5EF4-FFF2-40B4-BE49-F238E27FC236}">
                    <a16:creationId xmlns:a16="http://schemas.microsoft.com/office/drawing/2014/main" id="{41AA9B82-F355-428E-A56A-66C71F6B639F}"/>
                  </a:ext>
                </a:extLst>
              </p14:cNvPr>
              <p14:cNvContentPartPr/>
              <p14:nvPr/>
            </p14:nvContentPartPr>
            <p14:xfrm>
              <a:off x="1637045" y="5940845"/>
              <a:ext cx="1322640" cy="851760"/>
            </p14:xfrm>
          </p:contentPart>
        </mc:Choice>
        <mc:Fallback xmlns="">
          <p:pic>
            <p:nvPicPr>
              <p:cNvPr id="28" name="Ink 27">
                <a:extLst>
                  <a:ext uri="{FF2B5EF4-FFF2-40B4-BE49-F238E27FC236}">
                    <a16:creationId xmlns:a16="http://schemas.microsoft.com/office/drawing/2014/main" id="{41AA9B82-F355-428E-A56A-66C71F6B639F}"/>
                  </a:ext>
                </a:extLst>
              </p:cNvPr>
              <p:cNvPicPr/>
              <p:nvPr/>
            </p:nvPicPr>
            <p:blipFill>
              <a:blip r:embed="rId62"/>
              <a:stretch>
                <a:fillRect/>
              </a:stretch>
            </p:blipFill>
            <p:spPr>
              <a:xfrm>
                <a:off x="1621933" y="5925725"/>
                <a:ext cx="1352144" cy="8812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73" name="Ink 72">
                <a:extLst>
                  <a:ext uri="{FF2B5EF4-FFF2-40B4-BE49-F238E27FC236}">
                    <a16:creationId xmlns:a16="http://schemas.microsoft.com/office/drawing/2014/main" id="{56ED0BC1-A2BF-4F2A-8A83-6C54E6F1496C}"/>
                  </a:ext>
                </a:extLst>
              </p14:cNvPr>
              <p14:cNvContentPartPr/>
              <p14:nvPr/>
            </p14:nvContentPartPr>
            <p14:xfrm>
              <a:off x="4225056" y="4067860"/>
              <a:ext cx="345240" cy="237600"/>
            </p14:xfrm>
          </p:contentPart>
        </mc:Choice>
        <mc:Fallback xmlns="">
          <p:pic>
            <p:nvPicPr>
              <p:cNvPr id="73" name="Ink 72">
                <a:extLst>
                  <a:ext uri="{FF2B5EF4-FFF2-40B4-BE49-F238E27FC236}">
                    <a16:creationId xmlns:a16="http://schemas.microsoft.com/office/drawing/2014/main" id="{56ED0BC1-A2BF-4F2A-8A83-6C54E6F1496C}"/>
                  </a:ext>
                </a:extLst>
              </p:cNvPr>
              <p:cNvPicPr/>
              <p:nvPr/>
            </p:nvPicPr>
            <p:blipFill>
              <a:blip r:embed="rId64"/>
              <a:stretch>
                <a:fillRect/>
              </a:stretch>
            </p:blipFill>
            <p:spPr>
              <a:xfrm>
                <a:off x="4209952" y="4052763"/>
                <a:ext cx="374729" cy="267075"/>
              </a:xfrm>
              <a:prstGeom prst="rect">
                <a:avLst/>
              </a:prstGeom>
            </p:spPr>
          </p:pic>
        </mc:Fallback>
      </mc:AlternateContent>
      <p:pic>
        <p:nvPicPr>
          <p:cNvPr id="122962" name="Picture 182">
            <a:extLst>
              <a:ext uri="{FF2B5EF4-FFF2-40B4-BE49-F238E27FC236}">
                <a16:creationId xmlns:a16="http://schemas.microsoft.com/office/drawing/2014/main" id="{B8235FA5-3537-4105-9B78-59B44B3721E6}"/>
              </a:ext>
            </a:extLst>
          </p:cNvPr>
          <p:cNvPicPr>
            <a:picLocks noChangeAspect="1"/>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8031163" y="4579938"/>
            <a:ext cx="1112837"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3" name="Picture 184">
            <a:extLst>
              <a:ext uri="{FF2B5EF4-FFF2-40B4-BE49-F238E27FC236}">
                <a16:creationId xmlns:a16="http://schemas.microsoft.com/office/drawing/2014/main" id="{6CAC4EF9-BE62-428E-948F-3C7FFA9C9E2E}"/>
              </a:ext>
            </a:extLst>
          </p:cNvPr>
          <p:cNvPicPr>
            <a:picLocks noChangeAspect="1"/>
          </p:cNvPicPr>
          <p:nvPr/>
        </p:nvPicPr>
        <p:blipFill>
          <a:blip r:embed="rId66" cstate="print">
            <a:extLst>
              <a:ext uri="{28A0092B-C50C-407E-A947-70E740481C1C}">
                <a14:useLocalDpi xmlns:a14="http://schemas.microsoft.com/office/drawing/2010/main" val="0"/>
              </a:ext>
            </a:extLst>
          </a:blip>
          <a:srcRect/>
          <a:stretch>
            <a:fillRect/>
          </a:stretch>
        </p:blipFill>
        <p:spPr bwMode="auto">
          <a:xfrm>
            <a:off x="7589838" y="4581525"/>
            <a:ext cx="447675"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4" name="Picture 185">
            <a:extLst>
              <a:ext uri="{FF2B5EF4-FFF2-40B4-BE49-F238E27FC236}">
                <a16:creationId xmlns:a16="http://schemas.microsoft.com/office/drawing/2014/main" id="{96C06B3F-32F7-429F-96A6-7B199D42C607}"/>
              </a:ext>
            </a:extLst>
          </p:cNvPr>
          <p:cNvPicPr>
            <a:picLocks noChangeAspect="1"/>
          </p:cNvPicPr>
          <p:nvPr/>
        </p:nvPicPr>
        <p:blipFill>
          <a:blip r:embed="rId67">
            <a:extLst>
              <a:ext uri="{28A0092B-C50C-407E-A947-70E740481C1C}">
                <a14:useLocalDpi xmlns:a14="http://schemas.microsoft.com/office/drawing/2010/main" val="0"/>
              </a:ext>
            </a:extLst>
          </a:blip>
          <a:srcRect/>
          <a:stretch>
            <a:fillRect/>
          </a:stretch>
        </p:blipFill>
        <p:spPr bwMode="auto">
          <a:xfrm>
            <a:off x="7585075" y="5138738"/>
            <a:ext cx="446088"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68">
            <p14:nvContentPartPr>
              <p14:cNvPr id="187" name="Ink 186">
                <a:extLst>
                  <a:ext uri="{FF2B5EF4-FFF2-40B4-BE49-F238E27FC236}">
                    <a16:creationId xmlns:a16="http://schemas.microsoft.com/office/drawing/2014/main" id="{7DFC32CE-D2EB-4F1C-95CD-C473859322F4}"/>
                  </a:ext>
                </a:extLst>
              </p14:cNvPr>
              <p14:cNvContentPartPr/>
              <p14:nvPr/>
            </p14:nvContentPartPr>
            <p14:xfrm>
              <a:off x="6295222" y="4459484"/>
              <a:ext cx="1350360" cy="981000"/>
            </p14:xfrm>
          </p:contentPart>
        </mc:Choice>
        <mc:Fallback xmlns="">
          <p:pic>
            <p:nvPicPr>
              <p:cNvPr id="187" name="Ink 186">
                <a:extLst>
                  <a:ext uri="{FF2B5EF4-FFF2-40B4-BE49-F238E27FC236}">
                    <a16:creationId xmlns:a16="http://schemas.microsoft.com/office/drawing/2014/main" id="{7DFC32CE-D2EB-4F1C-95CD-C473859322F4}"/>
                  </a:ext>
                </a:extLst>
              </p:cNvPr>
              <p:cNvPicPr/>
              <p:nvPr/>
            </p:nvPicPr>
            <p:blipFill>
              <a:blip r:embed="rId69"/>
              <a:stretch>
                <a:fillRect/>
              </a:stretch>
            </p:blipFill>
            <p:spPr>
              <a:xfrm>
                <a:off x="6280110" y="4444370"/>
                <a:ext cx="1379864" cy="1010509"/>
              </a:xfrm>
              <a:prstGeom prst="rect">
                <a:avLst/>
              </a:prstGeom>
            </p:spPr>
          </p:pic>
        </mc:Fallback>
      </mc:AlternateContent>
      <p:pic>
        <p:nvPicPr>
          <p:cNvPr id="86" name="Picture 85">
            <a:extLst>
              <a:ext uri="{FF2B5EF4-FFF2-40B4-BE49-F238E27FC236}">
                <a16:creationId xmlns:a16="http://schemas.microsoft.com/office/drawing/2014/main" id="{FC73A59E-C6F8-4441-862E-F0B12610B7DE}"/>
              </a:ext>
            </a:extLst>
          </p:cNvPr>
          <p:cNvPicPr>
            <a:picLocks noChangeAspect="1"/>
          </p:cNvPicPr>
          <p:nvPr/>
        </p:nvPicPr>
        <p:blipFill>
          <a:blip r:embed="rId70" cstate="print">
            <a:extLst>
              <a:ext uri="{28A0092B-C50C-407E-A947-70E740481C1C}">
                <a14:useLocalDpi xmlns:a14="http://schemas.microsoft.com/office/drawing/2010/main" val="0"/>
              </a:ext>
            </a:extLst>
          </a:blip>
          <a:srcRect/>
          <a:stretch>
            <a:fillRect/>
          </a:stretch>
        </p:blipFill>
        <p:spPr bwMode="auto">
          <a:xfrm>
            <a:off x="11113" y="28555"/>
            <a:ext cx="933450" cy="68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7A875A-215D-4428-B6ED-6DABB47ECB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729" y="932020"/>
            <a:ext cx="8475541" cy="4873244"/>
          </a:xfrm>
          <a:prstGeom prst="rect">
            <a:avLst/>
          </a:prstGeom>
        </p:spPr>
      </p:pic>
      <p:sp>
        <p:nvSpPr>
          <p:cNvPr id="2" name="Title 1">
            <a:extLst>
              <a:ext uri="{FF2B5EF4-FFF2-40B4-BE49-F238E27FC236}">
                <a16:creationId xmlns:a16="http://schemas.microsoft.com/office/drawing/2014/main" id="{389319D9-46D6-4A66-8573-2FFC8A17BA0B}"/>
              </a:ext>
            </a:extLst>
          </p:cNvPr>
          <p:cNvSpPr>
            <a:spLocks noGrp="1"/>
          </p:cNvSpPr>
          <p:nvPr>
            <p:ph type="title"/>
          </p:nvPr>
        </p:nvSpPr>
        <p:spPr>
          <a:xfrm>
            <a:off x="539552" y="-99392"/>
            <a:ext cx="8229600" cy="936104"/>
          </a:xfrm>
        </p:spPr>
        <p:txBody>
          <a:bodyPr/>
          <a:lstStyle/>
          <a:p>
            <a:r>
              <a:rPr lang="hr-HR" dirty="0"/>
              <a:t>Teorija </a:t>
            </a:r>
            <a:r>
              <a:rPr lang="hr-HR" dirty="0" err="1"/>
              <a:t>metastabilnosti</a:t>
            </a:r>
            <a:endParaRPr lang="en-US" dirty="0"/>
          </a:p>
        </p:txBody>
      </p:sp>
      <p:sp>
        <p:nvSpPr>
          <p:cNvPr id="3" name="Content Placeholder 2">
            <a:extLst>
              <a:ext uri="{FF2B5EF4-FFF2-40B4-BE49-F238E27FC236}">
                <a16:creationId xmlns:a16="http://schemas.microsoft.com/office/drawing/2014/main" id="{A905004D-0793-42E4-BE18-036227DBF4A1}"/>
              </a:ext>
            </a:extLst>
          </p:cNvPr>
          <p:cNvSpPr>
            <a:spLocks noGrp="1"/>
          </p:cNvSpPr>
          <p:nvPr>
            <p:ph idx="1"/>
          </p:nvPr>
        </p:nvSpPr>
        <p:spPr>
          <a:xfrm>
            <a:off x="3319620" y="607984"/>
            <a:ext cx="5322615" cy="648072"/>
          </a:xfrm>
        </p:spPr>
        <p:txBody>
          <a:bodyPr/>
          <a:lstStyle/>
          <a:p>
            <a:pPr marL="0" indent="0">
              <a:buNone/>
            </a:pPr>
            <a:r>
              <a:rPr lang="hr-HR" sz="1600" dirty="0"/>
              <a:t>kao temelj za svjesnu aktivnost kroz sposobnost za integraciju više različitih funkcionalnih dijelova moždane kore</a:t>
            </a:r>
            <a:endParaRPr lang="en-US" sz="1600" dirty="0"/>
          </a:p>
        </p:txBody>
      </p:sp>
      <p:sp>
        <p:nvSpPr>
          <p:cNvPr id="6" name="TextBox 5">
            <a:extLst>
              <a:ext uri="{FF2B5EF4-FFF2-40B4-BE49-F238E27FC236}">
                <a16:creationId xmlns:a16="http://schemas.microsoft.com/office/drawing/2014/main" id="{6DECE606-2C28-4753-9395-B1C9612C43CF}"/>
              </a:ext>
            </a:extLst>
          </p:cNvPr>
          <p:cNvSpPr txBox="1"/>
          <p:nvPr/>
        </p:nvSpPr>
        <p:spPr>
          <a:xfrm>
            <a:off x="35496" y="6313456"/>
            <a:ext cx="7703646" cy="523220"/>
          </a:xfrm>
          <a:prstGeom prst="rect">
            <a:avLst/>
          </a:prstGeom>
          <a:noFill/>
        </p:spPr>
        <p:txBody>
          <a:bodyPr wrap="square" rtlCol="0">
            <a:spAutoFit/>
          </a:bodyPr>
          <a:lstStyle/>
          <a:p>
            <a:r>
              <a:rPr lang="hr-HR" sz="1400" dirty="0" err="1"/>
              <a:t>Tognoli</a:t>
            </a:r>
            <a:r>
              <a:rPr lang="hr-HR" sz="1400" dirty="0"/>
              <a:t> E, </a:t>
            </a:r>
            <a:r>
              <a:rPr lang="hr-HR" sz="1400" dirty="0" err="1"/>
              <a:t>Kelso</a:t>
            </a:r>
            <a:r>
              <a:rPr lang="hr-HR" sz="1400" dirty="0"/>
              <a:t> JAS. </a:t>
            </a:r>
            <a:r>
              <a:rPr lang="hr-HR" sz="1400" dirty="0" err="1"/>
              <a:t>Brain</a:t>
            </a:r>
            <a:r>
              <a:rPr lang="hr-HR" sz="1400" dirty="0"/>
              <a:t> </a:t>
            </a:r>
            <a:r>
              <a:rPr lang="hr-HR" sz="1400" dirty="0" err="1"/>
              <a:t>coordination</a:t>
            </a:r>
            <a:r>
              <a:rPr lang="hr-HR" sz="1400" dirty="0"/>
              <a:t> </a:t>
            </a:r>
            <a:r>
              <a:rPr lang="hr-HR" sz="1400" dirty="0" err="1"/>
              <a:t>dynamics</a:t>
            </a:r>
            <a:r>
              <a:rPr lang="hr-HR" sz="1400" dirty="0"/>
              <a:t>: </a:t>
            </a:r>
            <a:r>
              <a:rPr lang="hr-HR" sz="1400" dirty="0" err="1"/>
              <a:t>true</a:t>
            </a:r>
            <a:r>
              <a:rPr lang="hr-HR" sz="1400" dirty="0"/>
              <a:t> </a:t>
            </a:r>
            <a:r>
              <a:rPr lang="hr-HR" sz="1400" dirty="0" err="1"/>
              <a:t>and</a:t>
            </a:r>
            <a:r>
              <a:rPr lang="hr-HR" sz="1400" dirty="0"/>
              <a:t> </a:t>
            </a:r>
            <a:r>
              <a:rPr lang="hr-HR" sz="1400" dirty="0" err="1"/>
              <a:t>false</a:t>
            </a:r>
            <a:r>
              <a:rPr lang="hr-HR" sz="1400" dirty="0"/>
              <a:t> </a:t>
            </a:r>
            <a:r>
              <a:rPr lang="hr-HR" sz="1400" dirty="0" err="1"/>
              <a:t>faces</a:t>
            </a:r>
            <a:r>
              <a:rPr lang="hr-HR" sz="1400" dirty="0"/>
              <a:t> </a:t>
            </a:r>
            <a:r>
              <a:rPr lang="hr-HR" sz="1400" dirty="0" err="1"/>
              <a:t>of</a:t>
            </a:r>
            <a:r>
              <a:rPr lang="hr-HR" sz="1400" dirty="0"/>
              <a:t> </a:t>
            </a:r>
            <a:r>
              <a:rPr lang="hr-HR" sz="1400" dirty="0" err="1"/>
              <a:t>phase</a:t>
            </a:r>
            <a:r>
              <a:rPr lang="hr-HR" sz="1400" dirty="0"/>
              <a:t> </a:t>
            </a:r>
            <a:r>
              <a:rPr lang="hr-HR" sz="1400" dirty="0" err="1"/>
              <a:t>synchrony</a:t>
            </a:r>
            <a:r>
              <a:rPr lang="hr-HR" sz="1400" dirty="0"/>
              <a:t> </a:t>
            </a:r>
            <a:r>
              <a:rPr lang="hr-HR" sz="1400" dirty="0" err="1"/>
              <a:t>and</a:t>
            </a:r>
            <a:r>
              <a:rPr lang="hr-HR" sz="1400" dirty="0"/>
              <a:t> </a:t>
            </a:r>
            <a:r>
              <a:rPr lang="hr-HR" sz="1400" dirty="0" err="1"/>
              <a:t>metastability</a:t>
            </a:r>
            <a:r>
              <a:rPr lang="hr-HR" sz="1400" dirty="0"/>
              <a:t>. </a:t>
            </a:r>
            <a:r>
              <a:rPr lang="hr-HR" sz="1400" i="1" dirty="0" err="1"/>
              <a:t>Prog</a:t>
            </a:r>
            <a:r>
              <a:rPr lang="hr-HR" sz="1400" i="1" dirty="0"/>
              <a:t>. </a:t>
            </a:r>
            <a:r>
              <a:rPr lang="hr-HR" sz="1400" i="1" dirty="0" err="1"/>
              <a:t>Neurobiol</a:t>
            </a:r>
            <a:r>
              <a:rPr lang="hr-HR" sz="1400" dirty="0"/>
              <a:t>. 2009; 87: 31-40.</a:t>
            </a:r>
            <a:endParaRPr lang="hr-HR" sz="1400" i="1" dirty="0"/>
          </a:p>
        </p:txBody>
      </p:sp>
      <p:sp>
        <p:nvSpPr>
          <p:cNvPr id="7" name="TextBox 6">
            <a:extLst>
              <a:ext uri="{FF2B5EF4-FFF2-40B4-BE49-F238E27FC236}">
                <a16:creationId xmlns:a16="http://schemas.microsoft.com/office/drawing/2014/main" id="{412E8998-FDA0-4D5A-B858-30430264FCB0}"/>
              </a:ext>
            </a:extLst>
          </p:cNvPr>
          <p:cNvSpPr txBox="1"/>
          <p:nvPr/>
        </p:nvSpPr>
        <p:spPr>
          <a:xfrm>
            <a:off x="2123728" y="2132856"/>
            <a:ext cx="1080120" cy="246221"/>
          </a:xfrm>
          <a:prstGeom prst="rect">
            <a:avLst/>
          </a:prstGeom>
          <a:noFill/>
        </p:spPr>
        <p:txBody>
          <a:bodyPr wrap="square" rtlCol="0">
            <a:spAutoFit/>
          </a:bodyPr>
          <a:lstStyle/>
          <a:p>
            <a:r>
              <a:rPr lang="hr-HR" sz="1000" b="1" dirty="0"/>
              <a:t>relativna faza</a:t>
            </a:r>
            <a:endParaRPr lang="en-US" sz="1000" b="1" dirty="0"/>
          </a:p>
        </p:txBody>
      </p:sp>
      <p:sp>
        <p:nvSpPr>
          <p:cNvPr id="9" name="TextBox 8">
            <a:extLst>
              <a:ext uri="{FF2B5EF4-FFF2-40B4-BE49-F238E27FC236}">
                <a16:creationId xmlns:a16="http://schemas.microsoft.com/office/drawing/2014/main" id="{2B27B4ED-4EC3-4EE4-B331-44C53ABCE4FC}"/>
              </a:ext>
            </a:extLst>
          </p:cNvPr>
          <p:cNvSpPr txBox="1"/>
          <p:nvPr/>
        </p:nvSpPr>
        <p:spPr>
          <a:xfrm>
            <a:off x="5039447" y="4283102"/>
            <a:ext cx="1080120" cy="553998"/>
          </a:xfrm>
          <a:prstGeom prst="rect">
            <a:avLst/>
          </a:prstGeom>
          <a:noFill/>
        </p:spPr>
        <p:txBody>
          <a:bodyPr wrap="square" rtlCol="0">
            <a:spAutoFit/>
          </a:bodyPr>
          <a:lstStyle/>
          <a:p>
            <a:r>
              <a:rPr lang="hr-HR" sz="1000" b="1" dirty="0" err="1"/>
              <a:t>Atraktori</a:t>
            </a:r>
            <a:r>
              <a:rPr lang="hr-HR" sz="1000" b="1" dirty="0"/>
              <a:t> (stabilne fiksne točke)</a:t>
            </a:r>
            <a:endParaRPr lang="en-US" sz="1000" b="1" dirty="0"/>
          </a:p>
        </p:txBody>
      </p:sp>
      <p:sp>
        <p:nvSpPr>
          <p:cNvPr id="10" name="TextBox 9">
            <a:extLst>
              <a:ext uri="{FF2B5EF4-FFF2-40B4-BE49-F238E27FC236}">
                <a16:creationId xmlns:a16="http://schemas.microsoft.com/office/drawing/2014/main" id="{D67C6B97-3427-4BE3-8704-EF9FB31A73C3}"/>
              </a:ext>
            </a:extLst>
          </p:cNvPr>
          <p:cNvSpPr txBox="1"/>
          <p:nvPr/>
        </p:nvSpPr>
        <p:spPr>
          <a:xfrm>
            <a:off x="6342173" y="4066110"/>
            <a:ext cx="1080120" cy="553998"/>
          </a:xfrm>
          <a:prstGeom prst="rect">
            <a:avLst/>
          </a:prstGeom>
          <a:noFill/>
        </p:spPr>
        <p:txBody>
          <a:bodyPr wrap="square" rtlCol="0">
            <a:spAutoFit/>
          </a:bodyPr>
          <a:lstStyle/>
          <a:p>
            <a:r>
              <a:rPr lang="hr-HR" sz="1000" b="1" dirty="0" err="1"/>
              <a:t>Repeleri</a:t>
            </a:r>
            <a:r>
              <a:rPr lang="hr-HR" sz="1000" b="1" dirty="0"/>
              <a:t> (nestabilne fiksne točke)</a:t>
            </a:r>
            <a:endParaRPr lang="en-US" sz="1000" b="1" dirty="0"/>
          </a:p>
        </p:txBody>
      </p:sp>
      <p:sp>
        <p:nvSpPr>
          <p:cNvPr id="4" name="TextBox 3">
            <a:extLst>
              <a:ext uri="{FF2B5EF4-FFF2-40B4-BE49-F238E27FC236}">
                <a16:creationId xmlns:a16="http://schemas.microsoft.com/office/drawing/2014/main" id="{ED0929FC-A539-482F-A6C2-D29638B56A69}"/>
              </a:ext>
            </a:extLst>
          </p:cNvPr>
          <p:cNvSpPr txBox="1"/>
          <p:nvPr/>
        </p:nvSpPr>
        <p:spPr>
          <a:xfrm>
            <a:off x="2987824" y="5728681"/>
            <a:ext cx="5688632" cy="584775"/>
          </a:xfrm>
          <a:prstGeom prst="rect">
            <a:avLst/>
          </a:prstGeom>
          <a:noFill/>
        </p:spPr>
        <p:txBody>
          <a:bodyPr wrap="square" rtlCol="0">
            <a:spAutoFit/>
          </a:bodyPr>
          <a:lstStyle/>
          <a:p>
            <a:r>
              <a:rPr lang="hr-HR" sz="1600" dirty="0" err="1"/>
              <a:t>metastabilnost</a:t>
            </a:r>
            <a:r>
              <a:rPr lang="hr-HR" sz="1600" dirty="0"/>
              <a:t> (A) nalazi negdje između potpuno povezanih, integriranih stanja (C, D) i potpuno nevezanih, odvojenih stanja (E)</a:t>
            </a:r>
            <a:endParaRPr lang="en-US" sz="1600" dirty="0"/>
          </a:p>
        </p:txBody>
      </p:sp>
    </p:spTree>
    <p:extLst>
      <p:ext uri="{BB962C8B-B14F-4D97-AF65-F5344CB8AC3E}">
        <p14:creationId xmlns:p14="http://schemas.microsoft.com/office/powerpoint/2010/main" val="3234513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92F67-FEEE-4BBA-A172-4C10778CE4A1}"/>
              </a:ext>
            </a:extLst>
          </p:cNvPr>
          <p:cNvSpPr>
            <a:spLocks noGrp="1"/>
          </p:cNvSpPr>
          <p:nvPr>
            <p:ph type="title"/>
          </p:nvPr>
        </p:nvSpPr>
        <p:spPr>
          <a:xfrm>
            <a:off x="683568" y="260648"/>
            <a:ext cx="4186808" cy="490066"/>
          </a:xfrm>
        </p:spPr>
        <p:txBody>
          <a:bodyPr/>
          <a:lstStyle/>
          <a:p>
            <a:r>
              <a:rPr lang="hr-HR" i="1" dirty="0" err="1"/>
              <a:t>Binocular</a:t>
            </a:r>
            <a:r>
              <a:rPr lang="hr-HR" i="1" dirty="0"/>
              <a:t> </a:t>
            </a:r>
            <a:r>
              <a:rPr lang="hr-HR" i="1" dirty="0" err="1"/>
              <a:t>rivalry</a:t>
            </a:r>
            <a:endParaRPr lang="en-US" dirty="0"/>
          </a:p>
        </p:txBody>
      </p:sp>
      <p:pic>
        <p:nvPicPr>
          <p:cNvPr id="5" name="Picture 4">
            <a:extLst>
              <a:ext uri="{FF2B5EF4-FFF2-40B4-BE49-F238E27FC236}">
                <a16:creationId xmlns:a16="http://schemas.microsoft.com/office/drawing/2014/main" id="{1AFFBC6B-B9F4-4C56-BD25-48C373EFCB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908720"/>
            <a:ext cx="4628361" cy="2480066"/>
          </a:xfrm>
          <a:prstGeom prst="rect">
            <a:avLst/>
          </a:prstGeom>
        </p:spPr>
      </p:pic>
      <p:sp>
        <p:nvSpPr>
          <p:cNvPr id="6" name="TextBox 5">
            <a:extLst>
              <a:ext uri="{FF2B5EF4-FFF2-40B4-BE49-F238E27FC236}">
                <a16:creationId xmlns:a16="http://schemas.microsoft.com/office/drawing/2014/main" id="{1574519D-32A9-48EC-BE64-DF297B9D5E43}"/>
              </a:ext>
            </a:extLst>
          </p:cNvPr>
          <p:cNvSpPr txBox="1"/>
          <p:nvPr/>
        </p:nvSpPr>
        <p:spPr>
          <a:xfrm>
            <a:off x="35496" y="3248730"/>
            <a:ext cx="9217024" cy="3970318"/>
          </a:xfrm>
          <a:prstGeom prst="rect">
            <a:avLst/>
          </a:prstGeom>
          <a:noFill/>
        </p:spPr>
        <p:txBody>
          <a:bodyPr wrap="square" rtlCol="0">
            <a:spAutoFit/>
          </a:bodyPr>
          <a:lstStyle/>
          <a:p>
            <a:pPr marL="285750" indent="-285750">
              <a:buFontTx/>
              <a:buChar char="-"/>
            </a:pPr>
            <a:r>
              <a:rPr lang="hr-HR" dirty="0"/>
              <a:t>suparništvo hemisfera za perceptivnu dominaciju</a:t>
            </a:r>
          </a:p>
          <a:p>
            <a:pPr marL="285750" indent="-285750">
              <a:buFontTx/>
              <a:buChar char="-"/>
            </a:pPr>
            <a:r>
              <a:rPr lang="hr-HR" dirty="0"/>
              <a:t>nakon kraćeg razdoblja „navikavanja” događa je alternacija svakih nekoliko sekundi</a:t>
            </a:r>
          </a:p>
          <a:p>
            <a:pPr marL="285750" indent="-285750">
              <a:buFontTx/>
              <a:buChar char="-"/>
            </a:pPr>
            <a:r>
              <a:rPr lang="hr-HR" dirty="0"/>
              <a:t>to je umjetno izazvano stanje jer se u normalnim okolnostima slike iz oba oka stapaju</a:t>
            </a:r>
          </a:p>
          <a:p>
            <a:pPr marL="285750" indent="-285750">
              <a:buFontTx/>
              <a:buChar char="-"/>
            </a:pPr>
            <a:r>
              <a:rPr lang="hr-HR" dirty="0"/>
              <a:t>kad na lijevo i desno uho slušamo različite rečenice, možemo pozornost usmjeriti samo na jednu (što ne znači da ona druga ne biva procesirana)</a:t>
            </a:r>
          </a:p>
          <a:p>
            <a:pPr marL="285750" indent="-285750">
              <a:buFontTx/>
              <a:buChar char="-"/>
            </a:pPr>
            <a:r>
              <a:rPr lang="hr-HR" b="1" dirty="0">
                <a:solidFill>
                  <a:srgbClr val="FF0000"/>
                </a:solidFill>
              </a:rPr>
              <a:t>percepciju bez pozornosti (svjesnosti)</a:t>
            </a:r>
            <a:r>
              <a:rPr lang="hr-HR" dirty="0"/>
              <a:t> vidimo u brojnim fenomenima poput rezidualnog vidnog kapaciteta (</a:t>
            </a:r>
            <a:r>
              <a:rPr lang="hr-HR" b="1" i="1" dirty="0" err="1"/>
              <a:t>blindsight</a:t>
            </a:r>
            <a:r>
              <a:rPr lang="hr-HR" dirty="0"/>
              <a:t>), maskiranjem (prekrivanjem) vidnog podražaja dovodimo do njegovog nesvjesnog (subliminalnog) procesiranja (koje utječe npr. na kasnije brže prepoznavanje sličnih podražaja - </a:t>
            </a:r>
            <a:r>
              <a:rPr lang="hr-HR" b="1" dirty="0" err="1">
                <a:solidFill>
                  <a:srgbClr val="FF0000"/>
                </a:solidFill>
              </a:rPr>
              <a:t>priming</a:t>
            </a:r>
            <a:r>
              <a:rPr lang="hr-HR" dirty="0"/>
              <a:t>; slično se uočava i kod njušnog procesiranja (</a:t>
            </a:r>
            <a:r>
              <a:rPr lang="hr-HR" b="1" i="1" dirty="0" err="1"/>
              <a:t>blindsmell</a:t>
            </a:r>
            <a:r>
              <a:rPr lang="hr-HR" i="1" dirty="0"/>
              <a:t>,</a:t>
            </a:r>
            <a:r>
              <a:rPr lang="hr-HR" b="1" i="1" dirty="0"/>
              <a:t> </a:t>
            </a:r>
            <a:r>
              <a:rPr lang="hr-HR" i="1" dirty="0" err="1"/>
              <a:t>binaral</a:t>
            </a:r>
            <a:r>
              <a:rPr lang="hr-HR" i="1" dirty="0"/>
              <a:t> </a:t>
            </a:r>
            <a:r>
              <a:rPr lang="hr-HR" i="1" dirty="0" err="1"/>
              <a:t>rivarly</a:t>
            </a:r>
            <a:r>
              <a:rPr lang="hr-HR" i="1" dirty="0"/>
              <a:t> – banana - </a:t>
            </a:r>
            <a:r>
              <a:rPr lang="hr-HR" i="1" dirty="0" err="1"/>
              <a:t>mint</a:t>
            </a:r>
            <a:r>
              <a:rPr lang="hr-HR" dirty="0"/>
              <a:t>, malo njušimo jedan miris, malo drugi, ako se zamijene na lijevu i desnu nosnicu – to ne možemo razlikovati), kao i kod nesvjesnog procesiranja zastrašujućih lica u slijepom dijelu vidnog polja (</a:t>
            </a:r>
            <a:r>
              <a:rPr lang="hr-HR" b="1" i="1" dirty="0" err="1"/>
              <a:t>blindfear</a:t>
            </a:r>
            <a:r>
              <a:rPr lang="hr-HR" dirty="0"/>
              <a:t>) – </a:t>
            </a:r>
            <a:r>
              <a:rPr lang="hr-HR" dirty="0" err="1"/>
              <a:t>fMRI</a:t>
            </a:r>
            <a:r>
              <a:rPr lang="hr-HR" dirty="0"/>
              <a:t> pokazuje aktivaciju </a:t>
            </a:r>
            <a:r>
              <a:rPr lang="hr-HR" dirty="0" err="1"/>
              <a:t>amigdaloidne</a:t>
            </a:r>
            <a:r>
              <a:rPr lang="hr-HR" dirty="0"/>
              <a:t> jezgre</a:t>
            </a:r>
          </a:p>
          <a:p>
            <a:pPr marL="285750" indent="-285750">
              <a:buFontTx/>
              <a:buChar char="-"/>
            </a:pPr>
            <a:endParaRPr lang="hr-HR" dirty="0"/>
          </a:p>
        </p:txBody>
      </p:sp>
      <p:pic>
        <p:nvPicPr>
          <p:cNvPr id="8" name="Picture 7">
            <a:extLst>
              <a:ext uri="{FF2B5EF4-FFF2-40B4-BE49-F238E27FC236}">
                <a16:creationId xmlns:a16="http://schemas.microsoft.com/office/drawing/2014/main" id="{05A4729F-C964-40F7-B5B2-9B7FD7A263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195"/>
            <a:ext cx="971600" cy="337250"/>
          </a:xfrm>
          <a:prstGeom prst="rect">
            <a:avLst/>
          </a:prstGeom>
        </p:spPr>
      </p:pic>
      <p:pic>
        <p:nvPicPr>
          <p:cNvPr id="4" name="Picture 3">
            <a:extLst>
              <a:ext uri="{FF2B5EF4-FFF2-40B4-BE49-F238E27FC236}">
                <a16:creationId xmlns:a16="http://schemas.microsoft.com/office/drawing/2014/main" id="{FC6AF76B-B790-4A99-9418-DA4246959E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6056" y="921034"/>
            <a:ext cx="4032448" cy="2264449"/>
          </a:xfrm>
          <a:prstGeom prst="rect">
            <a:avLst/>
          </a:prstGeom>
        </p:spPr>
      </p:pic>
      <p:sp>
        <p:nvSpPr>
          <p:cNvPr id="7" name="TextBox 6">
            <a:extLst>
              <a:ext uri="{FF2B5EF4-FFF2-40B4-BE49-F238E27FC236}">
                <a16:creationId xmlns:a16="http://schemas.microsoft.com/office/drawing/2014/main" id="{B7886861-3C89-477A-BFF2-52F7800769E5}"/>
              </a:ext>
            </a:extLst>
          </p:cNvPr>
          <p:cNvSpPr txBox="1"/>
          <p:nvPr/>
        </p:nvSpPr>
        <p:spPr>
          <a:xfrm>
            <a:off x="6300192" y="566048"/>
            <a:ext cx="2006719" cy="369332"/>
          </a:xfrm>
          <a:prstGeom prst="rect">
            <a:avLst/>
          </a:prstGeom>
          <a:noFill/>
        </p:spPr>
        <p:txBody>
          <a:bodyPr wrap="square" rtlCol="0">
            <a:spAutoFit/>
          </a:bodyPr>
          <a:lstStyle/>
          <a:p>
            <a:r>
              <a:rPr lang="hr-HR" b="1" dirty="0" err="1">
                <a:solidFill>
                  <a:srgbClr val="FF0000"/>
                </a:solidFill>
              </a:rPr>
              <a:t>Subliminal</a:t>
            </a:r>
            <a:r>
              <a:rPr lang="hr-HR" b="1" dirty="0">
                <a:solidFill>
                  <a:srgbClr val="FF0000"/>
                </a:solidFill>
              </a:rPr>
              <a:t> </a:t>
            </a:r>
            <a:r>
              <a:rPr lang="hr-HR" b="1" dirty="0" err="1">
                <a:solidFill>
                  <a:srgbClr val="FF0000"/>
                </a:solidFill>
              </a:rPr>
              <a:t>priming</a:t>
            </a:r>
            <a:endParaRPr lang="en-US" b="1" dirty="0">
              <a:solidFill>
                <a:srgbClr val="FF0000"/>
              </a:solidFill>
            </a:endParaRPr>
          </a:p>
        </p:txBody>
      </p:sp>
    </p:spTree>
    <p:extLst>
      <p:ext uri="{BB962C8B-B14F-4D97-AF65-F5344CB8AC3E}">
        <p14:creationId xmlns:p14="http://schemas.microsoft.com/office/powerpoint/2010/main" val="1937920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24BEF-6744-41DC-82D6-D54415D2B8FE}"/>
              </a:ext>
            </a:extLst>
          </p:cNvPr>
          <p:cNvSpPr>
            <a:spLocks noGrp="1"/>
          </p:cNvSpPr>
          <p:nvPr>
            <p:ph type="title"/>
          </p:nvPr>
        </p:nvSpPr>
        <p:spPr>
          <a:xfrm>
            <a:off x="3707904" y="274638"/>
            <a:ext cx="1728192" cy="634082"/>
          </a:xfrm>
        </p:spPr>
        <p:txBody>
          <a:bodyPr>
            <a:normAutofit fontScale="90000"/>
          </a:bodyPr>
          <a:lstStyle/>
          <a:p>
            <a:r>
              <a:rPr lang="hr-HR" dirty="0">
                <a:latin typeface="Calibri Light" panose="020F0302020204030204" pitchFamily="34" charset="0"/>
                <a:cs typeface="Calibri Light" panose="020F0302020204030204" pitchFamily="34" charset="0"/>
              </a:rPr>
              <a:t>Sadržaj</a:t>
            </a:r>
            <a:endParaRPr lang="en-US"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181ACCB4-E713-4169-A785-56D58144D01B}"/>
              </a:ext>
            </a:extLst>
          </p:cNvPr>
          <p:cNvSpPr>
            <a:spLocks noGrp="1"/>
          </p:cNvSpPr>
          <p:nvPr>
            <p:ph idx="1"/>
          </p:nvPr>
        </p:nvSpPr>
        <p:spPr>
          <a:xfrm>
            <a:off x="457200" y="1124744"/>
            <a:ext cx="8435280" cy="5544616"/>
          </a:xfrm>
        </p:spPr>
        <p:txBody>
          <a:bodyPr>
            <a:normAutofit fontScale="70000" lnSpcReduction="20000"/>
          </a:bodyPr>
          <a:lstStyle/>
          <a:p>
            <a:r>
              <a:rPr lang="hr-HR" dirty="0"/>
              <a:t>Otkriće retikularne formacije (RF) i </a:t>
            </a:r>
            <a:r>
              <a:rPr lang="hr-HR" dirty="0" err="1"/>
              <a:t>ascendentnog</a:t>
            </a:r>
            <a:r>
              <a:rPr lang="hr-HR" dirty="0"/>
              <a:t> retikularnog aktivacijskog sustava (ARAS)</a:t>
            </a:r>
          </a:p>
          <a:p>
            <a:endParaRPr lang="hr-HR" dirty="0"/>
          </a:p>
          <a:p>
            <a:r>
              <a:rPr lang="hr-HR" dirty="0"/>
              <a:t>Dvije glavne dimenzije svijesti: budnost i svjesnost te njihova disocijacija u različitim stanjima</a:t>
            </a:r>
          </a:p>
          <a:p>
            <a:endParaRPr lang="hr-HR" dirty="0"/>
          </a:p>
          <a:p>
            <a:r>
              <a:rPr lang="hr-HR" dirty="0"/>
              <a:t>Otkriće i uloga mreže temeljnog načina rada (</a:t>
            </a:r>
            <a:r>
              <a:rPr lang="hr-HR" i="1" dirty="0" err="1"/>
              <a:t>default</a:t>
            </a:r>
            <a:r>
              <a:rPr lang="hr-HR" i="1" dirty="0"/>
              <a:t> mode network, </a:t>
            </a:r>
            <a:r>
              <a:rPr lang="hr-HR" dirty="0"/>
              <a:t>DMN) u svjesnosti</a:t>
            </a:r>
          </a:p>
          <a:p>
            <a:endParaRPr lang="hr-HR" dirty="0"/>
          </a:p>
          <a:p>
            <a:r>
              <a:rPr lang="hr-HR" dirty="0"/>
              <a:t>Temeljne postavke, prednosti i nedostatci u literaturi najviše spominjanih teorija svijesti</a:t>
            </a:r>
          </a:p>
          <a:p>
            <a:endParaRPr lang="hr-HR" dirty="0"/>
          </a:p>
          <a:p>
            <a:r>
              <a:rPr lang="hr-HR" dirty="0"/>
              <a:t>Teorija dijeljenja informacija u zajedničkom radnom okružju (</a:t>
            </a:r>
            <a:r>
              <a:rPr lang="hr-HR" i="1" dirty="0"/>
              <a:t>global </a:t>
            </a:r>
            <a:r>
              <a:rPr lang="hr-HR" i="1" dirty="0" err="1"/>
              <a:t>neuronal</a:t>
            </a:r>
            <a:r>
              <a:rPr lang="hr-HR" i="1" dirty="0"/>
              <a:t> </a:t>
            </a:r>
            <a:r>
              <a:rPr lang="hr-HR" i="1" dirty="0" err="1"/>
              <a:t>workspace</a:t>
            </a:r>
            <a:r>
              <a:rPr lang="hr-HR" i="1" dirty="0"/>
              <a:t> </a:t>
            </a:r>
            <a:r>
              <a:rPr lang="hr-HR" i="1" dirty="0" err="1"/>
              <a:t>theory</a:t>
            </a:r>
            <a:r>
              <a:rPr lang="hr-HR" i="1" dirty="0"/>
              <a:t> </a:t>
            </a:r>
            <a:r>
              <a:rPr lang="hr-HR" i="1" dirty="0" err="1"/>
              <a:t>of</a:t>
            </a:r>
            <a:r>
              <a:rPr lang="hr-HR" i="1" dirty="0"/>
              <a:t> </a:t>
            </a:r>
            <a:r>
              <a:rPr lang="hr-HR" i="1" dirty="0" err="1"/>
              <a:t>consciousness</a:t>
            </a:r>
            <a:r>
              <a:rPr lang="hr-HR" dirty="0"/>
              <a:t>, GNW)</a:t>
            </a:r>
          </a:p>
          <a:p>
            <a:endParaRPr lang="hr-HR" dirty="0"/>
          </a:p>
          <a:p>
            <a:r>
              <a:rPr lang="hr-HR" dirty="0"/>
              <a:t>C0, C1 i C2 svijest i AI</a:t>
            </a:r>
          </a:p>
        </p:txBody>
      </p:sp>
    </p:spTree>
    <p:extLst>
      <p:ext uri="{BB962C8B-B14F-4D97-AF65-F5344CB8AC3E}">
        <p14:creationId xmlns:p14="http://schemas.microsoft.com/office/powerpoint/2010/main" val="1735058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33A29-71E5-47A7-904D-186177130ED5}"/>
              </a:ext>
            </a:extLst>
          </p:cNvPr>
          <p:cNvSpPr>
            <a:spLocks noGrp="1"/>
          </p:cNvSpPr>
          <p:nvPr>
            <p:ph type="title"/>
          </p:nvPr>
        </p:nvSpPr>
        <p:spPr>
          <a:xfrm>
            <a:off x="457200" y="274638"/>
            <a:ext cx="8229600" cy="778098"/>
          </a:xfrm>
        </p:spPr>
        <p:txBody>
          <a:bodyPr>
            <a:normAutofit fontScale="90000"/>
          </a:bodyPr>
          <a:lstStyle/>
          <a:p>
            <a:r>
              <a:rPr lang="hr-HR" dirty="0">
                <a:latin typeface="Calibri Light" panose="020F0302020204030204" pitchFamily="34" charset="0"/>
                <a:cs typeface="Calibri Light" panose="020F0302020204030204" pitchFamily="34" charset="0"/>
              </a:rPr>
              <a:t>Glavne paradigme u istraživanjima C.</a:t>
            </a:r>
            <a:endParaRPr lang="en-US" dirty="0">
              <a:latin typeface="Calibri Light" panose="020F0302020204030204" pitchFamily="34" charset="0"/>
              <a:cs typeface="Calibri Light" panose="020F0302020204030204" pitchFamily="34" charset="0"/>
            </a:endParaRPr>
          </a:p>
        </p:txBody>
      </p:sp>
      <p:pic>
        <p:nvPicPr>
          <p:cNvPr id="5" name="Picture 4">
            <a:extLst>
              <a:ext uri="{FF2B5EF4-FFF2-40B4-BE49-F238E27FC236}">
                <a16:creationId xmlns:a16="http://schemas.microsoft.com/office/drawing/2014/main" id="{62704032-38DF-4B15-A9C1-14FD73C83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1268760"/>
            <a:ext cx="3035681" cy="5244982"/>
          </a:xfrm>
          <a:prstGeom prst="rect">
            <a:avLst/>
          </a:prstGeom>
        </p:spPr>
      </p:pic>
      <p:sp>
        <p:nvSpPr>
          <p:cNvPr id="6" name="TextBox 5">
            <a:extLst>
              <a:ext uri="{FF2B5EF4-FFF2-40B4-BE49-F238E27FC236}">
                <a16:creationId xmlns:a16="http://schemas.microsoft.com/office/drawing/2014/main" id="{3A183339-1CE8-44A5-87B9-35EBB554BB3D}"/>
              </a:ext>
            </a:extLst>
          </p:cNvPr>
          <p:cNvSpPr txBox="1"/>
          <p:nvPr/>
        </p:nvSpPr>
        <p:spPr>
          <a:xfrm>
            <a:off x="5148064" y="5373216"/>
            <a:ext cx="3466728" cy="646331"/>
          </a:xfrm>
          <a:prstGeom prst="rect">
            <a:avLst/>
          </a:prstGeom>
          <a:noFill/>
        </p:spPr>
        <p:txBody>
          <a:bodyPr wrap="square" rtlCol="0">
            <a:spAutoFit/>
          </a:bodyPr>
          <a:lstStyle/>
          <a:p>
            <a:r>
              <a:rPr lang="hr-HR" dirty="0"/>
              <a:t>„Zamišljajte da igrate tenis”</a:t>
            </a:r>
          </a:p>
          <a:p>
            <a:r>
              <a:rPr lang="hr-HR" dirty="0"/>
              <a:t>„Javite se kad izgovorim vaše ime”</a:t>
            </a:r>
            <a:endParaRPr lang="en-US" dirty="0"/>
          </a:p>
        </p:txBody>
      </p:sp>
    </p:spTree>
    <p:extLst>
      <p:ext uri="{BB962C8B-B14F-4D97-AF65-F5344CB8AC3E}">
        <p14:creationId xmlns:p14="http://schemas.microsoft.com/office/powerpoint/2010/main" val="2744334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501008"/>
            <a:ext cx="9144000" cy="1944216"/>
          </a:xfrm>
        </p:spPr>
        <p:txBody>
          <a:bodyPr>
            <a:normAutofit fontScale="92500"/>
          </a:bodyPr>
          <a:lstStyle/>
          <a:p>
            <a:r>
              <a:rPr lang="hr-HR" sz="2400" dirty="0" err="1"/>
              <a:t>non</a:t>
            </a:r>
            <a:r>
              <a:rPr lang="hr-HR" sz="2400" dirty="0"/>
              <a:t>-</a:t>
            </a:r>
            <a:r>
              <a:rPr lang="hr-HR" sz="2400" dirty="0" err="1"/>
              <a:t>invasive</a:t>
            </a:r>
            <a:r>
              <a:rPr lang="hr-HR" sz="2400" dirty="0"/>
              <a:t> </a:t>
            </a:r>
            <a:r>
              <a:rPr lang="hr-HR" sz="2400" dirty="0" err="1"/>
              <a:t>method</a:t>
            </a:r>
            <a:r>
              <a:rPr lang="hr-HR" sz="2400" dirty="0"/>
              <a:t> to </a:t>
            </a:r>
            <a:r>
              <a:rPr lang="hr-HR" sz="2400" dirty="0" err="1"/>
              <a:t>measure</a:t>
            </a:r>
            <a:r>
              <a:rPr lang="hr-HR" sz="2400" dirty="0"/>
              <a:t> </a:t>
            </a:r>
            <a:r>
              <a:rPr lang="hr-HR" sz="2400" dirty="0" err="1"/>
              <a:t>brain</a:t>
            </a:r>
            <a:r>
              <a:rPr lang="hr-HR" sz="2400" dirty="0"/>
              <a:t>’s </a:t>
            </a:r>
            <a:r>
              <a:rPr lang="hr-HR" sz="2400" dirty="0" err="1"/>
              <a:t>activity</a:t>
            </a:r>
            <a:endParaRPr lang="hr-HR" sz="2400" dirty="0"/>
          </a:p>
          <a:p>
            <a:r>
              <a:rPr lang="hr-HR" sz="2400" dirty="0"/>
              <a:t>is </a:t>
            </a:r>
            <a:r>
              <a:rPr lang="hr-HR" sz="2400" dirty="0" err="1"/>
              <a:t>an</a:t>
            </a:r>
            <a:r>
              <a:rPr lang="hr-HR" sz="2400" dirty="0"/>
              <a:t> </a:t>
            </a:r>
            <a:r>
              <a:rPr lang="hr-HR" sz="2400" dirty="0" err="1"/>
              <a:t>indirect</a:t>
            </a:r>
            <a:r>
              <a:rPr lang="hr-HR" sz="2400" dirty="0"/>
              <a:t> </a:t>
            </a:r>
            <a:r>
              <a:rPr lang="hr-HR" sz="2400" dirty="0" err="1"/>
              <a:t>measurement</a:t>
            </a:r>
            <a:r>
              <a:rPr lang="hr-HR" sz="2400" dirty="0"/>
              <a:t> </a:t>
            </a:r>
            <a:r>
              <a:rPr lang="hr-HR" sz="2400" dirty="0" err="1"/>
              <a:t>of</a:t>
            </a:r>
            <a:r>
              <a:rPr lang="hr-HR" sz="2400" dirty="0"/>
              <a:t> </a:t>
            </a:r>
            <a:r>
              <a:rPr lang="hr-HR" sz="2400" dirty="0" err="1"/>
              <a:t>vascular</a:t>
            </a:r>
            <a:r>
              <a:rPr lang="hr-HR" sz="2400" dirty="0"/>
              <a:t> </a:t>
            </a:r>
            <a:r>
              <a:rPr lang="hr-HR" sz="2400" dirty="0" err="1"/>
              <a:t>and</a:t>
            </a:r>
            <a:r>
              <a:rPr lang="hr-HR" sz="2400" dirty="0"/>
              <a:t> </a:t>
            </a:r>
            <a:r>
              <a:rPr lang="hr-HR" sz="2400" dirty="0" err="1"/>
              <a:t>hemodynamic</a:t>
            </a:r>
            <a:r>
              <a:rPr lang="hr-HR" sz="2400" dirty="0"/>
              <a:t> </a:t>
            </a:r>
            <a:r>
              <a:rPr lang="hr-HR" sz="2400" dirty="0" err="1"/>
              <a:t>signals</a:t>
            </a:r>
            <a:endParaRPr lang="hr-HR" sz="2400" dirty="0"/>
          </a:p>
          <a:p>
            <a:r>
              <a:rPr lang="hr-HR" sz="2400" dirty="0"/>
              <a:t>most </a:t>
            </a:r>
            <a:r>
              <a:rPr lang="hr-HR" sz="2400" dirty="0" err="1"/>
              <a:t>important</a:t>
            </a:r>
            <a:r>
              <a:rPr lang="hr-HR" sz="2400" dirty="0"/>
              <a:t> </a:t>
            </a:r>
            <a:r>
              <a:rPr lang="hr-HR" sz="2400" dirty="0" err="1"/>
              <a:t>variant</a:t>
            </a:r>
            <a:r>
              <a:rPr lang="hr-HR" sz="2400" dirty="0"/>
              <a:t> </a:t>
            </a:r>
            <a:r>
              <a:rPr lang="hr-HR" sz="2400" dirty="0" err="1"/>
              <a:t>uses</a:t>
            </a:r>
            <a:r>
              <a:rPr lang="hr-HR" sz="2400" dirty="0"/>
              <a:t> BOLD signal</a:t>
            </a:r>
          </a:p>
          <a:p>
            <a:r>
              <a:rPr lang="hr-HR" sz="2400" dirty="0" err="1">
                <a:solidFill>
                  <a:srgbClr val="FFC000"/>
                </a:solidFill>
              </a:rPr>
              <a:t>Seiji</a:t>
            </a:r>
            <a:r>
              <a:rPr lang="hr-HR" sz="2400" dirty="0">
                <a:solidFill>
                  <a:srgbClr val="FFC000"/>
                </a:solidFill>
              </a:rPr>
              <a:t> </a:t>
            </a:r>
            <a:r>
              <a:rPr lang="hr-HR" sz="2400" dirty="0" err="1">
                <a:solidFill>
                  <a:srgbClr val="FFC000"/>
                </a:solidFill>
              </a:rPr>
              <a:t>Ogawa</a:t>
            </a:r>
            <a:r>
              <a:rPr lang="hr-HR" sz="2400" dirty="0"/>
              <a:t> 1990, AT&amp;T Bell </a:t>
            </a:r>
            <a:r>
              <a:rPr lang="hr-HR" sz="2400" dirty="0" err="1"/>
              <a:t>labs</a:t>
            </a:r>
            <a:r>
              <a:rPr lang="hr-HR" sz="2400" dirty="0"/>
              <a:t>, Murray </a:t>
            </a:r>
            <a:r>
              <a:rPr lang="hr-HR" sz="2400" dirty="0" err="1"/>
              <a:t>Hill</a:t>
            </a:r>
            <a:r>
              <a:rPr lang="hr-HR" sz="2400" dirty="0"/>
              <a:t>, NJ, USA (</a:t>
            </a:r>
            <a:r>
              <a:rPr lang="hr-HR" sz="2400" dirty="0">
                <a:solidFill>
                  <a:srgbClr val="FFFF00"/>
                </a:solidFill>
              </a:rPr>
              <a:t>1. </a:t>
            </a:r>
            <a:r>
              <a:rPr lang="hr-HR" sz="2400" dirty="0" err="1">
                <a:solidFill>
                  <a:srgbClr val="FFFF00"/>
                </a:solidFill>
              </a:rPr>
              <a:t>task</a:t>
            </a:r>
            <a:r>
              <a:rPr lang="hr-HR" sz="2400" dirty="0">
                <a:solidFill>
                  <a:srgbClr val="FFFF00"/>
                </a:solidFill>
              </a:rPr>
              <a:t>-</a:t>
            </a:r>
            <a:r>
              <a:rPr lang="hr-HR" sz="2400" dirty="0" err="1">
                <a:solidFill>
                  <a:srgbClr val="FFFF00"/>
                </a:solidFill>
              </a:rPr>
              <a:t>related</a:t>
            </a:r>
            <a:r>
              <a:rPr lang="hr-HR" sz="2400" dirty="0">
                <a:solidFill>
                  <a:srgbClr val="FFFF00"/>
                </a:solidFill>
              </a:rPr>
              <a:t> </a:t>
            </a:r>
            <a:r>
              <a:rPr lang="hr-HR" sz="2400" dirty="0" err="1">
                <a:solidFill>
                  <a:srgbClr val="FFFF00"/>
                </a:solidFill>
              </a:rPr>
              <a:t>fMRI</a:t>
            </a:r>
            <a:r>
              <a:rPr lang="hr-HR" sz="2400" dirty="0"/>
              <a:t>)</a:t>
            </a:r>
          </a:p>
          <a:p>
            <a:endParaRPr lang="hr-HR" sz="2400" dirty="0"/>
          </a:p>
          <a:p>
            <a:endParaRPr lang="hr-HR" sz="2400" dirty="0"/>
          </a:p>
          <a:p>
            <a:pPr marL="0" indent="0">
              <a:buNone/>
            </a:pPr>
            <a:endParaRPr lang="en-US" sz="2400" dirty="0"/>
          </a:p>
        </p:txBody>
      </p:sp>
      <p:sp>
        <p:nvSpPr>
          <p:cNvPr id="6" name="Title 1"/>
          <p:cNvSpPr>
            <a:spLocks noGrp="1"/>
          </p:cNvSpPr>
          <p:nvPr>
            <p:ph type="title"/>
          </p:nvPr>
        </p:nvSpPr>
        <p:spPr>
          <a:xfrm>
            <a:off x="467544" y="2332"/>
            <a:ext cx="8229600" cy="857375"/>
          </a:xfrm>
        </p:spPr>
        <p:txBody>
          <a:bodyPr>
            <a:normAutofit/>
          </a:bodyPr>
          <a:lstStyle/>
          <a:p>
            <a:r>
              <a:rPr lang="hr-HR" dirty="0" err="1">
                <a:solidFill>
                  <a:srgbClr val="FFFF00"/>
                </a:solidFill>
                <a:latin typeface="+mn-lt"/>
              </a:rPr>
              <a:t>fMRI</a:t>
            </a:r>
            <a:r>
              <a:rPr lang="hr-HR" dirty="0">
                <a:solidFill>
                  <a:srgbClr val="FFFF00"/>
                </a:solidFill>
                <a:latin typeface="+mn-lt"/>
              </a:rPr>
              <a:t> i otkriće DMN-a</a:t>
            </a:r>
            <a:endParaRPr lang="en-US" dirty="0">
              <a:solidFill>
                <a:srgbClr val="FFFF00"/>
              </a:solidFill>
              <a:latin typeface="+mn-lt"/>
            </a:endParaRPr>
          </a:p>
        </p:txBody>
      </p:sp>
      <p:pic>
        <p:nvPicPr>
          <p:cNvPr id="5" name="Picture 12"/>
          <p:cNvPicPr>
            <a:picLocks noChangeAspect="1" noChangeArrowheads="1"/>
          </p:cNvPicPr>
          <p:nvPr/>
        </p:nvPicPr>
        <p:blipFill>
          <a:blip r:embed="rId2">
            <a:extLst>
              <a:ext uri="{28A0092B-C50C-407E-A947-70E740481C1C}">
                <a14:useLocalDpi xmlns:a14="http://schemas.microsoft.com/office/drawing/2010/main" val="0"/>
              </a:ext>
            </a:extLst>
          </a:blip>
          <a:srcRect l="9607" t="8801" r="22903" b="5182"/>
          <a:stretch>
            <a:fillRect/>
          </a:stretch>
        </p:blipFill>
        <p:spPr bwMode="auto">
          <a:xfrm>
            <a:off x="2443819" y="859387"/>
            <a:ext cx="2218878" cy="246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UKF-FMRI-20-09-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836821"/>
            <a:ext cx="2520280"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6302" y="5301208"/>
            <a:ext cx="6774904" cy="147210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5" descr="ogaw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493" y="5301208"/>
            <a:ext cx="1044834" cy="136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5729F44-23CF-496F-9F1B-3B6BE4E4B07B}"/>
              </a:ext>
            </a:extLst>
          </p:cNvPr>
          <p:cNvSpPr txBox="1"/>
          <p:nvPr/>
        </p:nvSpPr>
        <p:spPr>
          <a:xfrm>
            <a:off x="112015" y="2659675"/>
            <a:ext cx="2084287" cy="646331"/>
          </a:xfrm>
          <a:prstGeom prst="rect">
            <a:avLst/>
          </a:prstGeom>
          <a:noFill/>
        </p:spPr>
        <p:txBody>
          <a:bodyPr wrap="square" rtlCol="0">
            <a:spAutoFit/>
          </a:bodyPr>
          <a:lstStyle/>
          <a:p>
            <a:r>
              <a:rPr lang="hr-HR" dirty="0"/>
              <a:t>3. VII 1977. – </a:t>
            </a:r>
            <a:r>
              <a:rPr lang="hr-HR" dirty="0">
                <a:solidFill>
                  <a:srgbClr val="FFFF00"/>
                </a:solidFill>
              </a:rPr>
              <a:t>1. MRI</a:t>
            </a:r>
            <a:r>
              <a:rPr lang="hr-HR" dirty="0"/>
              <a:t> na živom čovjeku</a:t>
            </a:r>
            <a:endParaRPr lang="en-US" dirty="0"/>
          </a:p>
        </p:txBody>
      </p:sp>
      <p:sp>
        <p:nvSpPr>
          <p:cNvPr id="4" name="Rectangle 3">
            <a:extLst>
              <a:ext uri="{FF2B5EF4-FFF2-40B4-BE49-F238E27FC236}">
                <a16:creationId xmlns:a16="http://schemas.microsoft.com/office/drawing/2014/main" id="{76A869D7-BD02-4E6D-9904-F3A62B971FCB}"/>
              </a:ext>
            </a:extLst>
          </p:cNvPr>
          <p:cNvSpPr/>
          <p:nvPr/>
        </p:nvSpPr>
        <p:spPr>
          <a:xfrm>
            <a:off x="6912260" y="2780928"/>
            <a:ext cx="648072"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8919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6" name="Picture 6" descr="bold"/>
          <p:cNvPicPr>
            <a:picLocks noChangeAspect="1" noChangeArrowheads="1"/>
          </p:cNvPicPr>
          <p:nvPr/>
        </p:nvPicPr>
        <p:blipFill>
          <a:blip r:embed="rId2">
            <a:extLst>
              <a:ext uri="{28A0092B-C50C-407E-A947-70E740481C1C}">
                <a14:useLocalDpi xmlns:a14="http://schemas.microsoft.com/office/drawing/2010/main" val="0"/>
              </a:ext>
            </a:extLst>
          </a:blip>
          <a:srcRect l="2740" t="18193" r="2739" b="3683"/>
          <a:stretch>
            <a:fillRect/>
          </a:stretch>
        </p:blipFill>
        <p:spPr bwMode="auto">
          <a:xfrm>
            <a:off x="107503" y="856808"/>
            <a:ext cx="5328593" cy="312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9"/>
          <p:cNvSpPr>
            <a:spLocks noChangeArrowheads="1"/>
          </p:cNvSpPr>
          <p:nvPr/>
        </p:nvSpPr>
        <p:spPr bwMode="auto">
          <a:xfrm>
            <a:off x="0" y="546100"/>
            <a:ext cx="9594850" cy="576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01" name="Rectangle 11"/>
          <p:cNvSpPr>
            <a:spLocks noChangeArrowheads="1"/>
          </p:cNvSpPr>
          <p:nvPr/>
        </p:nvSpPr>
        <p:spPr bwMode="auto">
          <a:xfrm>
            <a:off x="531043" y="223446"/>
            <a:ext cx="4481512" cy="40011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00"/>
                </a:solidFill>
                <a:effectLst/>
                <a:uLnTx/>
                <a:uFillTx/>
                <a:latin typeface="Calibri Light" panose="020F0302020204030204" pitchFamily="34" charset="0"/>
                <a:cs typeface="Calibri Light" panose="020F0302020204030204" pitchFamily="34" charset="0"/>
                <a:sym typeface="Symbol" pitchFamily="18" charset="2"/>
              </a:rPr>
              <a:t>B</a:t>
            </a:r>
            <a:r>
              <a:rPr kumimoji="0" lang="en-US" altLang="en-US" sz="2000" b="1"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sym typeface="Symbol" pitchFamily="18" charset="2"/>
              </a:rPr>
              <a:t>lood</a:t>
            </a:r>
            <a:r>
              <a:rPr kumimoji="0" lang="en-US" altLang="en-US" sz="2000" b="1" i="0" u="none" strike="noStrike" kern="1200" cap="none" spc="0" normalizeH="0" baseline="0" noProof="0" dirty="0">
                <a:ln>
                  <a:noFill/>
                </a:ln>
                <a:solidFill>
                  <a:srgbClr val="FFFF00"/>
                </a:solidFill>
                <a:effectLst/>
                <a:uLnTx/>
                <a:uFillTx/>
                <a:latin typeface="Calibri Light" panose="020F0302020204030204" pitchFamily="34" charset="0"/>
                <a:cs typeface="Calibri Light" panose="020F0302020204030204" pitchFamily="34" charset="0"/>
                <a:sym typeface="Symbol" pitchFamily="18" charset="2"/>
              </a:rPr>
              <a:t> O</a:t>
            </a:r>
            <a:r>
              <a:rPr kumimoji="0" lang="en-US" altLang="en-US" sz="2000" b="1"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sym typeface="Symbol" pitchFamily="18" charset="2"/>
              </a:rPr>
              <a:t>xygen</a:t>
            </a:r>
            <a:r>
              <a:rPr kumimoji="0" lang="en-US" altLang="en-US" sz="2000" b="1" i="0" u="none" strike="noStrike" kern="1200" cap="none" spc="0" normalizeH="0" baseline="0" noProof="0" dirty="0">
                <a:ln>
                  <a:noFill/>
                </a:ln>
                <a:solidFill>
                  <a:srgbClr val="FFFF00"/>
                </a:solidFill>
                <a:effectLst/>
                <a:uLnTx/>
                <a:uFillTx/>
                <a:latin typeface="Calibri Light" panose="020F0302020204030204" pitchFamily="34" charset="0"/>
                <a:cs typeface="Calibri Light" panose="020F0302020204030204" pitchFamily="34" charset="0"/>
                <a:sym typeface="Symbol" pitchFamily="18" charset="2"/>
              </a:rPr>
              <a:t> L</a:t>
            </a:r>
            <a:r>
              <a:rPr kumimoji="0" lang="en-US" altLang="en-US" sz="2000" b="1"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sym typeface="Symbol" pitchFamily="18" charset="2"/>
              </a:rPr>
              <a:t>evel</a:t>
            </a:r>
            <a:r>
              <a:rPr kumimoji="0" lang="en-US" altLang="en-US" sz="2000" b="1" i="0" u="none" strike="noStrike" kern="1200" cap="none" spc="0" normalizeH="0" baseline="0" noProof="0" dirty="0">
                <a:ln>
                  <a:noFill/>
                </a:ln>
                <a:solidFill>
                  <a:srgbClr val="FFFF00"/>
                </a:solidFill>
                <a:effectLst/>
                <a:uLnTx/>
                <a:uFillTx/>
                <a:latin typeface="Calibri Light" panose="020F0302020204030204" pitchFamily="34" charset="0"/>
                <a:cs typeface="Calibri Light" panose="020F0302020204030204" pitchFamily="34" charset="0"/>
                <a:sym typeface="Symbol" pitchFamily="18" charset="2"/>
              </a:rPr>
              <a:t> D</a:t>
            </a:r>
            <a:r>
              <a:rPr kumimoji="0" lang="en-US" altLang="en-US" sz="2000" b="1"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sym typeface="Symbol" pitchFamily="18" charset="2"/>
              </a:rPr>
              <a:t>ependent</a:t>
            </a:r>
            <a:r>
              <a:rPr kumimoji="0" lang="en-US" altLang="en-US" sz="2000" b="1" i="0" u="none" strike="noStrike" kern="1200" cap="none" spc="0" normalizeH="0" baseline="0" noProof="0" dirty="0">
                <a:ln>
                  <a:noFill/>
                </a:ln>
                <a:solidFill>
                  <a:srgbClr val="FFFF00"/>
                </a:solidFill>
                <a:effectLst/>
                <a:uLnTx/>
                <a:uFillTx/>
                <a:latin typeface="Calibri Light" panose="020F0302020204030204" pitchFamily="34" charset="0"/>
                <a:cs typeface="Calibri Light" panose="020F0302020204030204" pitchFamily="34" charset="0"/>
                <a:sym typeface="Symbol" pitchFamily="18" charset="2"/>
              </a:rPr>
              <a:t> signal </a:t>
            </a:r>
            <a:endParaRPr kumimoji="0" lang="en-CA" altLang="en-US" sz="2000" b="1" i="0" u="none" strike="noStrike" kern="1200" cap="none" spc="0" normalizeH="0" baseline="0" noProof="0" dirty="0">
              <a:ln>
                <a:noFill/>
              </a:ln>
              <a:solidFill>
                <a:srgbClr val="FFFF00"/>
              </a:solidFill>
              <a:effectLst/>
              <a:uLnTx/>
              <a:uFillTx/>
              <a:latin typeface="Calibri Light" panose="020F0302020204030204" pitchFamily="34" charset="0"/>
              <a:cs typeface="Calibri Light" panose="020F0302020204030204" pitchFamily="34" charset="0"/>
              <a:sym typeface="Symbol" pitchFamily="18" charset="2"/>
            </a:endParaRPr>
          </a:p>
        </p:txBody>
      </p:sp>
      <p:sp>
        <p:nvSpPr>
          <p:cNvPr id="8202" name="Rectangle 12"/>
          <p:cNvSpPr>
            <a:spLocks noChangeArrowheads="1"/>
          </p:cNvSpPr>
          <p:nvPr/>
        </p:nvSpPr>
        <p:spPr bwMode="auto">
          <a:xfrm>
            <a:off x="5436096" y="1626154"/>
            <a:ext cx="3555504" cy="3007916"/>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r-HR" sz="3200" b="0" i="0" u="none" strike="noStrike" kern="1200" cap="none" spc="0" normalizeH="0" baseline="0" noProof="0">
              <a:ln>
                <a:noFill/>
              </a:ln>
              <a:solidFill>
                <a:srgbClr val="000000"/>
              </a:solidFill>
              <a:effectLst/>
              <a:uLnTx/>
              <a:uFillTx/>
              <a:latin typeface="Arial"/>
              <a:ea typeface="+mn-ea"/>
              <a:cs typeface="+mn-cs"/>
            </a:endParaRPr>
          </a:p>
        </p:txBody>
      </p:sp>
      <p:sp>
        <p:nvSpPr>
          <p:cNvPr id="8203" name="Line 13"/>
          <p:cNvSpPr>
            <a:spLocks noChangeShapeType="1"/>
          </p:cNvSpPr>
          <p:nvPr/>
        </p:nvSpPr>
        <p:spPr bwMode="auto">
          <a:xfrm flipV="1">
            <a:off x="6397625" y="1782763"/>
            <a:ext cx="1588" cy="1816100"/>
          </a:xfrm>
          <a:prstGeom prst="line">
            <a:avLst/>
          </a:prstGeom>
          <a:noFill/>
          <a:ln w="38100">
            <a:solidFill>
              <a:srgbClr val="3366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r-HR" sz="3200" b="0" i="0" u="none" strike="noStrike" kern="1200" cap="none" spc="0" normalizeH="0" baseline="0" noProof="0">
              <a:ln>
                <a:noFill/>
              </a:ln>
              <a:solidFill>
                <a:srgbClr val="000000"/>
              </a:solidFill>
              <a:effectLst/>
              <a:uLnTx/>
              <a:uFillTx/>
              <a:latin typeface="Arial"/>
              <a:ea typeface="+mn-ea"/>
              <a:cs typeface="+mn-cs"/>
            </a:endParaRPr>
          </a:p>
        </p:txBody>
      </p:sp>
      <p:sp>
        <p:nvSpPr>
          <p:cNvPr id="8204" name="Line 14"/>
          <p:cNvSpPr>
            <a:spLocks noChangeShapeType="1"/>
          </p:cNvSpPr>
          <p:nvPr/>
        </p:nvSpPr>
        <p:spPr bwMode="auto">
          <a:xfrm flipV="1">
            <a:off x="6397625" y="3597275"/>
            <a:ext cx="2184400" cy="1588"/>
          </a:xfrm>
          <a:prstGeom prst="line">
            <a:avLst/>
          </a:prstGeom>
          <a:noFill/>
          <a:ln w="38100">
            <a:solidFill>
              <a:srgbClr val="3366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r-HR" sz="3200" b="0" i="0" u="none" strike="noStrike" kern="1200" cap="none" spc="0" normalizeH="0" baseline="0" noProof="0">
              <a:ln>
                <a:noFill/>
              </a:ln>
              <a:solidFill>
                <a:srgbClr val="000000"/>
              </a:solidFill>
              <a:effectLst/>
              <a:uLnTx/>
              <a:uFillTx/>
              <a:latin typeface="Arial"/>
              <a:ea typeface="+mn-ea"/>
              <a:cs typeface="+mn-cs"/>
            </a:endParaRPr>
          </a:p>
        </p:txBody>
      </p:sp>
      <p:sp>
        <p:nvSpPr>
          <p:cNvPr id="8205" name="Text Box 15"/>
          <p:cNvSpPr txBox="1">
            <a:spLocks noChangeArrowheads="1"/>
          </p:cNvSpPr>
          <p:nvPr/>
        </p:nvSpPr>
        <p:spPr bwMode="auto">
          <a:xfrm>
            <a:off x="8116888" y="3668713"/>
            <a:ext cx="5229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sz="1400" b="1" i="0" u="none" strike="noStrike" kern="1200" cap="none" spc="0" normalizeH="0" baseline="0" noProof="0" dirty="0">
                <a:ln>
                  <a:noFill/>
                </a:ln>
                <a:solidFill>
                  <a:srgbClr val="3399FF"/>
                </a:solidFill>
                <a:effectLst/>
                <a:uLnTx/>
                <a:uFillTx/>
                <a:latin typeface="Times New Roman" pitchFamily="18" charset="0"/>
                <a:ea typeface="+mn-ea"/>
                <a:cs typeface="+mn-cs"/>
              </a:rPr>
              <a:t>time</a:t>
            </a:r>
            <a:endParaRPr kumimoji="0" lang="en-US" sz="1400" b="1" i="0" u="none" strike="noStrike" kern="1200" cap="none" spc="0" normalizeH="0" baseline="0" noProof="0" dirty="0">
              <a:ln>
                <a:noFill/>
              </a:ln>
              <a:solidFill>
                <a:srgbClr val="3399FF"/>
              </a:solidFill>
              <a:effectLst/>
              <a:uLnTx/>
              <a:uFillTx/>
              <a:latin typeface="Times New Roman" pitchFamily="18" charset="0"/>
              <a:ea typeface="+mn-ea"/>
              <a:cs typeface="+mn-cs"/>
            </a:endParaRPr>
          </a:p>
        </p:txBody>
      </p:sp>
      <p:sp>
        <p:nvSpPr>
          <p:cNvPr id="8206" name="Text Box 16"/>
          <p:cNvSpPr txBox="1">
            <a:spLocks noChangeArrowheads="1"/>
          </p:cNvSpPr>
          <p:nvPr/>
        </p:nvSpPr>
        <p:spPr bwMode="auto">
          <a:xfrm>
            <a:off x="5715000" y="1573213"/>
            <a:ext cx="75088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99FF"/>
                </a:solidFill>
                <a:effectLst/>
                <a:uLnTx/>
                <a:uFillTx/>
                <a:latin typeface="Times New Roman" pitchFamily="18" charset="0"/>
                <a:ea typeface="+mn-ea"/>
                <a:cs typeface="+mn-cs"/>
              </a:rPr>
              <a:t>M</a:t>
            </a:r>
            <a:r>
              <a:rPr kumimoji="0" lang="en-US" sz="1600" b="1" i="0" u="none" strike="noStrike" kern="1200" cap="none" spc="0" normalizeH="0" baseline="-25000" noProof="0">
                <a:ln>
                  <a:noFill/>
                </a:ln>
                <a:solidFill>
                  <a:srgbClr val="3399FF"/>
                </a:solidFill>
                <a:effectLst/>
                <a:uLnTx/>
                <a:uFillTx/>
                <a:latin typeface="Times New Roman" pitchFamily="18" charset="0"/>
                <a:ea typeface="+mn-ea"/>
                <a:cs typeface="+mn-cs"/>
              </a:rPr>
              <a:t>xy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99FF"/>
                </a:solidFill>
                <a:effectLst/>
                <a:uLnTx/>
                <a:uFillTx/>
                <a:latin typeface="Times New Roman" pitchFamily="18" charset="0"/>
                <a:ea typeface="+mn-ea"/>
                <a:cs typeface="+mn-cs"/>
              </a:rPr>
              <a:t>Signal</a:t>
            </a:r>
          </a:p>
        </p:txBody>
      </p:sp>
      <p:sp>
        <p:nvSpPr>
          <p:cNvPr id="8207" name="Text Box 17"/>
          <p:cNvSpPr txBox="1">
            <a:spLocks noChangeArrowheads="1"/>
          </p:cNvSpPr>
          <p:nvPr/>
        </p:nvSpPr>
        <p:spPr bwMode="auto">
          <a:xfrm>
            <a:off x="6397625" y="1992313"/>
            <a:ext cx="8191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99FF"/>
                </a:solidFill>
                <a:effectLst/>
                <a:uLnTx/>
                <a:uFillTx/>
                <a:latin typeface="Times New Roman" pitchFamily="18" charset="0"/>
                <a:ea typeface="+mn-ea"/>
                <a:cs typeface="+mn-cs"/>
              </a:rPr>
              <a:t>M</a:t>
            </a:r>
            <a:r>
              <a:rPr kumimoji="0" lang="en-US" sz="1600" b="1" i="0" u="none" strike="noStrike" kern="1200" cap="none" spc="0" normalizeH="0" baseline="-25000" noProof="0">
                <a:ln>
                  <a:noFill/>
                </a:ln>
                <a:solidFill>
                  <a:srgbClr val="3399FF"/>
                </a:solidFill>
                <a:effectLst/>
                <a:uLnTx/>
                <a:uFillTx/>
                <a:latin typeface="Times New Roman" pitchFamily="18" charset="0"/>
                <a:ea typeface="+mn-ea"/>
                <a:cs typeface="+mn-cs"/>
              </a:rPr>
              <a:t>o </a:t>
            </a:r>
            <a:r>
              <a:rPr kumimoji="0" lang="en-US" sz="1600" b="1" i="0" u="none" strike="noStrike" kern="1200" cap="none" spc="0" normalizeH="0" baseline="0" noProof="0">
                <a:ln>
                  <a:noFill/>
                </a:ln>
                <a:solidFill>
                  <a:srgbClr val="3399FF"/>
                </a:solidFill>
                <a:effectLst/>
                <a:uLnTx/>
                <a:uFillTx/>
                <a:latin typeface="Times New Roman" pitchFamily="18" charset="0"/>
                <a:ea typeface="+mn-ea"/>
                <a:cs typeface="+mn-cs"/>
              </a:rPr>
              <a:t>sin</a:t>
            </a:r>
            <a:r>
              <a:rPr kumimoji="0" lang="en-US" sz="1600" b="1" i="0" u="none" strike="noStrike" kern="1200" cap="none" spc="0" normalizeH="0" baseline="0" noProof="0">
                <a:ln>
                  <a:noFill/>
                </a:ln>
                <a:solidFill>
                  <a:srgbClr val="3399FF"/>
                </a:solidFill>
                <a:effectLst/>
                <a:uLnTx/>
                <a:uFillTx/>
                <a:latin typeface="Times New Roman" pitchFamily="18" charset="0"/>
                <a:ea typeface="+mn-ea"/>
                <a:cs typeface="+mn-cs"/>
                <a:sym typeface="Symbol" pitchFamily="18" charset="2"/>
              </a:rPr>
              <a:t></a:t>
            </a:r>
            <a:endParaRPr kumimoji="0" lang="en-US" sz="1600" b="1" i="0" u="none" strike="noStrike" kern="1200" cap="none" spc="0" normalizeH="0" baseline="0" noProof="0">
              <a:ln>
                <a:noFill/>
              </a:ln>
              <a:solidFill>
                <a:srgbClr val="3399FF"/>
              </a:solidFill>
              <a:effectLst/>
              <a:uLnTx/>
              <a:uFillTx/>
              <a:latin typeface="Times New Roman" pitchFamily="18" charset="0"/>
              <a:ea typeface="+mn-ea"/>
              <a:cs typeface="+mn-cs"/>
            </a:endParaRPr>
          </a:p>
        </p:txBody>
      </p:sp>
      <p:sp>
        <p:nvSpPr>
          <p:cNvPr id="8208" name="Arc 18"/>
          <p:cNvSpPr>
            <a:spLocks/>
          </p:cNvSpPr>
          <p:nvPr/>
        </p:nvSpPr>
        <p:spPr bwMode="auto">
          <a:xfrm flipH="1" flipV="1">
            <a:off x="6397625" y="2132013"/>
            <a:ext cx="1979613" cy="1187450"/>
          </a:xfrm>
          <a:custGeom>
            <a:avLst/>
            <a:gdLst>
              <a:gd name="T0" fmla="*/ 11743590 w 21599"/>
              <a:gd name="T1" fmla="*/ 0 h 21555"/>
              <a:gd name="T2" fmla="*/ 181437457 w 21599"/>
              <a:gd name="T3" fmla="*/ 64663167 h 21555"/>
              <a:gd name="T4" fmla="*/ 0 w 21599"/>
              <a:gd name="T5" fmla="*/ 65415797 h 21555"/>
              <a:gd name="T6" fmla="*/ 0 60000 65536"/>
              <a:gd name="T7" fmla="*/ 0 60000 65536"/>
              <a:gd name="T8" fmla="*/ 0 60000 65536"/>
            </a:gdLst>
            <a:ahLst/>
            <a:cxnLst>
              <a:cxn ang="T6">
                <a:pos x="T0" y="T1"/>
              </a:cxn>
              <a:cxn ang="T7">
                <a:pos x="T2" y="T3"/>
              </a:cxn>
              <a:cxn ang="T8">
                <a:pos x="T4" y="T5"/>
              </a:cxn>
            </a:cxnLst>
            <a:rect l="0" t="0" r="r" b="b"/>
            <a:pathLst>
              <a:path w="21599" h="21555" fill="none" extrusionOk="0">
                <a:moveTo>
                  <a:pt x="1397" y="0"/>
                </a:moveTo>
                <a:cubicBezTo>
                  <a:pt x="12665" y="731"/>
                  <a:pt x="21468" y="10016"/>
                  <a:pt x="21598" y="21307"/>
                </a:cubicBezTo>
              </a:path>
              <a:path w="21599" h="21555" stroke="0" extrusionOk="0">
                <a:moveTo>
                  <a:pt x="1397" y="0"/>
                </a:moveTo>
                <a:cubicBezTo>
                  <a:pt x="12665" y="731"/>
                  <a:pt x="21468" y="10016"/>
                  <a:pt x="21598" y="21307"/>
                </a:cubicBezTo>
                <a:lnTo>
                  <a:pt x="0" y="21555"/>
                </a:lnTo>
                <a:lnTo>
                  <a:pt x="1397" y="0"/>
                </a:lnTo>
                <a:close/>
              </a:path>
            </a:pathLst>
          </a:cu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r-HR" sz="3200" b="0" i="0" u="none" strike="noStrike" kern="1200" cap="none" spc="0" normalizeH="0" baseline="0" noProof="0">
              <a:ln>
                <a:noFill/>
              </a:ln>
              <a:solidFill>
                <a:srgbClr val="000000"/>
              </a:solidFill>
              <a:effectLst/>
              <a:uLnTx/>
              <a:uFillTx/>
              <a:latin typeface="Arial"/>
              <a:ea typeface="+mn-ea"/>
              <a:cs typeface="+mn-cs"/>
            </a:endParaRPr>
          </a:p>
        </p:txBody>
      </p:sp>
      <p:sp>
        <p:nvSpPr>
          <p:cNvPr id="8209" name="Arc 19"/>
          <p:cNvSpPr>
            <a:spLocks/>
          </p:cNvSpPr>
          <p:nvPr/>
        </p:nvSpPr>
        <p:spPr bwMode="auto">
          <a:xfrm flipH="1" flipV="1">
            <a:off x="6397625" y="2132013"/>
            <a:ext cx="1774825" cy="1327150"/>
          </a:xfrm>
          <a:custGeom>
            <a:avLst/>
            <a:gdLst>
              <a:gd name="T0" fmla="*/ 10128228 w 21599"/>
              <a:gd name="T1" fmla="*/ 0 h 21548"/>
              <a:gd name="T2" fmla="*/ 145840260 w 21599"/>
              <a:gd name="T3" fmla="*/ 80798971 h 21548"/>
              <a:gd name="T4" fmla="*/ 0 w 21599"/>
              <a:gd name="T5" fmla="*/ 81739703 h 21548"/>
              <a:gd name="T6" fmla="*/ 0 60000 65536"/>
              <a:gd name="T7" fmla="*/ 0 60000 65536"/>
              <a:gd name="T8" fmla="*/ 0 60000 65536"/>
            </a:gdLst>
            <a:ahLst/>
            <a:cxnLst>
              <a:cxn ang="T6">
                <a:pos x="T0" y="T1"/>
              </a:cxn>
              <a:cxn ang="T7">
                <a:pos x="T2" y="T3"/>
              </a:cxn>
              <a:cxn ang="T8">
                <a:pos x="T4" y="T5"/>
              </a:cxn>
            </a:cxnLst>
            <a:rect l="0" t="0" r="r" b="b"/>
            <a:pathLst>
              <a:path w="21599" h="21548" fill="none" extrusionOk="0">
                <a:moveTo>
                  <a:pt x="1499" y="0"/>
                </a:moveTo>
                <a:cubicBezTo>
                  <a:pt x="12724" y="781"/>
                  <a:pt x="21469" y="10048"/>
                  <a:pt x="21598" y="21300"/>
                </a:cubicBezTo>
              </a:path>
              <a:path w="21599" h="21548" stroke="0" extrusionOk="0">
                <a:moveTo>
                  <a:pt x="1499" y="0"/>
                </a:moveTo>
                <a:cubicBezTo>
                  <a:pt x="12724" y="781"/>
                  <a:pt x="21469" y="10048"/>
                  <a:pt x="21598" y="21300"/>
                </a:cubicBezTo>
                <a:lnTo>
                  <a:pt x="0" y="21548"/>
                </a:lnTo>
                <a:lnTo>
                  <a:pt x="1499" y="0"/>
                </a:lnTo>
                <a:close/>
              </a:path>
            </a:pathLst>
          </a:custGeom>
          <a:noFill/>
          <a:ln w="381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r-HR" sz="3200" b="0" i="0" u="none" strike="noStrike" kern="1200" cap="none" spc="0" normalizeH="0" baseline="0" noProof="0">
              <a:ln>
                <a:noFill/>
              </a:ln>
              <a:solidFill>
                <a:srgbClr val="000000"/>
              </a:solidFill>
              <a:effectLst/>
              <a:uLnTx/>
              <a:uFillTx/>
              <a:latin typeface="Arial"/>
              <a:ea typeface="+mn-ea"/>
              <a:cs typeface="+mn-cs"/>
            </a:endParaRPr>
          </a:p>
        </p:txBody>
      </p:sp>
      <p:sp>
        <p:nvSpPr>
          <p:cNvPr id="8210" name="Text Box 20"/>
          <p:cNvSpPr txBox="1">
            <a:spLocks noChangeArrowheads="1"/>
          </p:cNvSpPr>
          <p:nvPr/>
        </p:nvSpPr>
        <p:spPr bwMode="auto">
          <a:xfrm>
            <a:off x="7216775" y="2271713"/>
            <a:ext cx="141256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66"/>
                </a:solidFill>
                <a:effectLst/>
                <a:uLnTx/>
                <a:uFillTx/>
                <a:latin typeface="Times New Roman" pitchFamily="18" charset="0"/>
                <a:ea typeface="+mn-ea"/>
                <a:cs typeface="+mn-cs"/>
              </a:rPr>
              <a:t>T</a:t>
            </a:r>
            <a:r>
              <a:rPr kumimoji="0" lang="en-US" sz="1600" b="1" i="0" u="none" strike="noStrike" kern="1200" cap="none" spc="0" normalizeH="0" baseline="-25000" noProof="0" dirty="0">
                <a:ln>
                  <a:noFill/>
                </a:ln>
                <a:solidFill>
                  <a:srgbClr val="FFFF66"/>
                </a:solidFill>
                <a:effectLst/>
                <a:uLnTx/>
                <a:uFillTx/>
                <a:latin typeface="Times New Roman" pitchFamily="18" charset="0"/>
                <a:ea typeface="+mn-ea"/>
                <a:cs typeface="+mn-cs"/>
              </a:rPr>
              <a:t>2</a:t>
            </a:r>
            <a:r>
              <a:rPr kumimoji="0" lang="en-US" sz="1600" b="1" i="0" u="none" strike="noStrike" kern="1200" cap="none" spc="0" normalizeH="0" baseline="0" noProof="0" dirty="0">
                <a:ln>
                  <a:noFill/>
                </a:ln>
                <a:solidFill>
                  <a:srgbClr val="FFFF66"/>
                </a:solidFill>
                <a:effectLst/>
                <a:uLnTx/>
                <a:uFillTx/>
                <a:latin typeface="Times New Roman" pitchFamily="18" charset="0"/>
                <a:ea typeface="+mn-ea"/>
                <a:cs typeface="+mn-cs"/>
              </a:rPr>
              <a:t>* </a:t>
            </a:r>
            <a:r>
              <a:rPr kumimoji="0" lang="hr-HR" sz="1600" b="1" i="0" u="none" strike="noStrike" kern="1200" cap="none" spc="0" normalizeH="0" baseline="0" noProof="0" dirty="0" err="1">
                <a:ln>
                  <a:noFill/>
                </a:ln>
                <a:solidFill>
                  <a:srgbClr val="FFFF66"/>
                </a:solidFill>
                <a:effectLst/>
                <a:uLnTx/>
                <a:uFillTx/>
                <a:latin typeface="Times New Roman" pitchFamily="18" charset="0"/>
                <a:ea typeface="+mn-ea"/>
                <a:cs typeface="+mn-cs"/>
              </a:rPr>
              <a:t>activation</a:t>
            </a:r>
            <a:endParaRPr kumimoji="0" lang="en-US" sz="1600" b="1" i="0" u="none" strike="noStrike" kern="1200" cap="none" spc="0" normalizeH="0" baseline="0" noProof="0" dirty="0">
              <a:ln>
                <a:noFill/>
              </a:ln>
              <a:solidFill>
                <a:srgbClr val="FFFF66"/>
              </a:solidFill>
              <a:effectLst/>
              <a:uLnTx/>
              <a:uFillTx/>
              <a:latin typeface="Times New Roman" pitchFamily="18" charset="0"/>
              <a:ea typeface="+mn-ea"/>
              <a:cs typeface="+mn-cs"/>
            </a:endParaRPr>
          </a:p>
        </p:txBody>
      </p:sp>
      <p:sp>
        <p:nvSpPr>
          <p:cNvPr id="8211" name="Line 21"/>
          <p:cNvSpPr>
            <a:spLocks noChangeShapeType="1"/>
          </p:cNvSpPr>
          <p:nvPr/>
        </p:nvSpPr>
        <p:spPr bwMode="auto">
          <a:xfrm flipH="1">
            <a:off x="6875463" y="2481263"/>
            <a:ext cx="341312" cy="349250"/>
          </a:xfrm>
          <a:prstGeom prst="line">
            <a:avLst/>
          </a:prstGeom>
          <a:noFill/>
          <a:ln w="9525">
            <a:solidFill>
              <a:srgbClr val="FF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r-HR" sz="3200" b="0" i="0" u="none" strike="noStrike" kern="1200" cap="none" spc="0" normalizeH="0" baseline="0" noProof="0">
              <a:ln>
                <a:noFill/>
              </a:ln>
              <a:solidFill>
                <a:srgbClr val="000000"/>
              </a:solidFill>
              <a:effectLst/>
              <a:uLnTx/>
              <a:uFillTx/>
              <a:latin typeface="Arial"/>
              <a:ea typeface="+mn-ea"/>
              <a:cs typeface="+mn-cs"/>
            </a:endParaRPr>
          </a:p>
        </p:txBody>
      </p:sp>
      <p:sp>
        <p:nvSpPr>
          <p:cNvPr id="8212" name="Text Box 22"/>
          <p:cNvSpPr txBox="1">
            <a:spLocks noChangeArrowheads="1"/>
          </p:cNvSpPr>
          <p:nvPr/>
        </p:nvSpPr>
        <p:spPr bwMode="auto">
          <a:xfrm>
            <a:off x="7626350" y="2551113"/>
            <a:ext cx="116839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9933"/>
                </a:solidFill>
                <a:effectLst/>
                <a:uLnTx/>
                <a:uFillTx/>
                <a:latin typeface="Times New Roman" pitchFamily="18" charset="0"/>
                <a:ea typeface="+mn-ea"/>
                <a:cs typeface="+mn-cs"/>
              </a:rPr>
              <a:t>T</a:t>
            </a:r>
            <a:r>
              <a:rPr kumimoji="0" lang="en-US" sz="1600" b="1" i="0" u="none" strike="noStrike" kern="1200" cap="none" spc="0" normalizeH="0" baseline="-25000" noProof="0" dirty="0">
                <a:ln>
                  <a:noFill/>
                </a:ln>
                <a:solidFill>
                  <a:srgbClr val="FF9933"/>
                </a:solidFill>
                <a:effectLst/>
                <a:uLnTx/>
                <a:uFillTx/>
                <a:latin typeface="Times New Roman" pitchFamily="18" charset="0"/>
                <a:ea typeface="+mn-ea"/>
                <a:cs typeface="+mn-cs"/>
              </a:rPr>
              <a:t>2</a:t>
            </a:r>
            <a:r>
              <a:rPr kumimoji="0" lang="en-US" sz="1600" b="1" i="0" u="none" strike="noStrike" kern="1200" cap="none" spc="0" normalizeH="0" baseline="0" noProof="0" dirty="0">
                <a:ln>
                  <a:noFill/>
                </a:ln>
                <a:solidFill>
                  <a:srgbClr val="FF9933"/>
                </a:solidFill>
                <a:effectLst/>
                <a:uLnTx/>
                <a:uFillTx/>
                <a:latin typeface="Times New Roman" pitchFamily="18" charset="0"/>
                <a:ea typeface="+mn-ea"/>
                <a:cs typeface="+mn-cs"/>
              </a:rPr>
              <a:t>* </a:t>
            </a:r>
            <a:r>
              <a:rPr kumimoji="0" lang="hr-HR" sz="1600" b="1" i="0" u="none" strike="noStrike" kern="1200" cap="none" spc="0" normalizeH="0" baseline="0" noProof="0" dirty="0">
                <a:ln>
                  <a:noFill/>
                </a:ln>
                <a:solidFill>
                  <a:srgbClr val="FF9933"/>
                </a:solidFill>
                <a:effectLst/>
                <a:uLnTx/>
                <a:uFillTx/>
                <a:latin typeface="Times New Roman" pitchFamily="18" charset="0"/>
                <a:ea typeface="+mn-ea"/>
                <a:cs typeface="+mn-cs"/>
              </a:rPr>
              <a:t>c</a:t>
            </a:r>
            <a:r>
              <a:rPr kumimoji="0" lang="en-US" sz="1600" b="1" i="0" u="none" strike="noStrike" kern="1200" cap="none" spc="0" normalizeH="0" baseline="0" noProof="0" dirty="0" err="1">
                <a:ln>
                  <a:noFill/>
                </a:ln>
                <a:solidFill>
                  <a:srgbClr val="FF9933"/>
                </a:solidFill>
                <a:effectLst/>
                <a:uLnTx/>
                <a:uFillTx/>
                <a:latin typeface="Times New Roman" pitchFamily="18" charset="0"/>
                <a:ea typeface="+mn-ea"/>
                <a:cs typeface="+mn-cs"/>
              </a:rPr>
              <a:t>ontrol</a:t>
            </a:r>
            <a:endParaRPr kumimoji="0" lang="en-US" sz="1600" b="1" i="0" u="none" strike="noStrike" kern="1200" cap="none" spc="0" normalizeH="0" baseline="0" noProof="0" dirty="0">
              <a:ln>
                <a:noFill/>
              </a:ln>
              <a:solidFill>
                <a:srgbClr val="FF9933"/>
              </a:solidFill>
              <a:effectLst/>
              <a:uLnTx/>
              <a:uFillTx/>
              <a:latin typeface="Times New Roman" pitchFamily="18" charset="0"/>
              <a:ea typeface="+mn-ea"/>
              <a:cs typeface="+mn-cs"/>
            </a:endParaRPr>
          </a:p>
        </p:txBody>
      </p:sp>
      <p:sp>
        <p:nvSpPr>
          <p:cNvPr id="8213" name="Line 23"/>
          <p:cNvSpPr>
            <a:spLocks noChangeShapeType="1"/>
          </p:cNvSpPr>
          <p:nvPr/>
        </p:nvSpPr>
        <p:spPr bwMode="auto">
          <a:xfrm flipH="1">
            <a:off x="7353300" y="2900363"/>
            <a:ext cx="409575" cy="419100"/>
          </a:xfrm>
          <a:prstGeom prst="line">
            <a:avLst/>
          </a:prstGeom>
          <a:noFill/>
          <a:ln w="952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r-HR" sz="3200" b="0" i="0" u="none" strike="noStrike" kern="1200" cap="none" spc="0" normalizeH="0" baseline="0" noProof="0">
              <a:ln>
                <a:noFill/>
              </a:ln>
              <a:solidFill>
                <a:srgbClr val="000000"/>
              </a:solidFill>
              <a:effectLst/>
              <a:uLnTx/>
              <a:uFillTx/>
              <a:latin typeface="Arial"/>
              <a:ea typeface="+mn-ea"/>
              <a:cs typeface="+mn-cs"/>
            </a:endParaRPr>
          </a:p>
        </p:txBody>
      </p:sp>
      <p:sp>
        <p:nvSpPr>
          <p:cNvPr id="8214" name="Line 24"/>
          <p:cNvSpPr>
            <a:spLocks noChangeShapeType="1"/>
          </p:cNvSpPr>
          <p:nvPr/>
        </p:nvSpPr>
        <p:spPr bwMode="auto">
          <a:xfrm>
            <a:off x="7148513" y="2900363"/>
            <a:ext cx="0" cy="83820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r-HR" sz="3200" b="0" i="0" u="none" strike="noStrike" kern="1200" cap="none" spc="0" normalizeH="0" baseline="0" noProof="0">
              <a:ln>
                <a:noFill/>
              </a:ln>
              <a:solidFill>
                <a:srgbClr val="000000"/>
              </a:solidFill>
              <a:effectLst/>
              <a:uLnTx/>
              <a:uFillTx/>
              <a:latin typeface="Arial"/>
              <a:ea typeface="+mn-ea"/>
              <a:cs typeface="+mn-cs"/>
            </a:endParaRPr>
          </a:p>
        </p:txBody>
      </p:sp>
      <p:sp>
        <p:nvSpPr>
          <p:cNvPr id="8215" name="Text Box 25"/>
          <p:cNvSpPr txBox="1">
            <a:spLocks noChangeArrowheads="1"/>
          </p:cNvSpPr>
          <p:nvPr/>
        </p:nvSpPr>
        <p:spPr bwMode="auto">
          <a:xfrm>
            <a:off x="6965950" y="3738563"/>
            <a:ext cx="8667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FFCC"/>
                </a:solidFill>
                <a:effectLst/>
                <a:uLnTx/>
                <a:uFillTx/>
                <a:latin typeface="Times New Roman" pitchFamily="18" charset="0"/>
                <a:ea typeface="+mn-ea"/>
                <a:cs typeface="+mn-cs"/>
              </a:rPr>
              <a:t>TE</a:t>
            </a:r>
            <a:r>
              <a:rPr kumimoji="0" lang="en-US" sz="1400" b="1" i="0" u="none" strike="noStrike" kern="1200" cap="none" spc="0" normalizeH="0" baseline="-25000" noProof="0">
                <a:ln>
                  <a:noFill/>
                </a:ln>
                <a:solidFill>
                  <a:srgbClr val="00FFCC"/>
                </a:solidFill>
                <a:effectLst/>
                <a:uLnTx/>
                <a:uFillTx/>
                <a:latin typeface="Times New Roman" pitchFamily="18" charset="0"/>
                <a:ea typeface="+mn-ea"/>
                <a:cs typeface="+mn-cs"/>
              </a:rPr>
              <a:t>optimum</a:t>
            </a:r>
            <a:endParaRPr kumimoji="0" lang="en-US" sz="1400" b="1" i="0" u="none" strike="noStrike" kern="1200" cap="none" spc="0" normalizeH="0" baseline="0" noProof="0">
              <a:ln>
                <a:noFill/>
              </a:ln>
              <a:solidFill>
                <a:srgbClr val="00FFCC"/>
              </a:solidFill>
              <a:effectLst/>
              <a:uLnTx/>
              <a:uFillTx/>
              <a:latin typeface="Times New Roman" pitchFamily="18" charset="0"/>
              <a:ea typeface="+mn-ea"/>
              <a:cs typeface="+mn-cs"/>
            </a:endParaRPr>
          </a:p>
        </p:txBody>
      </p:sp>
      <p:sp>
        <p:nvSpPr>
          <p:cNvPr id="8216" name="Oval 26"/>
          <p:cNvSpPr>
            <a:spLocks noChangeArrowheads="1"/>
          </p:cNvSpPr>
          <p:nvPr/>
        </p:nvSpPr>
        <p:spPr bwMode="auto">
          <a:xfrm>
            <a:off x="7080250" y="3179763"/>
            <a:ext cx="136525" cy="1397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r-HR" sz="3200" b="0" i="0" u="none" strike="noStrike" kern="1200" cap="none" spc="0" normalizeH="0" baseline="0" noProof="0">
              <a:ln>
                <a:noFill/>
              </a:ln>
              <a:solidFill>
                <a:srgbClr val="000000"/>
              </a:solidFill>
              <a:effectLst/>
              <a:uLnTx/>
              <a:uFillTx/>
              <a:latin typeface="Arial"/>
              <a:ea typeface="+mn-ea"/>
              <a:cs typeface="+mn-cs"/>
            </a:endParaRPr>
          </a:p>
        </p:txBody>
      </p:sp>
      <p:sp>
        <p:nvSpPr>
          <p:cNvPr id="8217" name="Oval 27"/>
          <p:cNvSpPr>
            <a:spLocks noChangeArrowheads="1"/>
          </p:cNvSpPr>
          <p:nvPr/>
        </p:nvSpPr>
        <p:spPr bwMode="auto">
          <a:xfrm>
            <a:off x="7080250" y="2970213"/>
            <a:ext cx="136525" cy="1397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r-HR" sz="3200" b="0" i="0" u="none" strike="noStrike" kern="1200" cap="none" spc="0" normalizeH="0" baseline="0" noProof="0">
              <a:ln>
                <a:noFill/>
              </a:ln>
              <a:solidFill>
                <a:srgbClr val="000000"/>
              </a:solidFill>
              <a:effectLst/>
              <a:uLnTx/>
              <a:uFillTx/>
              <a:latin typeface="Arial"/>
              <a:ea typeface="+mn-ea"/>
              <a:cs typeface="+mn-cs"/>
            </a:endParaRPr>
          </a:p>
        </p:txBody>
      </p:sp>
      <p:sp>
        <p:nvSpPr>
          <p:cNvPr id="8218" name="AutoShape 28"/>
          <p:cNvSpPr>
            <a:spLocks/>
          </p:cNvSpPr>
          <p:nvPr/>
        </p:nvSpPr>
        <p:spPr bwMode="auto">
          <a:xfrm>
            <a:off x="8331200" y="2998788"/>
            <a:ext cx="201613" cy="358775"/>
          </a:xfrm>
          <a:prstGeom prst="rightBrace">
            <a:avLst>
              <a:gd name="adj1" fmla="val 14829"/>
              <a:gd name="adj2" fmla="val 50000"/>
            </a:avLst>
          </a:prstGeom>
          <a:noFill/>
          <a:ln w="254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r-HR" sz="3200" b="0" i="0" u="none" strike="noStrike" kern="1200" cap="none" spc="0" normalizeH="0" baseline="0" noProof="0">
              <a:ln>
                <a:noFill/>
              </a:ln>
              <a:solidFill>
                <a:srgbClr val="000000"/>
              </a:solidFill>
              <a:effectLst/>
              <a:uLnTx/>
              <a:uFillTx/>
              <a:latin typeface="Arial"/>
              <a:ea typeface="+mn-ea"/>
              <a:cs typeface="+mn-cs"/>
            </a:endParaRPr>
          </a:p>
        </p:txBody>
      </p:sp>
      <p:sp>
        <p:nvSpPr>
          <p:cNvPr id="8219" name="Line 29"/>
          <p:cNvSpPr>
            <a:spLocks noChangeShapeType="1"/>
          </p:cNvSpPr>
          <p:nvPr/>
        </p:nvSpPr>
        <p:spPr bwMode="auto">
          <a:xfrm flipH="1">
            <a:off x="6397625" y="3040063"/>
            <a:ext cx="819150" cy="0"/>
          </a:xfrm>
          <a:prstGeom prst="line">
            <a:avLst/>
          </a:prstGeom>
          <a:noFill/>
          <a:ln w="12700">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r-HR" sz="3200" b="0" i="0" u="none" strike="noStrike" kern="1200" cap="none" spc="0" normalizeH="0" baseline="0" noProof="0">
              <a:ln>
                <a:noFill/>
              </a:ln>
              <a:solidFill>
                <a:srgbClr val="000000"/>
              </a:solidFill>
              <a:effectLst/>
              <a:uLnTx/>
              <a:uFillTx/>
              <a:latin typeface="Arial"/>
              <a:ea typeface="+mn-ea"/>
              <a:cs typeface="+mn-cs"/>
            </a:endParaRPr>
          </a:p>
        </p:txBody>
      </p:sp>
      <p:sp>
        <p:nvSpPr>
          <p:cNvPr id="8220" name="Line 30"/>
          <p:cNvSpPr>
            <a:spLocks noChangeShapeType="1"/>
          </p:cNvSpPr>
          <p:nvPr/>
        </p:nvSpPr>
        <p:spPr bwMode="auto">
          <a:xfrm flipH="1">
            <a:off x="6397625" y="3249613"/>
            <a:ext cx="819150" cy="0"/>
          </a:xfrm>
          <a:prstGeom prst="line">
            <a:avLst/>
          </a:prstGeom>
          <a:noFill/>
          <a:ln w="12700">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r-HR" sz="3200" b="0" i="0" u="none" strike="noStrike" kern="1200" cap="none" spc="0" normalizeH="0" baseline="0" noProof="0">
              <a:ln>
                <a:noFill/>
              </a:ln>
              <a:solidFill>
                <a:srgbClr val="000000"/>
              </a:solidFill>
              <a:effectLst/>
              <a:uLnTx/>
              <a:uFillTx/>
              <a:latin typeface="Arial"/>
              <a:ea typeface="+mn-ea"/>
              <a:cs typeface="+mn-cs"/>
            </a:endParaRPr>
          </a:p>
        </p:txBody>
      </p:sp>
      <p:sp>
        <p:nvSpPr>
          <p:cNvPr id="8221" name="Text Box 31"/>
          <p:cNvSpPr txBox="1">
            <a:spLocks noChangeArrowheads="1"/>
          </p:cNvSpPr>
          <p:nvPr/>
        </p:nvSpPr>
        <p:spPr bwMode="auto">
          <a:xfrm>
            <a:off x="5724525" y="2830513"/>
            <a:ext cx="87716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S</a:t>
            </a:r>
            <a:r>
              <a:rPr kumimoji="0" lang="hr-HR" sz="1600" b="1" i="0" u="none" strike="noStrike" kern="1200" cap="none" spc="0" normalizeH="0" baseline="-25000" noProof="0" dirty="0" err="1">
                <a:ln>
                  <a:noFill/>
                </a:ln>
                <a:solidFill>
                  <a:srgbClr val="FFFFFF"/>
                </a:solidFill>
                <a:effectLst/>
                <a:uLnTx/>
                <a:uFillTx/>
                <a:latin typeface="Times New Roman" pitchFamily="18" charset="0"/>
                <a:ea typeface="+mn-ea"/>
                <a:cs typeface="+mn-cs"/>
              </a:rPr>
              <a:t>activation</a:t>
            </a:r>
            <a:endPar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8222" name="Text Box 32"/>
          <p:cNvSpPr txBox="1">
            <a:spLocks noChangeArrowheads="1"/>
          </p:cNvSpPr>
          <p:nvPr/>
        </p:nvSpPr>
        <p:spPr bwMode="auto">
          <a:xfrm>
            <a:off x="5783263" y="3081338"/>
            <a:ext cx="71436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rPr>
              <a:t>S</a:t>
            </a:r>
            <a:r>
              <a:rPr kumimoji="0" lang="hr-HR" sz="1600" b="1" i="0" u="none" strike="noStrike" kern="1200" cap="none" spc="0" normalizeH="0" baseline="-25000" noProof="0" dirty="0">
                <a:ln>
                  <a:noFill/>
                </a:ln>
                <a:solidFill>
                  <a:srgbClr val="FFFFFF"/>
                </a:solidFill>
                <a:effectLst/>
                <a:uLnTx/>
                <a:uFillTx/>
                <a:latin typeface="Times New Roman" pitchFamily="18" charset="0"/>
                <a:ea typeface="+mn-ea"/>
                <a:cs typeface="+mn-cs"/>
              </a:rPr>
              <a:t>c</a:t>
            </a:r>
            <a:r>
              <a:rPr kumimoji="0" lang="en-US" sz="1600" b="1" i="0" u="none" strike="noStrike" kern="1200" cap="none" spc="0" normalizeH="0" baseline="-25000" noProof="0" dirty="0" err="1">
                <a:ln>
                  <a:noFill/>
                </a:ln>
                <a:solidFill>
                  <a:srgbClr val="FFFFFF"/>
                </a:solidFill>
                <a:effectLst/>
                <a:uLnTx/>
                <a:uFillTx/>
                <a:latin typeface="Times New Roman" pitchFamily="18" charset="0"/>
                <a:ea typeface="+mn-ea"/>
                <a:cs typeface="+mn-cs"/>
              </a:rPr>
              <a:t>ontrol</a:t>
            </a:r>
            <a:endParaRPr kumimoji="0" lang="en-US" sz="16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8223" name="Text Box 33"/>
          <p:cNvSpPr txBox="1">
            <a:spLocks noChangeArrowheads="1"/>
          </p:cNvSpPr>
          <p:nvPr/>
        </p:nvSpPr>
        <p:spPr bwMode="auto">
          <a:xfrm>
            <a:off x="8558213" y="3021013"/>
            <a:ext cx="406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FFCC"/>
                </a:solidFill>
                <a:effectLst/>
                <a:uLnTx/>
                <a:uFillTx/>
                <a:latin typeface="Times New Roman" pitchFamily="18" charset="0"/>
                <a:ea typeface="+mn-ea"/>
                <a:cs typeface="+mn-cs"/>
                <a:sym typeface="Symbol" pitchFamily="18" charset="2"/>
              </a:rPr>
              <a:t></a:t>
            </a:r>
            <a:r>
              <a:rPr kumimoji="0" lang="en-US" sz="1600" b="1" i="0" u="none" strike="noStrike" kern="1200" cap="none" spc="0" normalizeH="0" baseline="0" noProof="0">
                <a:ln>
                  <a:noFill/>
                </a:ln>
                <a:solidFill>
                  <a:srgbClr val="00FFCC"/>
                </a:solidFill>
                <a:effectLst/>
                <a:uLnTx/>
                <a:uFillTx/>
                <a:latin typeface="Times New Roman" pitchFamily="18" charset="0"/>
                <a:ea typeface="+mn-ea"/>
                <a:cs typeface="+mn-cs"/>
              </a:rPr>
              <a:t>S</a:t>
            </a:r>
            <a:endParaRPr kumimoji="0" lang="en-US" sz="1600" b="1" i="0" u="none" strike="noStrike" kern="1200" cap="none" spc="0" normalizeH="0" baseline="-25000" noProof="0">
              <a:ln>
                <a:noFill/>
              </a:ln>
              <a:solidFill>
                <a:srgbClr val="00FFCC"/>
              </a:solidFill>
              <a:effectLst/>
              <a:uLnTx/>
              <a:uFillTx/>
              <a:latin typeface="Times New Roman" pitchFamily="18" charset="0"/>
              <a:ea typeface="+mn-ea"/>
              <a:cs typeface="+mn-cs"/>
            </a:endParaRPr>
          </a:p>
        </p:txBody>
      </p:sp>
      <p:sp>
        <p:nvSpPr>
          <p:cNvPr id="8224" name="Text Box 34"/>
          <p:cNvSpPr txBox="1">
            <a:spLocks noChangeArrowheads="1"/>
          </p:cNvSpPr>
          <p:nvPr/>
        </p:nvSpPr>
        <p:spPr bwMode="auto">
          <a:xfrm>
            <a:off x="5940425" y="46545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r-HR"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4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03" y="4098131"/>
            <a:ext cx="5328594" cy="2638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8296" y="4098132"/>
            <a:ext cx="3488478" cy="2638396"/>
          </a:xfrm>
          <a:prstGeom prst="rect">
            <a:avLst/>
          </a:prstGeom>
        </p:spPr>
      </p:pic>
      <p:sp>
        <p:nvSpPr>
          <p:cNvPr id="3" name="TextBox 2">
            <a:extLst>
              <a:ext uri="{FF2B5EF4-FFF2-40B4-BE49-F238E27FC236}">
                <a16:creationId xmlns:a16="http://schemas.microsoft.com/office/drawing/2014/main" id="{AFC501EB-1409-474E-8C2C-AB175E90F56B}"/>
              </a:ext>
            </a:extLst>
          </p:cNvPr>
          <p:cNvSpPr txBox="1"/>
          <p:nvPr/>
        </p:nvSpPr>
        <p:spPr>
          <a:xfrm>
            <a:off x="5589835" y="48572"/>
            <a:ext cx="3248025" cy="1384995"/>
          </a:xfrm>
          <a:prstGeom prst="rect">
            <a:avLst/>
          </a:prstGeom>
          <a:noFill/>
        </p:spPr>
        <p:txBody>
          <a:bodyPr wrap="square" rtlCol="0">
            <a:spAutoFit/>
          </a:bodyPr>
          <a:lstStyle/>
          <a:p>
            <a:r>
              <a:rPr lang="hr-HR" sz="1400" dirty="0" err="1">
                <a:solidFill>
                  <a:schemeClr val="bg1"/>
                </a:solidFill>
              </a:rPr>
              <a:t>oksiHb</a:t>
            </a:r>
            <a:r>
              <a:rPr lang="hr-HR" sz="1400" dirty="0">
                <a:solidFill>
                  <a:schemeClr val="bg1"/>
                </a:solidFill>
              </a:rPr>
              <a:t> je </a:t>
            </a:r>
            <a:r>
              <a:rPr lang="hr-HR" sz="1400" dirty="0" err="1">
                <a:solidFill>
                  <a:srgbClr val="FFFF00"/>
                </a:solidFill>
              </a:rPr>
              <a:t>dijamagnetičan</a:t>
            </a:r>
            <a:r>
              <a:rPr lang="hr-HR" sz="1400" dirty="0">
                <a:solidFill>
                  <a:schemeClr val="bg1"/>
                </a:solidFill>
              </a:rPr>
              <a:t> (kroz magnetno polje prolazi bez deformacija), a </a:t>
            </a:r>
            <a:r>
              <a:rPr lang="hr-HR" sz="1400" dirty="0" err="1">
                <a:solidFill>
                  <a:schemeClr val="bg1"/>
                </a:solidFill>
              </a:rPr>
              <a:t>deoksiHb</a:t>
            </a:r>
            <a:r>
              <a:rPr lang="hr-HR" sz="1400" dirty="0">
                <a:solidFill>
                  <a:schemeClr val="bg1"/>
                </a:solidFill>
              </a:rPr>
              <a:t> </a:t>
            </a:r>
            <a:r>
              <a:rPr lang="hr-HR" sz="1400" dirty="0" err="1">
                <a:solidFill>
                  <a:srgbClr val="FFFF00"/>
                </a:solidFill>
              </a:rPr>
              <a:t>paramagnetičan</a:t>
            </a:r>
            <a:r>
              <a:rPr lang="hr-HR" sz="1400" dirty="0">
                <a:solidFill>
                  <a:schemeClr val="bg1"/>
                </a:solidFill>
              </a:rPr>
              <a:t> (u </a:t>
            </a:r>
            <a:r>
              <a:rPr lang="hr-HR" sz="1400" dirty="0" err="1">
                <a:solidFill>
                  <a:schemeClr val="bg1"/>
                </a:solidFill>
              </a:rPr>
              <a:t>magn</a:t>
            </a:r>
            <a:r>
              <a:rPr lang="hr-HR" sz="1400" dirty="0">
                <a:solidFill>
                  <a:schemeClr val="bg1"/>
                </a:solidFill>
              </a:rPr>
              <a:t>. polju dobiva dodatni inducirani </a:t>
            </a:r>
            <a:r>
              <a:rPr lang="hr-HR" sz="1400" dirty="0" err="1">
                <a:solidFill>
                  <a:schemeClr val="bg1"/>
                </a:solidFill>
              </a:rPr>
              <a:t>magnetizam</a:t>
            </a:r>
            <a:r>
              <a:rPr lang="hr-HR" sz="1400" dirty="0">
                <a:solidFill>
                  <a:schemeClr val="bg1"/>
                </a:solidFill>
              </a:rPr>
              <a:t> istoga smjera kao i polje)</a:t>
            </a:r>
            <a:endParaRPr lang="en-US" sz="1400" dirty="0">
              <a:solidFill>
                <a:schemeClr val="bg1"/>
              </a:solidFill>
            </a:endParaRPr>
          </a:p>
        </p:txBody>
      </p:sp>
      <p:pic>
        <p:nvPicPr>
          <p:cNvPr id="5" name="Picture 4">
            <a:extLst>
              <a:ext uri="{FF2B5EF4-FFF2-40B4-BE49-F238E27FC236}">
                <a16:creationId xmlns:a16="http://schemas.microsoft.com/office/drawing/2014/main" id="{75918A4F-DA2D-4258-9DF2-C099D133C1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7605" y="890443"/>
            <a:ext cx="1181371" cy="738357"/>
          </a:xfrm>
          <a:prstGeom prst="rect">
            <a:avLst/>
          </a:prstGeom>
        </p:spPr>
      </p:pic>
      <p:pic>
        <p:nvPicPr>
          <p:cNvPr id="7" name="Picture 6">
            <a:extLst>
              <a:ext uri="{FF2B5EF4-FFF2-40B4-BE49-F238E27FC236}">
                <a16:creationId xmlns:a16="http://schemas.microsoft.com/office/drawing/2014/main" id="{BFFC64A8-54D7-4965-A11C-1121DABB83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7225" y="2997596"/>
            <a:ext cx="1329170" cy="830731"/>
          </a:xfrm>
          <a:prstGeom prst="rect">
            <a:avLst/>
          </a:prstGeom>
        </p:spPr>
      </p:pic>
      <p:sp>
        <p:nvSpPr>
          <p:cNvPr id="9" name="TextBox 8">
            <a:extLst>
              <a:ext uri="{FF2B5EF4-FFF2-40B4-BE49-F238E27FC236}">
                <a16:creationId xmlns:a16="http://schemas.microsoft.com/office/drawing/2014/main" id="{00A927BA-AE3C-4327-A760-C3F90841D903}"/>
              </a:ext>
            </a:extLst>
          </p:cNvPr>
          <p:cNvSpPr txBox="1"/>
          <p:nvPr/>
        </p:nvSpPr>
        <p:spPr>
          <a:xfrm>
            <a:off x="2388760" y="1502535"/>
            <a:ext cx="635123" cy="215444"/>
          </a:xfrm>
          <a:prstGeom prst="rect">
            <a:avLst/>
          </a:prstGeom>
          <a:noFill/>
        </p:spPr>
        <p:txBody>
          <a:bodyPr wrap="square" rtlCol="0">
            <a:spAutoFit/>
          </a:bodyPr>
          <a:lstStyle/>
          <a:p>
            <a:r>
              <a:rPr lang="hr-HR" sz="800" dirty="0"/>
              <a:t>HbO</a:t>
            </a:r>
            <a:r>
              <a:rPr lang="hr-HR" sz="800" baseline="-25000" dirty="0"/>
              <a:t>2</a:t>
            </a:r>
            <a:endParaRPr lang="en-US" sz="800" baseline="-25000" dirty="0"/>
          </a:p>
        </p:txBody>
      </p:sp>
      <p:sp>
        <p:nvSpPr>
          <p:cNvPr id="37" name="TextBox 36">
            <a:extLst>
              <a:ext uri="{FF2B5EF4-FFF2-40B4-BE49-F238E27FC236}">
                <a16:creationId xmlns:a16="http://schemas.microsoft.com/office/drawing/2014/main" id="{709ACE6C-1C60-4B04-83A1-F797BD8EB659}"/>
              </a:ext>
            </a:extLst>
          </p:cNvPr>
          <p:cNvSpPr txBox="1"/>
          <p:nvPr/>
        </p:nvSpPr>
        <p:spPr>
          <a:xfrm>
            <a:off x="2449328" y="3694603"/>
            <a:ext cx="635123" cy="215444"/>
          </a:xfrm>
          <a:prstGeom prst="rect">
            <a:avLst/>
          </a:prstGeom>
          <a:noFill/>
        </p:spPr>
        <p:txBody>
          <a:bodyPr wrap="square" rtlCol="0">
            <a:spAutoFit/>
          </a:bodyPr>
          <a:lstStyle/>
          <a:p>
            <a:r>
              <a:rPr lang="hr-HR" sz="800" dirty="0" err="1"/>
              <a:t>Hbr</a:t>
            </a:r>
            <a:endParaRPr lang="en-US" sz="800" baseline="-25000" dirty="0"/>
          </a:p>
        </p:txBody>
      </p:sp>
    </p:spTree>
    <p:extLst>
      <p:ext uri="{BB962C8B-B14F-4D97-AF65-F5344CB8AC3E}">
        <p14:creationId xmlns:p14="http://schemas.microsoft.com/office/powerpoint/2010/main" val="3400893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Oval 2"/>
          <p:cNvSpPr>
            <a:spLocks noChangeArrowheads="1"/>
          </p:cNvSpPr>
          <p:nvPr/>
        </p:nvSpPr>
        <p:spPr bwMode="auto">
          <a:xfrm>
            <a:off x="755650" y="3500438"/>
            <a:ext cx="863600" cy="863600"/>
          </a:xfrm>
          <a:prstGeom prst="ellipse">
            <a:avLst/>
          </a:prstGeom>
          <a:solidFill>
            <a:srgbClr val="FF0000">
              <a:alpha val="0"/>
            </a:srgbClr>
          </a:soli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r-HR" sz="3200" b="0" i="0" u="none" strike="noStrike" kern="1200" cap="none" spc="0" normalizeH="0" baseline="0" noProof="0">
              <a:ln>
                <a:noFill/>
              </a:ln>
              <a:solidFill>
                <a:srgbClr val="000000"/>
              </a:solidFill>
              <a:effectLst/>
              <a:uLnTx/>
              <a:uFillTx/>
              <a:latin typeface="Calibri"/>
              <a:ea typeface="+mn-ea"/>
              <a:cs typeface="+mn-cs"/>
            </a:endParaRPr>
          </a:p>
        </p:txBody>
      </p:sp>
      <p:sp>
        <p:nvSpPr>
          <p:cNvPr id="23555" name="Rectangle 3"/>
          <p:cNvSpPr>
            <a:spLocks noGrp="1" noChangeArrowheads="1"/>
          </p:cNvSpPr>
          <p:nvPr>
            <p:ph type="title"/>
          </p:nvPr>
        </p:nvSpPr>
        <p:spPr>
          <a:xfrm>
            <a:off x="395536" y="156132"/>
            <a:ext cx="8468493" cy="686668"/>
          </a:xfrm>
          <a:noFill/>
        </p:spPr>
        <p:txBody>
          <a:bodyPr>
            <a:normAutofit fontScale="90000"/>
          </a:bodyPr>
          <a:lstStyle/>
          <a:p>
            <a:pPr eaLnBrk="1" hangingPunct="1"/>
            <a:r>
              <a:rPr lang="hr-HR" sz="4000" b="1" dirty="0">
                <a:solidFill>
                  <a:srgbClr val="FFFF00"/>
                </a:solidFill>
              </a:rPr>
              <a:t>Promjene u intenzitetu BOLD signala (1-5%)</a:t>
            </a: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773238"/>
            <a:ext cx="6697663"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Line 5"/>
          <p:cNvSpPr>
            <a:spLocks noChangeShapeType="1"/>
          </p:cNvSpPr>
          <p:nvPr/>
        </p:nvSpPr>
        <p:spPr bwMode="auto">
          <a:xfrm flipH="1">
            <a:off x="1331913" y="4627563"/>
            <a:ext cx="7632700"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r-HR" sz="3200" b="0" i="0" u="none" strike="noStrike" kern="1200" cap="none" spc="0" normalizeH="0" baseline="0" noProof="0">
              <a:ln>
                <a:noFill/>
              </a:ln>
              <a:solidFill>
                <a:srgbClr val="000000"/>
              </a:solidFill>
              <a:effectLst/>
              <a:uLnTx/>
              <a:uFillTx/>
              <a:latin typeface="Calibri"/>
              <a:ea typeface="+mn-ea"/>
              <a:cs typeface="+mn-cs"/>
            </a:endParaRPr>
          </a:p>
        </p:txBody>
      </p:sp>
      <p:sp>
        <p:nvSpPr>
          <p:cNvPr id="23558" name="Line 6"/>
          <p:cNvSpPr>
            <a:spLocks noChangeShapeType="1"/>
          </p:cNvSpPr>
          <p:nvPr/>
        </p:nvSpPr>
        <p:spPr bwMode="auto">
          <a:xfrm flipH="1">
            <a:off x="1331913" y="2997200"/>
            <a:ext cx="7632700"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r-HR" sz="3200" b="0" i="0" u="none" strike="noStrike" kern="1200" cap="none" spc="0" normalizeH="0" baseline="0" noProof="0">
              <a:ln>
                <a:noFill/>
              </a:ln>
              <a:solidFill>
                <a:srgbClr val="000000"/>
              </a:solidFill>
              <a:effectLst/>
              <a:uLnTx/>
              <a:uFillTx/>
              <a:latin typeface="Calibri"/>
              <a:ea typeface="+mn-ea"/>
              <a:cs typeface="+mn-cs"/>
            </a:endParaRPr>
          </a:p>
        </p:txBody>
      </p:sp>
      <p:sp>
        <p:nvSpPr>
          <p:cNvPr id="23559" name="Text Box 7"/>
          <p:cNvSpPr txBox="1">
            <a:spLocks noChangeArrowheads="1"/>
          </p:cNvSpPr>
          <p:nvPr/>
        </p:nvSpPr>
        <p:spPr bwMode="auto">
          <a:xfrm>
            <a:off x="323850" y="4508500"/>
            <a:ext cx="565150" cy="366713"/>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800" b="0" i="0" u="none" strike="noStrike" kern="1200" cap="none" spc="0" normalizeH="0" baseline="0" noProof="0">
                <a:ln>
                  <a:noFill/>
                </a:ln>
                <a:solidFill>
                  <a:srgbClr val="000000"/>
                </a:solidFill>
                <a:effectLst/>
                <a:uLnTx/>
                <a:uFillTx/>
                <a:latin typeface="Arial" charset="0"/>
                <a:ea typeface="+mn-ea"/>
                <a:cs typeface="+mn-cs"/>
              </a:rPr>
              <a:t>995</a:t>
            </a:r>
            <a:endParaRPr kumimoji="0" lang="en-GB"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560" name="Text Box 8"/>
          <p:cNvSpPr txBox="1">
            <a:spLocks noChangeArrowheads="1"/>
          </p:cNvSpPr>
          <p:nvPr/>
        </p:nvSpPr>
        <p:spPr bwMode="auto">
          <a:xfrm>
            <a:off x="249238" y="2773363"/>
            <a:ext cx="692150" cy="366712"/>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800" b="0" i="0" u="none" strike="noStrike" kern="1200" cap="none" spc="0" normalizeH="0" baseline="0" noProof="0">
                <a:ln>
                  <a:noFill/>
                </a:ln>
                <a:solidFill>
                  <a:srgbClr val="000000"/>
                </a:solidFill>
                <a:effectLst/>
                <a:uLnTx/>
                <a:uFillTx/>
                <a:latin typeface="Arial" charset="0"/>
                <a:ea typeface="+mn-ea"/>
                <a:cs typeface="+mn-cs"/>
              </a:rPr>
              <a:t>1020</a:t>
            </a:r>
            <a:endParaRPr kumimoji="0" lang="en-GB"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561" name="Line 9"/>
          <p:cNvSpPr>
            <a:spLocks noChangeShapeType="1"/>
          </p:cNvSpPr>
          <p:nvPr/>
        </p:nvSpPr>
        <p:spPr bwMode="auto">
          <a:xfrm>
            <a:off x="684213" y="3213100"/>
            <a:ext cx="0" cy="1223963"/>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r-HR" sz="3200" b="0" i="0" u="none" strike="noStrike" kern="1200" cap="none" spc="0" normalizeH="0" baseline="0" noProof="0">
              <a:ln>
                <a:noFill/>
              </a:ln>
              <a:solidFill>
                <a:srgbClr val="000000"/>
              </a:solidFill>
              <a:effectLst/>
              <a:uLnTx/>
              <a:uFillTx/>
              <a:latin typeface="Calibri"/>
              <a:ea typeface="+mn-ea"/>
              <a:cs typeface="+mn-cs"/>
            </a:endParaRPr>
          </a:p>
        </p:txBody>
      </p:sp>
      <p:sp>
        <p:nvSpPr>
          <p:cNvPr id="23562" name="Text Box 10"/>
          <p:cNvSpPr txBox="1">
            <a:spLocks noChangeArrowheads="1"/>
          </p:cNvSpPr>
          <p:nvPr/>
        </p:nvSpPr>
        <p:spPr bwMode="auto">
          <a:xfrm>
            <a:off x="827088" y="3736975"/>
            <a:ext cx="704850" cy="366713"/>
          </a:xfrm>
          <a:prstGeom prst="rect">
            <a:avLst/>
          </a:prstGeom>
          <a:solidFill>
            <a:srgbClr val="FFFF00">
              <a:alpha val="5098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800" b="0" i="0" u="none" strike="noStrike" kern="1200" cap="none" spc="0" normalizeH="0" baseline="0" noProof="0">
                <a:ln>
                  <a:noFill/>
                </a:ln>
                <a:solidFill>
                  <a:srgbClr val="000000"/>
                </a:solidFill>
                <a:effectLst/>
                <a:uLnTx/>
                <a:uFillTx/>
                <a:latin typeface="Arial" charset="0"/>
                <a:ea typeface="+mn-ea"/>
                <a:cs typeface="+mn-cs"/>
              </a:rPr>
              <a:t>2,5%</a:t>
            </a:r>
            <a:endParaRPr kumimoji="0" lang="en-GB"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563" name="Text Box 11"/>
          <p:cNvSpPr txBox="1">
            <a:spLocks noChangeArrowheads="1"/>
          </p:cNvSpPr>
          <p:nvPr/>
        </p:nvSpPr>
        <p:spPr bwMode="auto">
          <a:xfrm>
            <a:off x="713422" y="5775880"/>
            <a:ext cx="8430578" cy="369332"/>
          </a:xfrm>
          <a:prstGeom prst="rect">
            <a:avLst/>
          </a:prstGeom>
          <a:noFill/>
          <a:ln>
            <a:noFill/>
          </a:ln>
          <a:effectLs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Arial" charset="0"/>
                <a:ea typeface="+mn-ea"/>
                <a:cs typeface="+mn-cs"/>
              </a:rPr>
              <a:t>Relativno su male s obzirom na </a:t>
            </a:r>
            <a:r>
              <a:rPr lang="hr-HR" sz="1800" b="1" dirty="0">
                <a:solidFill>
                  <a:prstClr val="white"/>
                </a:solidFill>
              </a:rPr>
              <a:t>zadatak (npr. ovdje paradigmu imenovanja)</a:t>
            </a:r>
          </a:p>
        </p:txBody>
      </p:sp>
      <p:sp>
        <p:nvSpPr>
          <p:cNvPr id="23564" name="Line 12"/>
          <p:cNvSpPr>
            <a:spLocks noChangeShapeType="1"/>
          </p:cNvSpPr>
          <p:nvPr/>
        </p:nvSpPr>
        <p:spPr bwMode="auto">
          <a:xfrm>
            <a:off x="1187450" y="4437063"/>
            <a:ext cx="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r-HR" sz="3200" b="0" i="0" u="none" strike="noStrike" kern="1200" cap="none" spc="0" normalizeH="0" baseline="0" noProof="0">
              <a:ln>
                <a:noFill/>
              </a:ln>
              <a:solidFill>
                <a:srgbClr val="000000"/>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B3321913-2672-4D31-B527-5AEDF1D646A5}"/>
              </a:ext>
            </a:extLst>
          </p:cNvPr>
          <p:cNvSpPr/>
          <p:nvPr/>
        </p:nvSpPr>
        <p:spPr>
          <a:xfrm>
            <a:off x="1691680" y="1628800"/>
            <a:ext cx="7057033" cy="83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DE1A9CE-A2A7-47ED-839D-5D43BF46D1A6}"/>
              </a:ext>
            </a:extLst>
          </p:cNvPr>
          <p:cNvSpPr/>
          <p:nvPr/>
        </p:nvSpPr>
        <p:spPr>
          <a:xfrm>
            <a:off x="1835696" y="2276872"/>
            <a:ext cx="93610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4">
            <a:extLst>
              <a:ext uri="{FF2B5EF4-FFF2-40B4-BE49-F238E27FC236}">
                <a16:creationId xmlns:a16="http://schemas.microsoft.com/office/drawing/2014/main" id="{649A7B07-281B-4DAE-8B54-4BCA0E6D5428}"/>
              </a:ext>
            </a:extLst>
          </p:cNvPr>
          <p:cNvSpPr>
            <a:spLocks noChangeArrowheads="1"/>
          </p:cNvSpPr>
          <p:nvPr/>
        </p:nvSpPr>
        <p:spPr bwMode="auto">
          <a:xfrm>
            <a:off x="4140845" y="1067023"/>
            <a:ext cx="863600" cy="10795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a:solidFill>
                <a:srgbClr val="000000"/>
              </a:solidFill>
            </a:endParaRPr>
          </a:p>
        </p:txBody>
      </p:sp>
      <p:sp>
        <p:nvSpPr>
          <p:cNvPr id="16" name="Rectangle 5">
            <a:extLst>
              <a:ext uri="{FF2B5EF4-FFF2-40B4-BE49-F238E27FC236}">
                <a16:creationId xmlns:a16="http://schemas.microsoft.com/office/drawing/2014/main" id="{292040A0-81E3-4BC8-84E0-213354DB75E6}"/>
              </a:ext>
            </a:extLst>
          </p:cNvPr>
          <p:cNvSpPr>
            <a:spLocks noChangeArrowheads="1"/>
          </p:cNvSpPr>
          <p:nvPr/>
        </p:nvSpPr>
        <p:spPr bwMode="auto">
          <a:xfrm>
            <a:off x="3275657" y="2075086"/>
            <a:ext cx="863600" cy="714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a:solidFill>
                <a:srgbClr val="000000"/>
              </a:solidFill>
            </a:endParaRPr>
          </a:p>
        </p:txBody>
      </p:sp>
      <p:sp>
        <p:nvSpPr>
          <p:cNvPr id="17" name="Rectangle 6">
            <a:extLst>
              <a:ext uri="{FF2B5EF4-FFF2-40B4-BE49-F238E27FC236}">
                <a16:creationId xmlns:a16="http://schemas.microsoft.com/office/drawing/2014/main" id="{A1DF95BB-A5BD-4A28-81E8-24C707314CDB}"/>
              </a:ext>
            </a:extLst>
          </p:cNvPr>
          <p:cNvSpPr>
            <a:spLocks noChangeArrowheads="1"/>
          </p:cNvSpPr>
          <p:nvPr/>
        </p:nvSpPr>
        <p:spPr bwMode="auto">
          <a:xfrm>
            <a:off x="5004445" y="2060798"/>
            <a:ext cx="863600" cy="714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a:solidFill>
                <a:srgbClr val="000000"/>
              </a:solidFill>
            </a:endParaRPr>
          </a:p>
        </p:txBody>
      </p:sp>
      <p:sp>
        <p:nvSpPr>
          <p:cNvPr id="18" name="Rectangle 7">
            <a:extLst>
              <a:ext uri="{FF2B5EF4-FFF2-40B4-BE49-F238E27FC236}">
                <a16:creationId xmlns:a16="http://schemas.microsoft.com/office/drawing/2014/main" id="{F72EBEE0-7FB7-4367-A1D8-4F5FE2A6300B}"/>
              </a:ext>
            </a:extLst>
          </p:cNvPr>
          <p:cNvSpPr>
            <a:spLocks noChangeArrowheads="1"/>
          </p:cNvSpPr>
          <p:nvPr/>
        </p:nvSpPr>
        <p:spPr bwMode="auto">
          <a:xfrm>
            <a:off x="5868045" y="1052736"/>
            <a:ext cx="863600" cy="10795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a:solidFill>
                <a:srgbClr val="000000"/>
              </a:solidFill>
            </a:endParaRPr>
          </a:p>
        </p:txBody>
      </p:sp>
      <p:sp>
        <p:nvSpPr>
          <p:cNvPr id="19" name="Rectangle 8">
            <a:extLst>
              <a:ext uri="{FF2B5EF4-FFF2-40B4-BE49-F238E27FC236}">
                <a16:creationId xmlns:a16="http://schemas.microsoft.com/office/drawing/2014/main" id="{BB9245E2-3935-49E4-B536-CE42DCB307EF}"/>
              </a:ext>
            </a:extLst>
          </p:cNvPr>
          <p:cNvSpPr>
            <a:spLocks noChangeArrowheads="1"/>
          </p:cNvSpPr>
          <p:nvPr/>
        </p:nvSpPr>
        <p:spPr bwMode="auto">
          <a:xfrm>
            <a:off x="6733232" y="2059211"/>
            <a:ext cx="863600" cy="714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a:solidFill>
                <a:srgbClr val="000000"/>
              </a:solidFill>
            </a:endParaRPr>
          </a:p>
        </p:txBody>
      </p:sp>
      <p:sp>
        <p:nvSpPr>
          <p:cNvPr id="20" name="Rectangle 9">
            <a:extLst>
              <a:ext uri="{FF2B5EF4-FFF2-40B4-BE49-F238E27FC236}">
                <a16:creationId xmlns:a16="http://schemas.microsoft.com/office/drawing/2014/main" id="{9FA2556A-9D2F-4103-B7B2-E5A50E885D66}"/>
              </a:ext>
            </a:extLst>
          </p:cNvPr>
          <p:cNvSpPr>
            <a:spLocks noChangeArrowheads="1"/>
          </p:cNvSpPr>
          <p:nvPr/>
        </p:nvSpPr>
        <p:spPr bwMode="auto">
          <a:xfrm>
            <a:off x="7596832" y="1052736"/>
            <a:ext cx="863600" cy="10795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r-HR" sz="3200">
              <a:solidFill>
                <a:srgbClr val="000000"/>
              </a:solidFill>
            </a:endParaRPr>
          </a:p>
        </p:txBody>
      </p:sp>
      <p:sp>
        <p:nvSpPr>
          <p:cNvPr id="21" name="Text Box 10">
            <a:extLst>
              <a:ext uri="{FF2B5EF4-FFF2-40B4-BE49-F238E27FC236}">
                <a16:creationId xmlns:a16="http://schemas.microsoft.com/office/drawing/2014/main" id="{9F309113-C60F-4126-ACF9-7A17088122F9}"/>
              </a:ext>
            </a:extLst>
          </p:cNvPr>
          <p:cNvSpPr txBox="1">
            <a:spLocks noChangeArrowheads="1"/>
          </p:cNvSpPr>
          <p:nvPr/>
        </p:nvSpPr>
        <p:spPr bwMode="auto">
          <a:xfrm>
            <a:off x="3420120" y="2184623"/>
            <a:ext cx="615950" cy="366713"/>
          </a:xfrm>
          <a:prstGeom prst="rect">
            <a:avLst/>
          </a:prstGeom>
          <a:noFill/>
          <a:ln>
            <a:noFill/>
          </a:ln>
          <a:effectLs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fontAlgn="base" hangingPunct="1">
              <a:spcBef>
                <a:spcPct val="0"/>
              </a:spcBef>
              <a:spcAft>
                <a:spcPct val="0"/>
              </a:spcAft>
            </a:pPr>
            <a:r>
              <a:rPr lang="hr-HR" sz="1800" dirty="0"/>
              <a:t>30 s</a:t>
            </a:r>
          </a:p>
        </p:txBody>
      </p:sp>
      <p:sp>
        <p:nvSpPr>
          <p:cNvPr id="22" name="Text Box 11">
            <a:extLst>
              <a:ext uri="{FF2B5EF4-FFF2-40B4-BE49-F238E27FC236}">
                <a16:creationId xmlns:a16="http://schemas.microsoft.com/office/drawing/2014/main" id="{F57DC051-B18D-42CD-B3CD-9A0BA6C3A257}"/>
              </a:ext>
            </a:extLst>
          </p:cNvPr>
          <p:cNvSpPr txBox="1">
            <a:spLocks noChangeArrowheads="1"/>
          </p:cNvSpPr>
          <p:nvPr/>
        </p:nvSpPr>
        <p:spPr bwMode="auto">
          <a:xfrm>
            <a:off x="4244032" y="2198911"/>
            <a:ext cx="615950" cy="366712"/>
          </a:xfrm>
          <a:prstGeom prst="rect">
            <a:avLst/>
          </a:prstGeom>
          <a:noFill/>
          <a:ln>
            <a:noFill/>
          </a:ln>
          <a:effectLs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fontAlgn="base" hangingPunct="1">
              <a:spcBef>
                <a:spcPct val="0"/>
              </a:spcBef>
              <a:spcAft>
                <a:spcPct val="0"/>
              </a:spcAft>
            </a:pPr>
            <a:r>
              <a:rPr lang="hr-HR" sz="1800" dirty="0"/>
              <a:t>30 s</a:t>
            </a:r>
          </a:p>
        </p:txBody>
      </p:sp>
      <p:sp>
        <p:nvSpPr>
          <p:cNvPr id="23" name="Text Box 12">
            <a:extLst>
              <a:ext uri="{FF2B5EF4-FFF2-40B4-BE49-F238E27FC236}">
                <a16:creationId xmlns:a16="http://schemas.microsoft.com/office/drawing/2014/main" id="{5F09168B-A070-4404-AB37-461B698B8F25}"/>
              </a:ext>
            </a:extLst>
          </p:cNvPr>
          <p:cNvSpPr txBox="1">
            <a:spLocks noChangeArrowheads="1"/>
          </p:cNvSpPr>
          <p:nvPr/>
        </p:nvSpPr>
        <p:spPr bwMode="auto">
          <a:xfrm>
            <a:off x="5180657" y="2198911"/>
            <a:ext cx="615950" cy="366712"/>
          </a:xfrm>
          <a:prstGeom prst="rect">
            <a:avLst/>
          </a:prstGeom>
          <a:noFill/>
          <a:ln>
            <a:noFill/>
          </a:ln>
          <a:effectLs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fontAlgn="base" hangingPunct="1">
              <a:spcBef>
                <a:spcPct val="0"/>
              </a:spcBef>
              <a:spcAft>
                <a:spcPct val="0"/>
              </a:spcAft>
            </a:pPr>
            <a:r>
              <a:rPr lang="hr-HR" sz="1800" dirty="0"/>
              <a:t>30 s</a:t>
            </a:r>
          </a:p>
        </p:txBody>
      </p:sp>
      <p:sp>
        <p:nvSpPr>
          <p:cNvPr id="24" name="Text Box 13">
            <a:extLst>
              <a:ext uri="{FF2B5EF4-FFF2-40B4-BE49-F238E27FC236}">
                <a16:creationId xmlns:a16="http://schemas.microsoft.com/office/drawing/2014/main" id="{5E07D607-4A27-4C76-A5A3-1395498C57BC}"/>
              </a:ext>
            </a:extLst>
          </p:cNvPr>
          <p:cNvSpPr txBox="1">
            <a:spLocks noChangeArrowheads="1"/>
          </p:cNvSpPr>
          <p:nvPr/>
        </p:nvSpPr>
        <p:spPr bwMode="auto">
          <a:xfrm>
            <a:off x="6012507" y="2205261"/>
            <a:ext cx="615950" cy="366712"/>
          </a:xfrm>
          <a:prstGeom prst="rect">
            <a:avLst/>
          </a:prstGeom>
          <a:noFill/>
          <a:ln>
            <a:noFill/>
          </a:ln>
          <a:effectLs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fontAlgn="base" hangingPunct="1">
              <a:spcBef>
                <a:spcPct val="0"/>
              </a:spcBef>
              <a:spcAft>
                <a:spcPct val="0"/>
              </a:spcAft>
            </a:pPr>
            <a:r>
              <a:rPr lang="hr-HR" sz="1800" dirty="0"/>
              <a:t>30 s</a:t>
            </a:r>
          </a:p>
        </p:txBody>
      </p:sp>
      <p:sp>
        <p:nvSpPr>
          <p:cNvPr id="25" name="Text Box 14">
            <a:extLst>
              <a:ext uri="{FF2B5EF4-FFF2-40B4-BE49-F238E27FC236}">
                <a16:creationId xmlns:a16="http://schemas.microsoft.com/office/drawing/2014/main" id="{1E2AE57A-6427-4BE4-8A09-A73A3E4BA11D}"/>
              </a:ext>
            </a:extLst>
          </p:cNvPr>
          <p:cNvSpPr txBox="1">
            <a:spLocks noChangeArrowheads="1"/>
          </p:cNvSpPr>
          <p:nvPr/>
        </p:nvSpPr>
        <p:spPr bwMode="auto">
          <a:xfrm>
            <a:off x="6876107" y="2229073"/>
            <a:ext cx="615950" cy="366713"/>
          </a:xfrm>
          <a:prstGeom prst="rect">
            <a:avLst/>
          </a:prstGeom>
          <a:noFill/>
          <a:ln>
            <a:noFill/>
          </a:ln>
          <a:effectLs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fontAlgn="base" hangingPunct="1">
              <a:spcBef>
                <a:spcPct val="0"/>
              </a:spcBef>
              <a:spcAft>
                <a:spcPct val="0"/>
              </a:spcAft>
            </a:pPr>
            <a:r>
              <a:rPr lang="hr-HR" sz="1800" dirty="0"/>
              <a:t>30 s</a:t>
            </a:r>
          </a:p>
        </p:txBody>
      </p:sp>
      <p:sp>
        <p:nvSpPr>
          <p:cNvPr id="26" name="Text Box 15">
            <a:extLst>
              <a:ext uri="{FF2B5EF4-FFF2-40B4-BE49-F238E27FC236}">
                <a16:creationId xmlns:a16="http://schemas.microsoft.com/office/drawing/2014/main" id="{888C656C-578A-4F16-AB79-056572773191}"/>
              </a:ext>
            </a:extLst>
          </p:cNvPr>
          <p:cNvSpPr txBox="1">
            <a:spLocks noChangeArrowheads="1"/>
          </p:cNvSpPr>
          <p:nvPr/>
        </p:nvSpPr>
        <p:spPr bwMode="auto">
          <a:xfrm>
            <a:off x="7725420" y="2217961"/>
            <a:ext cx="615950" cy="366712"/>
          </a:xfrm>
          <a:prstGeom prst="rect">
            <a:avLst/>
          </a:prstGeom>
          <a:noFill/>
          <a:ln>
            <a:noFill/>
          </a:ln>
          <a:effectLs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fontAlgn="base" hangingPunct="1">
              <a:spcBef>
                <a:spcPct val="0"/>
              </a:spcBef>
              <a:spcAft>
                <a:spcPct val="0"/>
              </a:spcAft>
            </a:pPr>
            <a:r>
              <a:rPr lang="hr-HR" sz="1800" dirty="0"/>
              <a:t>30 s</a:t>
            </a:r>
          </a:p>
        </p:txBody>
      </p:sp>
      <p:pic>
        <p:nvPicPr>
          <p:cNvPr id="28" name="Picture 20" descr="600px-Soccer_ball">
            <a:extLst>
              <a:ext uri="{FF2B5EF4-FFF2-40B4-BE49-F238E27FC236}">
                <a16:creationId xmlns:a16="http://schemas.microsoft.com/office/drawing/2014/main" id="{66B010B8-833F-4DE6-8C27-65D55417EA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507" y="1268636"/>
            <a:ext cx="625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1" descr="bigmac">
            <a:extLst>
              <a:ext uri="{FF2B5EF4-FFF2-40B4-BE49-F238E27FC236}">
                <a16:creationId xmlns:a16="http://schemas.microsoft.com/office/drawing/2014/main" id="{C3372ABF-E5A6-42F2-8733-871FFE5BEC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8270" y="1340073"/>
            <a:ext cx="668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2">
            <a:extLst>
              <a:ext uri="{FF2B5EF4-FFF2-40B4-BE49-F238E27FC236}">
                <a16:creationId xmlns:a16="http://schemas.microsoft.com/office/drawing/2014/main" id="{2552FD5A-5C9F-4880-9573-D2DFF05D4280}"/>
              </a:ext>
            </a:extLst>
          </p:cNvPr>
          <p:cNvGrpSpPr>
            <a:grpSpLocks/>
          </p:cNvGrpSpPr>
          <p:nvPr/>
        </p:nvGrpSpPr>
        <p:grpSpPr bwMode="auto">
          <a:xfrm>
            <a:off x="4189534" y="1248508"/>
            <a:ext cx="746902" cy="755505"/>
            <a:chOff x="1519" y="799"/>
            <a:chExt cx="2554" cy="2554"/>
          </a:xfrm>
        </p:grpSpPr>
        <p:pic>
          <p:nvPicPr>
            <p:cNvPr id="34" name="Picture 3" descr="dog">
              <a:extLst>
                <a:ext uri="{FF2B5EF4-FFF2-40B4-BE49-F238E27FC236}">
                  <a16:creationId xmlns:a16="http://schemas.microsoft.com/office/drawing/2014/main" id="{6A88FDC1-B1CB-4B0E-8277-F920BE81F90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19" y="799"/>
              <a:ext cx="2554" cy="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4">
              <a:extLst>
                <a:ext uri="{FF2B5EF4-FFF2-40B4-BE49-F238E27FC236}">
                  <a16:creationId xmlns:a16="http://schemas.microsoft.com/office/drawing/2014/main" id="{82DF3ADA-821E-4BD6-ADD3-CEAC5AB87B12}"/>
                </a:ext>
              </a:extLst>
            </p:cNvPr>
            <p:cNvSpPr>
              <a:spLocks noChangeArrowheads="1"/>
            </p:cNvSpPr>
            <p:nvPr/>
          </p:nvSpPr>
          <p:spPr bwMode="auto">
            <a:xfrm>
              <a:off x="1519" y="799"/>
              <a:ext cx="1089" cy="22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hr-HR" sz="3200" b="0" i="0" u="none" strike="noStrike" kern="0" cap="none" spc="0" normalizeH="0" baseline="0" noProof="0">
                <a:ln>
                  <a:noFill/>
                </a:ln>
                <a:solidFill>
                  <a:srgbClr val="000000"/>
                </a:solidFill>
                <a:effectLst/>
                <a:uLnTx/>
                <a:uFillTx/>
                <a:latin typeface="Arial"/>
              </a:endParaRPr>
            </a:p>
          </p:txBody>
        </p:sp>
      </p:grpSp>
    </p:spTree>
    <p:extLst>
      <p:ext uri="{BB962C8B-B14F-4D97-AF65-F5344CB8AC3E}">
        <p14:creationId xmlns:p14="http://schemas.microsoft.com/office/powerpoint/2010/main" val="3978261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075" y="1052513"/>
            <a:ext cx="4176713"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UKF-FMRI-20-09-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052513"/>
            <a:ext cx="23050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Line 4"/>
          <p:cNvSpPr>
            <a:spLocks noChangeShapeType="1"/>
          </p:cNvSpPr>
          <p:nvPr/>
        </p:nvSpPr>
        <p:spPr bwMode="auto">
          <a:xfrm flipV="1">
            <a:off x="2411413" y="2157413"/>
            <a:ext cx="1798637"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r-HR" sz="3200" b="0" i="0" u="none" strike="noStrike" kern="1200" cap="none" spc="0" normalizeH="0" baseline="0" noProof="0">
              <a:ln>
                <a:noFill/>
              </a:ln>
              <a:solidFill>
                <a:srgbClr val="000000"/>
              </a:solidFill>
              <a:effectLst/>
              <a:uLnTx/>
              <a:uFillTx/>
              <a:latin typeface="Calibri"/>
              <a:ea typeface="+mn-ea"/>
              <a:cs typeface="+mn-cs"/>
            </a:endParaRPr>
          </a:p>
        </p:txBody>
      </p:sp>
      <p:pic>
        <p:nvPicPr>
          <p:cNvPr id="22533" name="Picture 5" descr="UKF-FMRI-20-09-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4148138"/>
            <a:ext cx="23050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Line 6"/>
          <p:cNvSpPr>
            <a:spLocks noChangeShapeType="1"/>
          </p:cNvSpPr>
          <p:nvPr/>
        </p:nvSpPr>
        <p:spPr bwMode="auto">
          <a:xfrm flipV="1">
            <a:off x="2195513" y="4724400"/>
            <a:ext cx="1944687"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r-HR" sz="3200" b="0" i="0" u="none" strike="noStrike" kern="1200" cap="none" spc="0" normalizeH="0" baseline="0" noProof="0">
              <a:ln>
                <a:noFill/>
              </a:ln>
              <a:solidFill>
                <a:srgbClr val="000000"/>
              </a:solidFill>
              <a:effectLst/>
              <a:uLnTx/>
              <a:uFillTx/>
              <a:latin typeface="Calibri"/>
              <a:ea typeface="+mn-ea"/>
              <a:cs typeface="+mn-cs"/>
            </a:endParaRPr>
          </a:p>
        </p:txBody>
      </p:sp>
      <p:pic>
        <p:nvPicPr>
          <p:cNvPr id="2253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4663" y="4157663"/>
            <a:ext cx="4176712"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8"/>
          <p:cNvSpPr txBox="1">
            <a:spLocks noChangeArrowheads="1"/>
          </p:cNvSpPr>
          <p:nvPr/>
        </p:nvSpPr>
        <p:spPr bwMode="auto">
          <a:xfrm>
            <a:off x="5581650" y="1268413"/>
            <a:ext cx="574675" cy="215444"/>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800" b="0" i="0" u="none" strike="noStrike" kern="1200" cap="none" spc="0" normalizeH="0" baseline="0" noProof="0" dirty="0" err="1">
                <a:ln>
                  <a:noFill/>
                </a:ln>
                <a:solidFill>
                  <a:srgbClr val="000000"/>
                </a:solidFill>
                <a:effectLst/>
                <a:uLnTx/>
                <a:uFillTx/>
                <a:latin typeface="Arial" charset="0"/>
                <a:ea typeface="+mn-ea"/>
                <a:cs typeface="+mn-cs"/>
              </a:rPr>
              <a:t>stimulus</a:t>
            </a:r>
            <a:endParaRPr kumimoji="0" lang="en-GB"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2537" name="Text Box 10"/>
          <p:cNvSpPr txBox="1">
            <a:spLocks noChangeArrowheads="1"/>
          </p:cNvSpPr>
          <p:nvPr/>
        </p:nvSpPr>
        <p:spPr bwMode="auto">
          <a:xfrm>
            <a:off x="6156325" y="1628775"/>
            <a:ext cx="504825" cy="2746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r-HR" sz="1200" b="0" i="0" u="none" strike="noStrike" kern="1200" cap="none" spc="0" normalizeH="0" baseline="0" noProof="0" dirty="0">
                <a:ln>
                  <a:noFill/>
                </a:ln>
                <a:solidFill>
                  <a:srgbClr val="000000"/>
                </a:solidFill>
                <a:effectLst/>
                <a:uLnTx/>
                <a:uFillTx/>
                <a:latin typeface="Arial" charset="0"/>
                <a:ea typeface="+mn-ea"/>
                <a:cs typeface="+mn-cs"/>
              </a:rPr>
              <a:t>-</a:t>
            </a:r>
            <a:endParaRPr kumimoji="0" lang="en-GB"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2538" name="Text Box 12"/>
          <p:cNvSpPr txBox="1">
            <a:spLocks noChangeArrowheads="1"/>
          </p:cNvSpPr>
          <p:nvPr/>
        </p:nvSpPr>
        <p:spPr bwMode="auto">
          <a:xfrm>
            <a:off x="7248525" y="1628775"/>
            <a:ext cx="504825" cy="2746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r-HR" sz="1200" b="0" i="0" u="none" strike="noStrike" kern="1200" cap="none" spc="0" normalizeH="0" baseline="0" noProof="0" dirty="0">
                <a:ln>
                  <a:noFill/>
                </a:ln>
                <a:solidFill>
                  <a:srgbClr val="000000"/>
                </a:solidFill>
                <a:effectLst/>
                <a:uLnTx/>
                <a:uFillTx/>
                <a:latin typeface="Arial" charset="0"/>
                <a:ea typeface="+mn-ea"/>
                <a:cs typeface="+mn-cs"/>
              </a:rPr>
              <a:t>-</a:t>
            </a:r>
            <a:endParaRPr kumimoji="0" lang="en-GB"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2539" name="Text Box 13"/>
          <p:cNvSpPr txBox="1">
            <a:spLocks noChangeArrowheads="1"/>
          </p:cNvSpPr>
          <p:nvPr/>
        </p:nvSpPr>
        <p:spPr bwMode="auto">
          <a:xfrm>
            <a:off x="5016500" y="1628775"/>
            <a:ext cx="504825" cy="276999"/>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r-HR" sz="1200" b="0" i="0" u="none" strike="noStrike" kern="1200" cap="none" spc="0" normalizeH="0" baseline="0" noProof="0" dirty="0">
                <a:ln>
                  <a:noFill/>
                </a:ln>
                <a:solidFill>
                  <a:srgbClr val="000000"/>
                </a:solidFill>
                <a:effectLst/>
                <a:uLnTx/>
                <a:uFillTx/>
                <a:latin typeface="Arial" charset="0"/>
                <a:ea typeface="+mn-ea"/>
                <a:cs typeface="+mn-cs"/>
              </a:rPr>
              <a:t>-</a:t>
            </a:r>
            <a:endParaRPr kumimoji="0" lang="en-GB"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2540" name="Text Box 14"/>
          <p:cNvSpPr txBox="1">
            <a:spLocks noChangeArrowheads="1"/>
          </p:cNvSpPr>
          <p:nvPr/>
        </p:nvSpPr>
        <p:spPr bwMode="auto">
          <a:xfrm>
            <a:off x="6661150" y="1268413"/>
            <a:ext cx="574675" cy="215444"/>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800" b="0" i="0" u="none" strike="noStrike" kern="1200" cap="none" spc="0" normalizeH="0" baseline="0" noProof="0" dirty="0" err="1">
                <a:ln>
                  <a:noFill/>
                </a:ln>
                <a:solidFill>
                  <a:srgbClr val="000000"/>
                </a:solidFill>
                <a:effectLst/>
                <a:uLnTx/>
                <a:uFillTx/>
                <a:latin typeface="Arial" charset="0"/>
                <a:ea typeface="+mn-ea"/>
                <a:cs typeface="+mn-cs"/>
              </a:rPr>
              <a:t>stimulus</a:t>
            </a:r>
            <a:endParaRPr kumimoji="0" lang="en-GB"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2541" name="Text Box 15"/>
          <p:cNvSpPr txBox="1">
            <a:spLocks noChangeArrowheads="1"/>
          </p:cNvSpPr>
          <p:nvPr/>
        </p:nvSpPr>
        <p:spPr bwMode="auto">
          <a:xfrm>
            <a:off x="7742238" y="1268413"/>
            <a:ext cx="574675" cy="215444"/>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800" b="0" i="0" u="none" strike="noStrike" kern="1200" cap="none" spc="0" normalizeH="0" baseline="0" noProof="0" dirty="0" err="1">
                <a:ln>
                  <a:noFill/>
                </a:ln>
                <a:solidFill>
                  <a:srgbClr val="000000"/>
                </a:solidFill>
                <a:effectLst/>
                <a:uLnTx/>
                <a:uFillTx/>
                <a:latin typeface="Arial" charset="0"/>
                <a:ea typeface="+mn-ea"/>
                <a:cs typeface="+mn-cs"/>
              </a:rPr>
              <a:t>stimulus</a:t>
            </a:r>
            <a:endParaRPr kumimoji="0" lang="en-GB"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2542" name="Rectangle 19"/>
          <p:cNvSpPr>
            <a:spLocks noGrp="1" noChangeArrowheads="1"/>
          </p:cNvSpPr>
          <p:nvPr>
            <p:ph type="title"/>
          </p:nvPr>
        </p:nvSpPr>
        <p:spPr>
          <a:xfrm>
            <a:off x="457200" y="130845"/>
            <a:ext cx="8229600" cy="777875"/>
          </a:xfrm>
          <a:noFill/>
        </p:spPr>
        <p:txBody>
          <a:bodyPr>
            <a:noAutofit/>
          </a:bodyPr>
          <a:lstStyle/>
          <a:p>
            <a:pPr eaLnBrk="1" hangingPunct="1"/>
            <a:r>
              <a:rPr lang="hr-HR" sz="3200" dirty="0" err="1">
                <a:solidFill>
                  <a:srgbClr val="FFFF00"/>
                </a:solidFill>
              </a:rPr>
              <a:t>The</a:t>
            </a:r>
            <a:r>
              <a:rPr lang="hr-HR" sz="3200" dirty="0">
                <a:solidFill>
                  <a:srgbClr val="FFFF00"/>
                </a:solidFill>
              </a:rPr>
              <a:t> </a:t>
            </a:r>
            <a:r>
              <a:rPr lang="hr-HR" sz="3200" dirty="0" err="1">
                <a:solidFill>
                  <a:srgbClr val="FFFF00"/>
                </a:solidFill>
              </a:rPr>
              <a:t>relationship</a:t>
            </a:r>
            <a:r>
              <a:rPr lang="hr-HR" sz="3200" dirty="0">
                <a:solidFill>
                  <a:srgbClr val="FFFF00"/>
                </a:solidFill>
              </a:rPr>
              <a:t> </a:t>
            </a:r>
            <a:r>
              <a:rPr lang="hr-HR" sz="3200" dirty="0" err="1">
                <a:solidFill>
                  <a:srgbClr val="FFFF00"/>
                </a:solidFill>
              </a:rPr>
              <a:t>between</a:t>
            </a:r>
            <a:r>
              <a:rPr lang="hr-HR" sz="3200" dirty="0">
                <a:solidFill>
                  <a:srgbClr val="FFFF00"/>
                </a:solidFill>
              </a:rPr>
              <a:t> </a:t>
            </a:r>
            <a:r>
              <a:rPr lang="hr-HR" sz="3200" dirty="0" err="1">
                <a:solidFill>
                  <a:srgbClr val="FFFF00"/>
                </a:solidFill>
              </a:rPr>
              <a:t>baseline</a:t>
            </a:r>
            <a:r>
              <a:rPr lang="hr-HR" sz="3200" dirty="0">
                <a:solidFill>
                  <a:srgbClr val="FFFF00"/>
                </a:solidFill>
              </a:rPr>
              <a:t> BOLD signal </a:t>
            </a:r>
            <a:r>
              <a:rPr lang="hr-HR" sz="3200" dirty="0" err="1">
                <a:solidFill>
                  <a:srgbClr val="FFFF00"/>
                </a:solidFill>
              </a:rPr>
              <a:t>and</a:t>
            </a:r>
            <a:r>
              <a:rPr lang="hr-HR" sz="3200" dirty="0">
                <a:solidFill>
                  <a:srgbClr val="FFFF00"/>
                </a:solidFill>
              </a:rPr>
              <a:t> </a:t>
            </a:r>
            <a:r>
              <a:rPr lang="hr-HR" sz="3200" dirty="0" err="1">
                <a:solidFill>
                  <a:srgbClr val="FFFF00"/>
                </a:solidFill>
              </a:rPr>
              <a:t>stimulus</a:t>
            </a:r>
            <a:r>
              <a:rPr lang="hr-HR" sz="3200" dirty="0">
                <a:solidFill>
                  <a:srgbClr val="FFFF00"/>
                </a:solidFill>
              </a:rPr>
              <a:t>-</a:t>
            </a:r>
            <a:r>
              <a:rPr lang="hr-HR" sz="3200" dirty="0" err="1">
                <a:solidFill>
                  <a:srgbClr val="FFFF00"/>
                </a:solidFill>
              </a:rPr>
              <a:t>evoked</a:t>
            </a:r>
            <a:r>
              <a:rPr lang="hr-HR" sz="3200" dirty="0">
                <a:solidFill>
                  <a:srgbClr val="FFFF00"/>
                </a:solidFill>
              </a:rPr>
              <a:t> BOLD signal</a:t>
            </a:r>
          </a:p>
        </p:txBody>
      </p:sp>
      <p:sp>
        <p:nvSpPr>
          <p:cNvPr id="22543" name="Text Box 20"/>
          <p:cNvSpPr txBox="1">
            <a:spLocks noChangeArrowheads="1"/>
          </p:cNvSpPr>
          <p:nvPr/>
        </p:nvSpPr>
        <p:spPr bwMode="auto">
          <a:xfrm>
            <a:off x="2866181" y="2205038"/>
            <a:ext cx="1230401" cy="646331"/>
          </a:xfrm>
          <a:prstGeom prst="rect">
            <a:avLst/>
          </a:prstGeom>
          <a:noFill/>
          <a:ln>
            <a:noFill/>
          </a:ln>
          <a:effectLs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r-HR" sz="1800" b="1" i="0" u="none" strike="noStrike" kern="1200" cap="none" spc="0" normalizeH="0" baseline="0" noProof="0" dirty="0" err="1">
                <a:ln>
                  <a:noFill/>
                </a:ln>
                <a:solidFill>
                  <a:srgbClr val="FFFF00"/>
                </a:solidFill>
                <a:effectLst/>
                <a:uLnTx/>
                <a:uFillTx/>
                <a:latin typeface="Calibri"/>
                <a:ea typeface="+mn-ea"/>
                <a:cs typeface="+mn-cs"/>
              </a:rPr>
              <a:t>Positive</a:t>
            </a:r>
            <a:endParaRPr kumimoji="0" lang="hr-HR" sz="1800" b="1" i="0" u="none" strike="noStrike" kern="1200" cap="none" spc="0" normalizeH="0" baseline="0" noProof="0" dirty="0">
              <a:ln>
                <a:noFill/>
              </a:ln>
              <a:solidFill>
                <a:srgbClr val="FFFF00"/>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hr-HR" sz="1800" b="1" i="0" u="none" strike="noStrike" kern="1200" cap="none" spc="0" normalizeH="0" baseline="0" noProof="0" dirty="0" err="1">
                <a:ln>
                  <a:noFill/>
                </a:ln>
                <a:solidFill>
                  <a:srgbClr val="FFFF00"/>
                </a:solidFill>
                <a:effectLst/>
                <a:uLnTx/>
                <a:uFillTx/>
                <a:latin typeface="Calibri"/>
                <a:ea typeface="+mn-ea"/>
                <a:cs typeface="+mn-cs"/>
              </a:rPr>
              <a:t>correlation</a:t>
            </a:r>
            <a:endParaRPr kumimoji="0" lang="hr-H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544" name="Text Box 21"/>
          <p:cNvSpPr txBox="1">
            <a:spLocks noChangeArrowheads="1"/>
          </p:cNvSpPr>
          <p:nvPr/>
        </p:nvSpPr>
        <p:spPr bwMode="auto">
          <a:xfrm>
            <a:off x="2701879" y="5013325"/>
            <a:ext cx="1559017" cy="369332"/>
          </a:xfrm>
          <a:prstGeom prst="rect">
            <a:avLst/>
          </a:prstGeom>
          <a:noFill/>
          <a:ln>
            <a:noFill/>
          </a:ln>
          <a:effectLs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r-HR" sz="1800" b="1" i="0" u="none" strike="noStrike" kern="1200" cap="none" spc="0" normalizeH="0" baseline="0" noProof="0" dirty="0">
                <a:ln>
                  <a:noFill/>
                </a:ln>
                <a:solidFill>
                  <a:srgbClr val="FFFF00"/>
                </a:solidFill>
                <a:effectLst/>
                <a:uLnTx/>
                <a:uFillTx/>
                <a:latin typeface="Calibri"/>
                <a:ea typeface="+mn-ea"/>
                <a:cs typeface="+mn-cs"/>
              </a:rPr>
              <a:t>No </a:t>
            </a:r>
            <a:r>
              <a:rPr kumimoji="0" lang="hr-HR" sz="1800" b="1" i="0" u="none" strike="noStrike" kern="1200" cap="none" spc="0" normalizeH="0" baseline="0" noProof="0" dirty="0" err="1">
                <a:ln>
                  <a:noFill/>
                </a:ln>
                <a:solidFill>
                  <a:srgbClr val="FFFF00"/>
                </a:solidFill>
                <a:effectLst/>
                <a:uLnTx/>
                <a:uFillTx/>
                <a:latin typeface="Calibri"/>
                <a:ea typeface="+mn-ea"/>
                <a:cs typeface="+mn-cs"/>
              </a:rPr>
              <a:t>correlation</a:t>
            </a:r>
            <a:endParaRPr kumimoji="0" lang="hr-H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545" name="Oval 22"/>
          <p:cNvSpPr>
            <a:spLocks noChangeArrowheads="1"/>
          </p:cNvSpPr>
          <p:nvPr/>
        </p:nvSpPr>
        <p:spPr bwMode="auto">
          <a:xfrm>
            <a:off x="2066925" y="2060575"/>
            <a:ext cx="144463" cy="142875"/>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r-HR" sz="3200" b="0" i="0" u="none" strike="noStrike" kern="1200" cap="none" spc="0" normalizeH="0" baseline="0" noProof="0">
              <a:ln>
                <a:noFill/>
              </a:ln>
              <a:solidFill>
                <a:srgbClr val="000000"/>
              </a:solidFill>
              <a:effectLst/>
              <a:uLnTx/>
              <a:uFillTx/>
              <a:latin typeface="Calibri"/>
              <a:ea typeface="+mn-ea"/>
              <a:cs typeface="+mn-cs"/>
            </a:endParaRPr>
          </a:p>
        </p:txBody>
      </p:sp>
      <p:sp>
        <p:nvSpPr>
          <p:cNvPr id="22546" name="Oval 23"/>
          <p:cNvSpPr>
            <a:spLocks noChangeArrowheads="1"/>
          </p:cNvSpPr>
          <p:nvPr/>
        </p:nvSpPr>
        <p:spPr bwMode="auto">
          <a:xfrm>
            <a:off x="1863725" y="4667250"/>
            <a:ext cx="144463" cy="142875"/>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r-HR" sz="3200" b="0" i="0" u="none" strike="noStrike" kern="1200" cap="none" spc="0" normalizeH="0" baseline="0" noProof="0">
              <a:ln>
                <a:noFill/>
              </a:ln>
              <a:solidFill>
                <a:srgbClr val="000000"/>
              </a:solidFill>
              <a:effectLst/>
              <a:uLnTx/>
              <a:uFillTx/>
              <a:latin typeface="Calibri"/>
              <a:ea typeface="+mn-ea"/>
              <a:cs typeface="+mn-cs"/>
            </a:endParaRPr>
          </a:p>
        </p:txBody>
      </p:sp>
      <p:sp>
        <p:nvSpPr>
          <p:cNvPr id="22547" name="Text Box 24"/>
          <p:cNvSpPr txBox="1">
            <a:spLocks noChangeArrowheads="1"/>
          </p:cNvSpPr>
          <p:nvPr/>
        </p:nvSpPr>
        <p:spPr bwMode="auto">
          <a:xfrm>
            <a:off x="5568950" y="4233863"/>
            <a:ext cx="574675" cy="215444"/>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800" b="0" i="0" u="none" strike="noStrike" kern="1200" cap="none" spc="0" normalizeH="0" baseline="0" noProof="0" dirty="0" err="1">
                <a:ln>
                  <a:noFill/>
                </a:ln>
                <a:solidFill>
                  <a:srgbClr val="000000"/>
                </a:solidFill>
                <a:effectLst/>
                <a:uLnTx/>
                <a:uFillTx/>
                <a:latin typeface="Arial" charset="0"/>
                <a:ea typeface="+mn-ea"/>
                <a:cs typeface="+mn-cs"/>
              </a:rPr>
              <a:t>stimulus</a:t>
            </a:r>
            <a:endParaRPr kumimoji="0" lang="en-GB"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2548" name="Text Box 25"/>
          <p:cNvSpPr txBox="1">
            <a:spLocks noChangeArrowheads="1"/>
          </p:cNvSpPr>
          <p:nvPr/>
        </p:nvSpPr>
        <p:spPr bwMode="auto">
          <a:xfrm>
            <a:off x="6143625" y="4594225"/>
            <a:ext cx="504825" cy="2746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r-HR" sz="1200" b="0" i="0" u="none" strike="noStrike" kern="1200" cap="none" spc="0" normalizeH="0" baseline="0" noProof="0" dirty="0">
                <a:ln>
                  <a:noFill/>
                </a:ln>
                <a:solidFill>
                  <a:srgbClr val="000000"/>
                </a:solidFill>
                <a:effectLst/>
                <a:uLnTx/>
                <a:uFillTx/>
                <a:latin typeface="Arial" charset="0"/>
                <a:ea typeface="+mn-ea"/>
                <a:cs typeface="+mn-cs"/>
              </a:rPr>
              <a:t>-</a:t>
            </a:r>
            <a:endParaRPr kumimoji="0" lang="en-GB"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2549" name="Text Box 26"/>
          <p:cNvSpPr txBox="1">
            <a:spLocks noChangeArrowheads="1"/>
          </p:cNvSpPr>
          <p:nvPr/>
        </p:nvSpPr>
        <p:spPr bwMode="auto">
          <a:xfrm>
            <a:off x="7235825" y="4594225"/>
            <a:ext cx="504825" cy="2746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r-HR" sz="1200" b="0" i="0" u="none" strike="noStrike" kern="1200" cap="none" spc="0" normalizeH="0" baseline="0" noProof="0" dirty="0">
                <a:ln>
                  <a:noFill/>
                </a:ln>
                <a:solidFill>
                  <a:srgbClr val="000000"/>
                </a:solidFill>
                <a:effectLst/>
                <a:uLnTx/>
                <a:uFillTx/>
                <a:latin typeface="Arial" charset="0"/>
                <a:ea typeface="+mn-ea"/>
                <a:cs typeface="+mn-cs"/>
              </a:rPr>
              <a:t>-</a:t>
            </a:r>
            <a:endParaRPr kumimoji="0" lang="en-GB"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2550" name="Text Box 28"/>
          <p:cNvSpPr txBox="1">
            <a:spLocks noChangeArrowheads="1"/>
          </p:cNvSpPr>
          <p:nvPr/>
        </p:nvSpPr>
        <p:spPr bwMode="auto">
          <a:xfrm>
            <a:off x="6648450" y="4233863"/>
            <a:ext cx="574675" cy="215444"/>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800" b="0" i="0" u="none" strike="noStrike" kern="1200" cap="none" spc="0" normalizeH="0" baseline="0" noProof="0" dirty="0" err="1">
                <a:ln>
                  <a:noFill/>
                </a:ln>
                <a:solidFill>
                  <a:srgbClr val="000000"/>
                </a:solidFill>
                <a:effectLst/>
                <a:uLnTx/>
                <a:uFillTx/>
                <a:latin typeface="Arial" charset="0"/>
                <a:ea typeface="+mn-ea"/>
                <a:cs typeface="+mn-cs"/>
              </a:rPr>
              <a:t>stimulus</a:t>
            </a:r>
            <a:endParaRPr kumimoji="0" lang="en-GB"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2551" name="Text Box 29"/>
          <p:cNvSpPr txBox="1">
            <a:spLocks noChangeArrowheads="1"/>
          </p:cNvSpPr>
          <p:nvPr/>
        </p:nvSpPr>
        <p:spPr bwMode="auto">
          <a:xfrm>
            <a:off x="7729538" y="4233863"/>
            <a:ext cx="574675" cy="215444"/>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800" b="0" i="0" u="none" strike="noStrike" kern="1200" cap="none" spc="0" normalizeH="0" baseline="0" noProof="0" dirty="0" err="1">
                <a:ln>
                  <a:noFill/>
                </a:ln>
                <a:solidFill>
                  <a:srgbClr val="000000"/>
                </a:solidFill>
                <a:effectLst/>
                <a:uLnTx/>
                <a:uFillTx/>
                <a:latin typeface="Arial" charset="0"/>
                <a:ea typeface="+mn-ea"/>
                <a:cs typeface="+mn-cs"/>
              </a:rPr>
              <a:t>stimulus</a:t>
            </a:r>
            <a:endParaRPr kumimoji="0" lang="en-GB" sz="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06679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88032" y="1152128"/>
            <a:ext cx="8892480" cy="5733256"/>
          </a:xfrm>
        </p:spPr>
        <p:txBody>
          <a:bodyPr>
            <a:normAutofit fontScale="85000" lnSpcReduction="20000"/>
          </a:bodyPr>
          <a:lstStyle/>
          <a:p>
            <a:r>
              <a:rPr lang="hr-HR" dirty="0"/>
              <a:t>A</a:t>
            </a:r>
            <a:r>
              <a:rPr lang="en-US" dirty="0"/>
              <a:t>n experimental task of</a:t>
            </a:r>
            <a:r>
              <a:rPr lang="hr-HR" dirty="0"/>
              <a:t> </a:t>
            </a:r>
            <a:r>
              <a:rPr lang="en-US" dirty="0"/>
              <a:t>interest is presented </a:t>
            </a:r>
            <a:r>
              <a:rPr lang="en-US" dirty="0">
                <a:solidFill>
                  <a:srgbClr val="FFFF00"/>
                </a:solidFill>
              </a:rPr>
              <a:t>alternately with a control task </a:t>
            </a:r>
            <a:r>
              <a:rPr lang="en-US" dirty="0"/>
              <a:t>and the</a:t>
            </a:r>
            <a:r>
              <a:rPr lang="hr-HR" dirty="0"/>
              <a:t> </a:t>
            </a:r>
            <a:r>
              <a:rPr lang="en-US" dirty="0"/>
              <a:t>BOLD signal during the experimental task is compared to</a:t>
            </a:r>
            <a:r>
              <a:rPr lang="hr-HR" dirty="0"/>
              <a:t> </a:t>
            </a:r>
            <a:r>
              <a:rPr lang="en-US" dirty="0"/>
              <a:t>the BOLD signal during the control task</a:t>
            </a:r>
            <a:endParaRPr lang="hr-HR" dirty="0"/>
          </a:p>
          <a:p>
            <a:pPr marL="0" indent="0">
              <a:buNone/>
            </a:pPr>
            <a:endParaRPr lang="hr-HR" dirty="0"/>
          </a:p>
          <a:p>
            <a:r>
              <a:rPr lang="en-US" dirty="0"/>
              <a:t>The difference</a:t>
            </a:r>
            <a:r>
              <a:rPr lang="hr-HR" dirty="0"/>
              <a:t> </a:t>
            </a:r>
            <a:r>
              <a:rPr lang="en-US" dirty="0"/>
              <a:t>between baseline and task-related activation accounts for</a:t>
            </a:r>
            <a:r>
              <a:rPr lang="hr-HR" dirty="0"/>
              <a:t> </a:t>
            </a:r>
            <a:r>
              <a:rPr lang="en-US" dirty="0"/>
              <a:t>about </a:t>
            </a:r>
            <a:r>
              <a:rPr lang="en-US" dirty="0">
                <a:solidFill>
                  <a:srgbClr val="FFFF00"/>
                </a:solidFill>
              </a:rPr>
              <a:t>1–5%</a:t>
            </a:r>
            <a:r>
              <a:rPr lang="en-US" dirty="0"/>
              <a:t> of the total BOLD signal</a:t>
            </a:r>
            <a:endParaRPr lang="hr-HR" dirty="0"/>
          </a:p>
          <a:p>
            <a:pPr marL="0" indent="0">
              <a:buNone/>
            </a:pPr>
            <a:endParaRPr lang="hr-HR" dirty="0"/>
          </a:p>
          <a:p>
            <a:r>
              <a:rPr lang="en-US" dirty="0"/>
              <a:t>Thus, compared to</a:t>
            </a:r>
            <a:r>
              <a:rPr lang="hr-HR" dirty="0"/>
              <a:t> </a:t>
            </a:r>
            <a:r>
              <a:rPr lang="en-US" dirty="0"/>
              <a:t>ongoing ‘baseline’ brain activity, </a:t>
            </a:r>
            <a:r>
              <a:rPr lang="en-US" dirty="0">
                <a:solidFill>
                  <a:srgbClr val="FFFF00"/>
                </a:solidFill>
              </a:rPr>
              <a:t>only a small percentage</a:t>
            </a:r>
            <a:r>
              <a:rPr lang="hr-HR" dirty="0">
                <a:solidFill>
                  <a:srgbClr val="FFFF00"/>
                </a:solidFill>
              </a:rPr>
              <a:t> </a:t>
            </a:r>
            <a:r>
              <a:rPr lang="en-US" dirty="0">
                <a:solidFill>
                  <a:srgbClr val="FFFF00"/>
                </a:solidFill>
              </a:rPr>
              <a:t>is needed to respond to an external stimulus</a:t>
            </a:r>
            <a:endParaRPr lang="hr-HR" dirty="0">
              <a:solidFill>
                <a:srgbClr val="FFFF00"/>
              </a:solidFill>
            </a:endParaRPr>
          </a:p>
          <a:p>
            <a:pPr marL="0" indent="0">
              <a:buNone/>
            </a:pPr>
            <a:endParaRPr lang="hr-HR" dirty="0"/>
          </a:p>
          <a:p>
            <a:r>
              <a:rPr lang="en-US" dirty="0"/>
              <a:t>However, </a:t>
            </a:r>
            <a:r>
              <a:rPr lang="en-US" dirty="0">
                <a:solidFill>
                  <a:srgbClr val="FF0000"/>
                </a:solidFill>
              </a:rPr>
              <a:t>the</a:t>
            </a:r>
            <a:r>
              <a:rPr lang="hr-HR" dirty="0">
                <a:solidFill>
                  <a:srgbClr val="FF0000"/>
                </a:solidFill>
              </a:rPr>
              <a:t> </a:t>
            </a:r>
            <a:r>
              <a:rPr lang="en-US" dirty="0">
                <a:solidFill>
                  <a:srgbClr val="FF0000"/>
                </a:solidFill>
              </a:rPr>
              <a:t>function</a:t>
            </a:r>
            <a:r>
              <a:rPr lang="hr-HR" dirty="0">
                <a:solidFill>
                  <a:srgbClr val="FF0000"/>
                </a:solidFill>
              </a:rPr>
              <a:t>s</a:t>
            </a:r>
            <a:r>
              <a:rPr lang="en-US" dirty="0">
                <a:solidFill>
                  <a:srgbClr val="FF0000"/>
                </a:solidFill>
              </a:rPr>
              <a:t> of this vast amount of baseline activity remain</a:t>
            </a:r>
            <a:r>
              <a:rPr lang="hr-HR" dirty="0" err="1">
                <a:solidFill>
                  <a:srgbClr val="FF0000"/>
                </a:solidFill>
              </a:rPr>
              <a:t>ed</a:t>
            </a:r>
            <a:r>
              <a:rPr lang="hr-HR" dirty="0">
                <a:solidFill>
                  <a:srgbClr val="FF0000"/>
                </a:solidFill>
              </a:rPr>
              <a:t> </a:t>
            </a:r>
            <a:r>
              <a:rPr lang="en-US" dirty="0">
                <a:solidFill>
                  <a:srgbClr val="FF0000"/>
                </a:solidFill>
              </a:rPr>
              <a:t>unclear</a:t>
            </a:r>
          </a:p>
        </p:txBody>
      </p:sp>
      <p:sp>
        <p:nvSpPr>
          <p:cNvPr id="4" name="Title 1"/>
          <p:cNvSpPr>
            <a:spLocks noGrp="1"/>
          </p:cNvSpPr>
          <p:nvPr>
            <p:ph type="title"/>
          </p:nvPr>
        </p:nvSpPr>
        <p:spPr>
          <a:xfrm>
            <a:off x="467544" y="0"/>
            <a:ext cx="8229600" cy="1143000"/>
          </a:xfrm>
        </p:spPr>
        <p:txBody>
          <a:bodyPr>
            <a:normAutofit/>
          </a:bodyPr>
          <a:lstStyle/>
          <a:p>
            <a:r>
              <a:rPr lang="hr-HR" b="1" dirty="0" err="1">
                <a:solidFill>
                  <a:srgbClr val="FFFF00"/>
                </a:solidFill>
              </a:rPr>
              <a:t>Task</a:t>
            </a:r>
            <a:r>
              <a:rPr lang="hr-HR" b="1" dirty="0">
                <a:solidFill>
                  <a:srgbClr val="FFFF00"/>
                </a:solidFill>
              </a:rPr>
              <a:t>-</a:t>
            </a:r>
            <a:r>
              <a:rPr lang="hr-HR" b="1" dirty="0" err="1">
                <a:solidFill>
                  <a:srgbClr val="FFFF00"/>
                </a:solidFill>
              </a:rPr>
              <a:t>related</a:t>
            </a:r>
            <a:r>
              <a:rPr lang="hr-HR" b="1" dirty="0">
                <a:solidFill>
                  <a:srgbClr val="FFFF00"/>
                </a:solidFill>
              </a:rPr>
              <a:t> </a:t>
            </a:r>
            <a:r>
              <a:rPr lang="hr-HR" b="1" dirty="0" err="1">
                <a:solidFill>
                  <a:srgbClr val="FFFF00"/>
                </a:solidFill>
              </a:rPr>
              <a:t>fMRI</a:t>
            </a:r>
            <a:endParaRPr lang="en-US" b="1" dirty="0">
              <a:solidFill>
                <a:srgbClr val="FFFF00"/>
              </a:solidFill>
            </a:endParaRPr>
          </a:p>
        </p:txBody>
      </p:sp>
    </p:spTree>
    <p:extLst>
      <p:ext uri="{BB962C8B-B14F-4D97-AF65-F5344CB8AC3E}">
        <p14:creationId xmlns:p14="http://schemas.microsoft.com/office/powerpoint/2010/main" val="1330120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51520" y="1196752"/>
            <a:ext cx="8712968" cy="5472608"/>
          </a:xfrm>
        </p:spPr>
        <p:txBody>
          <a:bodyPr>
            <a:normAutofit fontScale="77500" lnSpcReduction="20000"/>
          </a:bodyPr>
          <a:lstStyle/>
          <a:p>
            <a:r>
              <a:rPr lang="hr-HR" dirty="0"/>
              <a:t>F</a:t>
            </a:r>
            <a:r>
              <a:rPr lang="en-US" dirty="0" err="1"/>
              <a:t>ocuses</a:t>
            </a:r>
            <a:r>
              <a:rPr lang="en-US" dirty="0"/>
              <a:t> on</a:t>
            </a:r>
            <a:r>
              <a:rPr lang="hr-HR" dirty="0"/>
              <a:t> </a:t>
            </a:r>
            <a:r>
              <a:rPr lang="en-US" dirty="0">
                <a:solidFill>
                  <a:srgbClr val="FFFF00"/>
                </a:solidFill>
              </a:rPr>
              <a:t>spontaneous</a:t>
            </a:r>
            <a:r>
              <a:rPr lang="en-US" dirty="0"/>
              <a:t>, rather than task-induced, fluctuations in BOLD signal</a:t>
            </a:r>
            <a:endParaRPr lang="hr-HR" dirty="0"/>
          </a:p>
          <a:p>
            <a:pPr marL="0" indent="0">
              <a:buNone/>
            </a:pPr>
            <a:endParaRPr lang="hr-HR" dirty="0"/>
          </a:p>
          <a:p>
            <a:r>
              <a:rPr lang="en-US" dirty="0"/>
              <a:t>In the first resting-state fMRI study</a:t>
            </a:r>
            <a:r>
              <a:rPr lang="hr-HR" dirty="0"/>
              <a:t> </a:t>
            </a:r>
            <a:r>
              <a:rPr lang="en-US" dirty="0"/>
              <a:t>(</a:t>
            </a:r>
            <a:r>
              <a:rPr lang="en-US" dirty="0" err="1">
                <a:solidFill>
                  <a:srgbClr val="FFC000"/>
                </a:solidFill>
              </a:rPr>
              <a:t>Biswal</a:t>
            </a:r>
            <a:r>
              <a:rPr lang="hr-HR" dirty="0">
                <a:solidFill>
                  <a:srgbClr val="FFC000"/>
                </a:solidFill>
              </a:rPr>
              <a:t>, </a:t>
            </a:r>
            <a:r>
              <a:rPr lang="hr-HR" dirty="0" err="1">
                <a:solidFill>
                  <a:srgbClr val="FFC000"/>
                </a:solidFill>
              </a:rPr>
              <a:t>Magn</a:t>
            </a:r>
            <a:r>
              <a:rPr lang="hr-HR" dirty="0">
                <a:solidFill>
                  <a:srgbClr val="FFC000"/>
                </a:solidFill>
              </a:rPr>
              <a:t>. </a:t>
            </a:r>
            <a:r>
              <a:rPr lang="hr-HR" dirty="0" err="1">
                <a:solidFill>
                  <a:srgbClr val="FFC000"/>
                </a:solidFill>
              </a:rPr>
              <a:t>Reson</a:t>
            </a:r>
            <a:r>
              <a:rPr lang="hr-HR" dirty="0">
                <a:solidFill>
                  <a:srgbClr val="FFC000"/>
                </a:solidFill>
              </a:rPr>
              <a:t>. Med., </a:t>
            </a:r>
            <a:r>
              <a:rPr lang="en-US" dirty="0">
                <a:solidFill>
                  <a:srgbClr val="FFC000"/>
                </a:solidFill>
              </a:rPr>
              <a:t>1995</a:t>
            </a:r>
            <a:r>
              <a:rPr lang="en-US" dirty="0"/>
              <a:t>), the time course of </a:t>
            </a:r>
            <a:r>
              <a:rPr lang="en-US" dirty="0">
                <a:solidFill>
                  <a:srgbClr val="FFFF00"/>
                </a:solidFill>
              </a:rPr>
              <a:t>a seed region-of-interest</a:t>
            </a:r>
            <a:r>
              <a:rPr lang="hr-HR" dirty="0"/>
              <a:t> </a:t>
            </a:r>
            <a:r>
              <a:rPr lang="en-US" dirty="0"/>
              <a:t>(ROI) in the left motor cortex was correlated with the time</a:t>
            </a:r>
            <a:r>
              <a:rPr lang="hr-HR" dirty="0"/>
              <a:t> </a:t>
            </a:r>
            <a:r>
              <a:rPr lang="en-US" dirty="0"/>
              <a:t>course of all other brain voxels</a:t>
            </a:r>
            <a:endParaRPr lang="hr-HR" dirty="0"/>
          </a:p>
          <a:p>
            <a:pPr marL="0" indent="0">
              <a:buNone/>
            </a:pPr>
            <a:endParaRPr lang="hr-HR" dirty="0"/>
          </a:p>
          <a:p>
            <a:r>
              <a:rPr lang="en-US" dirty="0"/>
              <a:t>The resulting map demonstrated</a:t>
            </a:r>
            <a:r>
              <a:rPr lang="hr-HR" dirty="0"/>
              <a:t> </a:t>
            </a:r>
            <a:r>
              <a:rPr lang="en-US" dirty="0"/>
              <a:t>functional connectivity between the left and right</a:t>
            </a:r>
            <a:r>
              <a:rPr lang="hr-HR" dirty="0"/>
              <a:t> </a:t>
            </a:r>
            <a:r>
              <a:rPr lang="en-US" dirty="0"/>
              <a:t>motor cortex </a:t>
            </a:r>
            <a:r>
              <a:rPr lang="en-US" dirty="0">
                <a:solidFill>
                  <a:srgbClr val="FFFF00"/>
                </a:solidFill>
              </a:rPr>
              <a:t>even in the absence</a:t>
            </a:r>
            <a:r>
              <a:rPr lang="en-US" dirty="0"/>
              <a:t> of a task</a:t>
            </a:r>
            <a:endParaRPr lang="hr-HR" dirty="0"/>
          </a:p>
          <a:p>
            <a:pPr marL="0" indent="0">
              <a:buNone/>
            </a:pPr>
            <a:endParaRPr lang="hr-HR" dirty="0"/>
          </a:p>
          <a:p>
            <a:r>
              <a:rPr lang="en-US" dirty="0"/>
              <a:t>fMRI has since been used to</a:t>
            </a:r>
            <a:r>
              <a:rPr lang="hr-HR" dirty="0"/>
              <a:t> </a:t>
            </a:r>
            <a:r>
              <a:rPr lang="en-US" dirty="0"/>
              <a:t>demonstrate that the brain is segregated into a wide</a:t>
            </a:r>
            <a:r>
              <a:rPr lang="hr-HR" dirty="0"/>
              <a:t> </a:t>
            </a:r>
            <a:r>
              <a:rPr lang="en-US" dirty="0"/>
              <a:t>array of </a:t>
            </a:r>
            <a:r>
              <a:rPr lang="hr-HR" dirty="0">
                <a:solidFill>
                  <a:srgbClr val="FFFF00"/>
                </a:solidFill>
              </a:rPr>
              <a:t>8-</a:t>
            </a:r>
            <a:r>
              <a:rPr lang="en-US" dirty="0">
                <a:solidFill>
                  <a:srgbClr val="FFFF00"/>
                </a:solidFill>
              </a:rPr>
              <a:t>15 or more functional networks </a:t>
            </a:r>
            <a:r>
              <a:rPr lang="en-US" dirty="0"/>
              <a:t>mediating</a:t>
            </a:r>
            <a:r>
              <a:rPr lang="hr-HR" dirty="0"/>
              <a:t> </a:t>
            </a:r>
            <a:r>
              <a:rPr lang="en-US" dirty="0"/>
              <a:t>a host of sensory, motor, cognitive, and affective</a:t>
            </a:r>
            <a:r>
              <a:rPr lang="hr-HR" dirty="0"/>
              <a:t> </a:t>
            </a:r>
            <a:r>
              <a:rPr lang="hr-HR" dirty="0" err="1"/>
              <a:t>functions</a:t>
            </a:r>
            <a:r>
              <a:rPr lang="hr-HR" dirty="0"/>
              <a:t> (</a:t>
            </a:r>
            <a:r>
              <a:rPr lang="hr-HR" dirty="0">
                <a:solidFill>
                  <a:srgbClr val="FFC000"/>
                </a:solidFill>
              </a:rPr>
              <a:t>Smith et al., PNAS, 2009; Šimić et al., 2014</a:t>
            </a:r>
            <a:r>
              <a:rPr lang="hr-HR" dirty="0"/>
              <a:t>)</a:t>
            </a:r>
          </a:p>
          <a:p>
            <a:endParaRPr lang="en-US" dirty="0"/>
          </a:p>
        </p:txBody>
      </p:sp>
      <p:sp>
        <p:nvSpPr>
          <p:cNvPr id="4" name="Title 1"/>
          <p:cNvSpPr>
            <a:spLocks noGrp="1"/>
          </p:cNvSpPr>
          <p:nvPr>
            <p:ph type="title"/>
          </p:nvPr>
        </p:nvSpPr>
        <p:spPr>
          <a:xfrm>
            <a:off x="457200" y="-99392"/>
            <a:ext cx="8229600" cy="1143000"/>
          </a:xfrm>
        </p:spPr>
        <p:txBody>
          <a:bodyPr>
            <a:normAutofit/>
          </a:bodyPr>
          <a:lstStyle/>
          <a:p>
            <a:r>
              <a:rPr lang="hr-HR" b="1" dirty="0" err="1">
                <a:solidFill>
                  <a:srgbClr val="FFFF00"/>
                </a:solidFill>
              </a:rPr>
              <a:t>Resting</a:t>
            </a:r>
            <a:r>
              <a:rPr lang="hr-HR" b="1" dirty="0">
                <a:solidFill>
                  <a:srgbClr val="FFFF00"/>
                </a:solidFill>
              </a:rPr>
              <a:t>-</a:t>
            </a:r>
            <a:r>
              <a:rPr lang="hr-HR" b="1" dirty="0" err="1">
                <a:solidFill>
                  <a:srgbClr val="FFFF00"/>
                </a:solidFill>
              </a:rPr>
              <a:t>state</a:t>
            </a:r>
            <a:r>
              <a:rPr lang="hr-HR" b="1" dirty="0">
                <a:solidFill>
                  <a:srgbClr val="FFFF00"/>
                </a:solidFill>
              </a:rPr>
              <a:t> </a:t>
            </a:r>
            <a:r>
              <a:rPr lang="hr-HR" b="1" dirty="0" err="1">
                <a:solidFill>
                  <a:srgbClr val="FFFF00"/>
                </a:solidFill>
              </a:rPr>
              <a:t>fMRI</a:t>
            </a:r>
            <a:endParaRPr lang="en-US" b="1" dirty="0">
              <a:solidFill>
                <a:srgbClr val="FFFF00"/>
              </a:solidFill>
            </a:endParaRPr>
          </a:p>
        </p:txBody>
      </p:sp>
    </p:spTree>
    <p:extLst>
      <p:ext uri="{BB962C8B-B14F-4D97-AF65-F5344CB8AC3E}">
        <p14:creationId xmlns:p14="http://schemas.microsoft.com/office/powerpoint/2010/main" val="3248189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4ECA8-AECD-4F4B-B975-5F917BBA353E}"/>
              </a:ext>
            </a:extLst>
          </p:cNvPr>
          <p:cNvSpPr>
            <a:spLocks noGrp="1"/>
          </p:cNvSpPr>
          <p:nvPr>
            <p:ph type="title"/>
          </p:nvPr>
        </p:nvSpPr>
        <p:spPr>
          <a:xfrm>
            <a:off x="539552" y="121497"/>
            <a:ext cx="7139136" cy="1143000"/>
          </a:xfrm>
        </p:spPr>
        <p:txBody>
          <a:bodyPr>
            <a:normAutofit fontScale="90000"/>
          </a:bodyPr>
          <a:lstStyle/>
          <a:p>
            <a:r>
              <a:rPr lang="hr-HR" sz="4000" dirty="0">
                <a:solidFill>
                  <a:schemeClr val="bg1"/>
                </a:solidFill>
                <a:latin typeface="Calibri Light" panose="020F0302020204030204" pitchFamily="34" charset="0"/>
                <a:cs typeface="Calibri Light" panose="020F0302020204030204" pitchFamily="34" charset="0"/>
              </a:rPr>
              <a:t>Otkriće DMN-a (the </a:t>
            </a:r>
            <a:r>
              <a:rPr lang="hr-HR" sz="4000" dirty="0" err="1">
                <a:solidFill>
                  <a:schemeClr val="bg1"/>
                </a:solidFill>
                <a:latin typeface="Calibri Light" panose="020F0302020204030204" pitchFamily="34" charset="0"/>
                <a:cs typeface="Calibri Light" panose="020F0302020204030204" pitchFamily="34" charset="0"/>
              </a:rPr>
              <a:t>resting</a:t>
            </a:r>
            <a:r>
              <a:rPr lang="hr-HR" sz="4000" dirty="0">
                <a:solidFill>
                  <a:schemeClr val="bg1"/>
                </a:solidFill>
                <a:latin typeface="Calibri Light" panose="020F0302020204030204" pitchFamily="34" charset="0"/>
                <a:cs typeface="Calibri Light" panose="020F0302020204030204" pitchFamily="34" charset="0"/>
              </a:rPr>
              <a:t> </a:t>
            </a:r>
            <a:r>
              <a:rPr lang="hr-HR" sz="4000" dirty="0" err="1">
                <a:solidFill>
                  <a:schemeClr val="bg1"/>
                </a:solidFill>
                <a:latin typeface="Calibri Light" panose="020F0302020204030204" pitchFamily="34" charset="0"/>
                <a:cs typeface="Calibri Light" panose="020F0302020204030204" pitchFamily="34" charset="0"/>
              </a:rPr>
              <a:t>state</a:t>
            </a:r>
            <a:r>
              <a:rPr lang="hr-HR" sz="4000" dirty="0">
                <a:solidFill>
                  <a:schemeClr val="bg1"/>
                </a:solidFill>
                <a:latin typeface="Calibri Light" panose="020F0302020204030204" pitchFamily="34" charset="0"/>
                <a:cs typeface="Calibri Light" panose="020F0302020204030204" pitchFamily="34" charset="0"/>
              </a:rPr>
              <a:t> network, the </a:t>
            </a:r>
            <a:r>
              <a:rPr lang="hr-HR" sz="4000" dirty="0" err="1">
                <a:solidFill>
                  <a:schemeClr val="bg1"/>
                </a:solidFill>
                <a:latin typeface="Calibri Light" panose="020F0302020204030204" pitchFamily="34" charset="0"/>
                <a:cs typeface="Calibri Light" panose="020F0302020204030204" pitchFamily="34" charset="0"/>
              </a:rPr>
              <a:t>task</a:t>
            </a:r>
            <a:r>
              <a:rPr lang="hr-HR" sz="4000" dirty="0">
                <a:solidFill>
                  <a:schemeClr val="bg1"/>
                </a:solidFill>
                <a:latin typeface="Calibri Light" panose="020F0302020204030204" pitchFamily="34" charset="0"/>
                <a:cs typeface="Calibri Light" panose="020F0302020204030204" pitchFamily="34" charset="0"/>
              </a:rPr>
              <a:t>-negative network) </a:t>
            </a:r>
            <a:endParaRPr lang="en-US" sz="4000" dirty="0">
              <a:solidFill>
                <a:schemeClr val="bg1"/>
              </a:solidFill>
              <a:latin typeface="Calibri Light" panose="020F0302020204030204" pitchFamily="34" charset="0"/>
              <a:cs typeface="Calibri Light" panose="020F0302020204030204" pitchFamily="34" charset="0"/>
            </a:endParaRPr>
          </a:p>
        </p:txBody>
      </p:sp>
      <p:pic>
        <p:nvPicPr>
          <p:cNvPr id="5" name="Content Placeholder 4">
            <a:extLst>
              <a:ext uri="{FF2B5EF4-FFF2-40B4-BE49-F238E27FC236}">
                <a16:creationId xmlns:a16="http://schemas.microsoft.com/office/drawing/2014/main" id="{5FC40706-ACAA-4DD0-89DA-04DD3134FF6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022076" y="692997"/>
            <a:ext cx="834491" cy="1143000"/>
          </a:xfrm>
        </p:spPr>
      </p:pic>
      <p:sp>
        <p:nvSpPr>
          <p:cNvPr id="7" name="TextBox 6">
            <a:extLst>
              <a:ext uri="{FF2B5EF4-FFF2-40B4-BE49-F238E27FC236}">
                <a16:creationId xmlns:a16="http://schemas.microsoft.com/office/drawing/2014/main" id="{28CBA353-EA38-4E59-B849-D53195DB7761}"/>
              </a:ext>
            </a:extLst>
          </p:cNvPr>
          <p:cNvSpPr txBox="1"/>
          <p:nvPr/>
        </p:nvSpPr>
        <p:spPr>
          <a:xfrm>
            <a:off x="0" y="1452304"/>
            <a:ext cx="7835586" cy="5324535"/>
          </a:xfrm>
          <a:prstGeom prst="rect">
            <a:avLst/>
          </a:prstGeom>
          <a:noFill/>
        </p:spPr>
        <p:txBody>
          <a:bodyPr wrap="square" rtlCol="0">
            <a:spAutoFit/>
          </a:bodyPr>
          <a:lstStyle/>
          <a:p>
            <a:pPr marL="285750" indent="-285750">
              <a:buFontTx/>
              <a:buChar char="-"/>
            </a:pPr>
            <a:r>
              <a:rPr lang="hr-HR" sz="2000" dirty="0">
                <a:solidFill>
                  <a:schemeClr val="bg1"/>
                </a:solidFill>
              </a:rPr>
              <a:t>DMN je </a:t>
            </a:r>
            <a:r>
              <a:rPr lang="hr-HR" sz="2000" dirty="0" err="1">
                <a:solidFill>
                  <a:schemeClr val="bg1"/>
                </a:solidFill>
              </a:rPr>
              <a:t>lateralizirana</a:t>
            </a:r>
            <a:r>
              <a:rPr lang="hr-HR" sz="2000" dirty="0">
                <a:solidFill>
                  <a:schemeClr val="bg1"/>
                </a:solidFill>
              </a:rPr>
              <a:t> u LH, a DAN u DH</a:t>
            </a:r>
          </a:p>
          <a:p>
            <a:pPr marL="285750" indent="-285750">
              <a:buFontTx/>
              <a:buChar char="-"/>
            </a:pPr>
            <a:endParaRPr lang="hr-HR" sz="2000" dirty="0">
              <a:solidFill>
                <a:schemeClr val="bg1"/>
              </a:solidFill>
            </a:endParaRPr>
          </a:p>
          <a:p>
            <a:pPr marL="285750" indent="-285750">
              <a:buFontTx/>
              <a:buChar char="-"/>
            </a:pPr>
            <a:r>
              <a:rPr lang="hr-HR" sz="2000" dirty="0">
                <a:solidFill>
                  <a:schemeClr val="bg1"/>
                </a:solidFill>
              </a:rPr>
              <a:t>Inicijalna vizualizacija DMN-a je godinama zanemarivana kao vjerojatni artefakt</a:t>
            </a:r>
          </a:p>
          <a:p>
            <a:pPr marL="285750" indent="-285750">
              <a:buFontTx/>
              <a:buChar char="-"/>
            </a:pPr>
            <a:endParaRPr lang="hr-HR" sz="2000" dirty="0">
              <a:solidFill>
                <a:schemeClr val="bg1"/>
              </a:solidFill>
            </a:endParaRPr>
          </a:p>
          <a:p>
            <a:pPr marL="285750" indent="-285750">
              <a:buFontTx/>
              <a:buChar char="-"/>
            </a:pPr>
            <a:r>
              <a:rPr lang="hr-HR" sz="2000" dirty="0">
                <a:solidFill>
                  <a:schemeClr val="bg1"/>
                </a:solidFill>
              </a:rPr>
              <a:t>DMN je pretpostavio </a:t>
            </a:r>
            <a:r>
              <a:rPr lang="hr-HR" sz="2000" b="1" dirty="0" err="1">
                <a:solidFill>
                  <a:schemeClr val="bg1"/>
                </a:solidFill>
              </a:rPr>
              <a:t>Marcus</a:t>
            </a:r>
            <a:r>
              <a:rPr lang="hr-HR" sz="2000" b="1" dirty="0">
                <a:solidFill>
                  <a:schemeClr val="bg1"/>
                </a:solidFill>
              </a:rPr>
              <a:t> </a:t>
            </a:r>
            <a:r>
              <a:rPr lang="hr-HR" sz="2000" b="1" dirty="0" err="1">
                <a:solidFill>
                  <a:schemeClr val="bg1"/>
                </a:solidFill>
              </a:rPr>
              <a:t>Raichle</a:t>
            </a:r>
            <a:r>
              <a:rPr lang="hr-HR" sz="2000" dirty="0">
                <a:solidFill>
                  <a:schemeClr val="bg1"/>
                </a:solidFill>
              </a:rPr>
              <a:t> 2001. godine (WU, St. Louis, MO), ali ona nije mogla biti dokazana dok nisu pospješeni algoritmi za ICA matrice 4-dim. BOLD signala (volumen svakog </a:t>
            </a:r>
            <a:r>
              <a:rPr lang="hr-HR" sz="2000" dirty="0" err="1">
                <a:solidFill>
                  <a:schemeClr val="bg1"/>
                </a:solidFill>
              </a:rPr>
              <a:t>voksela</a:t>
            </a:r>
            <a:r>
              <a:rPr lang="hr-HR" sz="2000" dirty="0">
                <a:solidFill>
                  <a:schemeClr val="bg1"/>
                </a:solidFill>
              </a:rPr>
              <a:t> mozga x vrijeme) za „čišćenje” od utjecaja rada srca, disanja, vazomotornih oscilacija i drugih izvora šuma</a:t>
            </a:r>
          </a:p>
          <a:p>
            <a:pPr marL="285750" indent="-285750">
              <a:buFontTx/>
              <a:buChar char="-"/>
            </a:pPr>
            <a:endParaRPr lang="hr-HR" sz="2000" dirty="0">
              <a:solidFill>
                <a:schemeClr val="bg1"/>
              </a:solidFill>
            </a:endParaRPr>
          </a:p>
          <a:p>
            <a:pPr marL="285750" indent="-285750">
              <a:buFontTx/>
              <a:buChar char="-"/>
            </a:pPr>
            <a:r>
              <a:rPr lang="hr-HR" sz="2000" dirty="0">
                <a:solidFill>
                  <a:schemeClr val="bg1"/>
                </a:solidFill>
              </a:rPr>
              <a:t>U </a:t>
            </a:r>
            <a:r>
              <a:rPr lang="hr-HR" sz="2000" dirty="0" err="1">
                <a:solidFill>
                  <a:schemeClr val="bg1"/>
                </a:solidFill>
              </a:rPr>
              <a:t>rs</a:t>
            </a:r>
            <a:r>
              <a:rPr lang="hr-HR" sz="2000" dirty="0">
                <a:solidFill>
                  <a:schemeClr val="bg1"/>
                </a:solidFill>
              </a:rPr>
              <a:t>-DMN-u je naročito teško odvojiti šum</a:t>
            </a:r>
          </a:p>
          <a:p>
            <a:r>
              <a:rPr lang="hr-HR" sz="2000" dirty="0">
                <a:solidFill>
                  <a:schemeClr val="bg1"/>
                </a:solidFill>
              </a:rPr>
              <a:t>     koji nastaje od sporog ritma disanja</a:t>
            </a:r>
          </a:p>
          <a:p>
            <a:pPr marL="285750" indent="-285750">
              <a:buFontTx/>
              <a:buChar char="-"/>
            </a:pPr>
            <a:endParaRPr lang="hr-HR" sz="2000" dirty="0">
              <a:solidFill>
                <a:schemeClr val="bg1"/>
              </a:solidFill>
            </a:endParaRPr>
          </a:p>
          <a:p>
            <a:pPr marL="285750" indent="-285750">
              <a:buFontTx/>
              <a:buChar char="-"/>
            </a:pPr>
            <a:r>
              <a:rPr lang="hr-HR" sz="2000" dirty="0">
                <a:solidFill>
                  <a:schemeClr val="bg1"/>
                </a:solidFill>
              </a:rPr>
              <a:t>Čvorišta DMN-a se deaktiviraju po obraćanju pozornosti ili izvršavanje bilo koje druge aktivnosti, pa je aktivnost DMN prvi izravno snimio tek 2003. godine </a:t>
            </a:r>
            <a:r>
              <a:rPr lang="hr-HR" sz="2000" dirty="0" err="1">
                <a:solidFill>
                  <a:schemeClr val="bg1"/>
                </a:solidFill>
              </a:rPr>
              <a:t>Micheal</a:t>
            </a:r>
            <a:r>
              <a:rPr lang="hr-HR" sz="2000" dirty="0">
                <a:solidFill>
                  <a:schemeClr val="bg1"/>
                </a:solidFill>
              </a:rPr>
              <a:t> </a:t>
            </a:r>
            <a:r>
              <a:rPr lang="hr-HR" sz="2000" dirty="0" err="1">
                <a:solidFill>
                  <a:schemeClr val="bg1"/>
                </a:solidFill>
              </a:rPr>
              <a:t>Greicius</a:t>
            </a:r>
            <a:r>
              <a:rPr lang="hr-HR" sz="2000" dirty="0">
                <a:solidFill>
                  <a:schemeClr val="bg1"/>
                </a:solidFill>
              </a:rPr>
              <a:t>, a potvrdio </a:t>
            </a:r>
            <a:r>
              <a:rPr lang="hr-HR" sz="2000" dirty="0" err="1">
                <a:solidFill>
                  <a:schemeClr val="bg1"/>
                </a:solidFill>
              </a:rPr>
              <a:t>Randy</a:t>
            </a:r>
            <a:r>
              <a:rPr lang="hr-HR" sz="2000" dirty="0">
                <a:solidFill>
                  <a:schemeClr val="bg1"/>
                </a:solidFill>
              </a:rPr>
              <a:t> </a:t>
            </a:r>
            <a:r>
              <a:rPr lang="hr-HR" sz="2000" dirty="0" err="1">
                <a:solidFill>
                  <a:schemeClr val="bg1"/>
                </a:solidFill>
              </a:rPr>
              <a:t>Buckner</a:t>
            </a:r>
            <a:r>
              <a:rPr lang="hr-HR" sz="2000" dirty="0">
                <a:solidFill>
                  <a:schemeClr val="bg1"/>
                </a:solidFill>
              </a:rPr>
              <a:t> 2004. godine</a:t>
            </a:r>
            <a:endParaRPr lang="en-US" sz="2000" dirty="0">
              <a:solidFill>
                <a:schemeClr val="bg1"/>
              </a:solidFill>
            </a:endParaRPr>
          </a:p>
        </p:txBody>
      </p:sp>
      <p:sp>
        <p:nvSpPr>
          <p:cNvPr id="8" name="TextBox 7">
            <a:extLst>
              <a:ext uri="{FF2B5EF4-FFF2-40B4-BE49-F238E27FC236}">
                <a16:creationId xmlns:a16="http://schemas.microsoft.com/office/drawing/2014/main" id="{93A9DA6C-ECE4-4F25-8F9C-838CE92B6B1B}"/>
              </a:ext>
            </a:extLst>
          </p:cNvPr>
          <p:cNvSpPr txBox="1"/>
          <p:nvPr/>
        </p:nvSpPr>
        <p:spPr>
          <a:xfrm>
            <a:off x="8545530" y="1466665"/>
            <a:ext cx="504056" cy="369332"/>
          </a:xfrm>
          <a:prstGeom prst="rect">
            <a:avLst/>
          </a:prstGeom>
          <a:noFill/>
        </p:spPr>
        <p:txBody>
          <a:bodyPr wrap="square" rtlCol="0">
            <a:spAutoFit/>
          </a:bodyPr>
          <a:lstStyle/>
          <a:p>
            <a:r>
              <a:rPr lang="hr-HR" dirty="0">
                <a:solidFill>
                  <a:schemeClr val="bg1"/>
                </a:solidFill>
              </a:rPr>
              <a:t>P3</a:t>
            </a:r>
            <a:endParaRPr lang="en-US" dirty="0">
              <a:solidFill>
                <a:schemeClr val="bg1"/>
              </a:solidFill>
            </a:endParaRPr>
          </a:p>
        </p:txBody>
      </p:sp>
      <p:pic>
        <p:nvPicPr>
          <p:cNvPr id="10" name="Picture 9">
            <a:extLst>
              <a:ext uri="{FF2B5EF4-FFF2-40B4-BE49-F238E27FC236}">
                <a16:creationId xmlns:a16="http://schemas.microsoft.com/office/drawing/2014/main" id="{B37A2CF7-4666-4C8E-B325-859BAA6E4F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9050" y="2780927"/>
            <a:ext cx="1251428" cy="1779891"/>
          </a:xfrm>
          <a:prstGeom prst="rect">
            <a:avLst/>
          </a:prstGeom>
        </p:spPr>
      </p:pic>
      <p:pic>
        <p:nvPicPr>
          <p:cNvPr id="12" name="Picture 11">
            <a:extLst>
              <a:ext uri="{FF2B5EF4-FFF2-40B4-BE49-F238E27FC236}">
                <a16:creationId xmlns:a16="http://schemas.microsoft.com/office/drawing/2014/main" id="{9B2E8DC2-C5CE-40FB-AEB1-9BFAF42368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5586" y="5585073"/>
            <a:ext cx="1191766" cy="1191766"/>
          </a:xfrm>
          <a:prstGeom prst="rect">
            <a:avLst/>
          </a:prstGeom>
        </p:spPr>
      </p:pic>
      <p:pic>
        <p:nvPicPr>
          <p:cNvPr id="14" name="Picture 13">
            <a:extLst>
              <a:ext uri="{FF2B5EF4-FFF2-40B4-BE49-F238E27FC236}">
                <a16:creationId xmlns:a16="http://schemas.microsoft.com/office/drawing/2014/main" id="{D0AA5422-C53A-4D88-B34B-D1A6E6A0CE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8024" y="4210669"/>
            <a:ext cx="1224136" cy="1505459"/>
          </a:xfrm>
          <a:prstGeom prst="rect">
            <a:avLst/>
          </a:prstGeom>
        </p:spPr>
      </p:pic>
    </p:spTree>
    <p:extLst>
      <p:ext uri="{BB962C8B-B14F-4D97-AF65-F5344CB8AC3E}">
        <p14:creationId xmlns:p14="http://schemas.microsoft.com/office/powerpoint/2010/main" val="176830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408"/>
            <a:ext cx="8229600" cy="1143000"/>
          </a:xfrm>
        </p:spPr>
        <p:txBody>
          <a:bodyPr/>
          <a:lstStyle/>
          <a:p>
            <a:r>
              <a:rPr lang="hr-HR" b="1" dirty="0">
                <a:solidFill>
                  <a:srgbClr val="FFFF00"/>
                </a:solidFill>
              </a:rPr>
              <a:t>ICA </a:t>
            </a:r>
            <a:r>
              <a:rPr lang="hr-HR" b="1" dirty="0" err="1">
                <a:solidFill>
                  <a:srgbClr val="FFFF00"/>
                </a:solidFill>
              </a:rPr>
              <a:t>principle</a:t>
            </a:r>
            <a:endParaRPr lang="en-US" b="1" dirty="0">
              <a:solidFill>
                <a:srgbClr val="FFFF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170" y="734382"/>
            <a:ext cx="2458958" cy="193562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2772846"/>
            <a:ext cx="2736304" cy="106861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8024" y="2773754"/>
            <a:ext cx="2545080" cy="1066800"/>
          </a:xfrm>
          <a:prstGeom prst="rect">
            <a:avLst/>
          </a:prstGeom>
        </p:spPr>
      </p:pic>
      <p:sp>
        <p:nvSpPr>
          <p:cNvPr id="7" name="TextBox 6"/>
          <p:cNvSpPr txBox="1"/>
          <p:nvPr/>
        </p:nvSpPr>
        <p:spPr>
          <a:xfrm>
            <a:off x="683568" y="1456640"/>
            <a:ext cx="24482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prstClr val="white"/>
                </a:solidFill>
                <a:effectLst/>
                <a:uLnTx/>
                <a:uFillTx/>
                <a:latin typeface="Calibri"/>
                <a:ea typeface="+mn-ea"/>
                <a:cs typeface="+mn-cs"/>
              </a:rPr>
              <a:t>2 </a:t>
            </a:r>
            <a:r>
              <a:rPr kumimoji="0" lang="hr-HR" sz="1800" b="0" i="0" u="none" strike="noStrike" kern="1200" cap="none" spc="0" normalizeH="0" baseline="0" noProof="0" dirty="0" err="1">
                <a:ln>
                  <a:noFill/>
                </a:ln>
                <a:solidFill>
                  <a:prstClr val="white"/>
                </a:solidFill>
                <a:effectLst/>
                <a:uLnTx/>
                <a:uFillTx/>
                <a:latin typeface="Calibri"/>
                <a:ea typeface="+mn-ea"/>
                <a:cs typeface="+mn-cs"/>
              </a:rPr>
              <a:t>independent</a:t>
            </a:r>
            <a:r>
              <a:rPr kumimoji="0" lang="hr-HR" sz="1800" b="0" i="0" u="none" strike="noStrike" kern="1200" cap="none" spc="0" normalizeH="0" baseline="0" noProof="0" dirty="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a:ln>
                  <a:noFill/>
                </a:ln>
                <a:solidFill>
                  <a:prstClr val="white"/>
                </a:solidFill>
                <a:effectLst/>
                <a:uLnTx/>
                <a:uFillTx/>
                <a:latin typeface="Calibri"/>
                <a:ea typeface="+mn-ea"/>
                <a:cs typeface="+mn-cs"/>
              </a:rPr>
              <a:t>sources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p:cNvSpPr txBox="1"/>
          <p:nvPr/>
        </p:nvSpPr>
        <p:spPr>
          <a:xfrm>
            <a:off x="6084168" y="1116662"/>
            <a:ext cx="3600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prstClr val="white"/>
                </a:solidFill>
                <a:effectLst/>
                <a:uLnTx/>
                <a:uFillTx/>
                <a:latin typeface="Calibri"/>
                <a:ea typeface="+mn-ea"/>
                <a:cs typeface="+mn-cs"/>
              </a:rPr>
              <a:t>A </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6084168" y="1908750"/>
            <a:ext cx="3600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prstClr val="white"/>
                </a:solidFill>
                <a:effectLst/>
                <a:uLnTx/>
                <a:uFillTx/>
                <a:latin typeface="Calibri"/>
                <a:ea typeface="+mn-ea"/>
                <a:cs typeface="+mn-cs"/>
              </a:rPr>
              <a:t>B </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p:cNvSpPr txBox="1"/>
          <p:nvPr/>
        </p:nvSpPr>
        <p:spPr>
          <a:xfrm>
            <a:off x="1979712" y="3852966"/>
            <a:ext cx="17139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err="1">
                <a:ln>
                  <a:noFill/>
                </a:ln>
                <a:solidFill>
                  <a:prstClr val="white"/>
                </a:solidFill>
                <a:effectLst/>
                <a:uLnTx/>
                <a:uFillTx/>
                <a:latin typeface="Calibri"/>
                <a:ea typeface="+mn-ea"/>
                <a:cs typeface="+mn-cs"/>
              </a:rPr>
              <a:t>Linear</a:t>
            </a:r>
            <a:r>
              <a:rPr kumimoji="0" lang="hr-HR" sz="1800" b="0" i="0" u="none" strike="noStrike" kern="1200" cap="none" spc="0" normalizeH="0" baseline="0" noProof="0" dirty="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a:ln>
                  <a:noFill/>
                </a:ln>
                <a:solidFill>
                  <a:prstClr val="white"/>
                </a:solidFill>
                <a:effectLst/>
                <a:uLnTx/>
                <a:uFillTx/>
                <a:latin typeface="Calibri"/>
                <a:ea typeface="+mn-ea"/>
                <a:cs typeface="+mn-cs"/>
              </a:rPr>
              <a:t>mix</a:t>
            </a:r>
            <a:r>
              <a:rPr kumimoji="0" lang="hr-HR" sz="1800" b="0" i="0" u="none" strike="noStrike" kern="1200" cap="none" spc="0" normalizeH="0" baseline="0" noProof="0" dirty="0">
                <a:ln>
                  <a:noFill/>
                </a:ln>
                <a:solidFill>
                  <a:prstClr val="white"/>
                </a:solidFill>
                <a:effectLst/>
                <a:uLnTx/>
                <a:uFillTx/>
                <a:latin typeface="Calibri"/>
                <a:ea typeface="+mn-ea"/>
                <a:cs typeface="+mn-cs"/>
              </a:rPr>
              <a:t>: A-2B</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4762160" y="3852966"/>
            <a:ext cx="26901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err="1">
                <a:ln>
                  <a:noFill/>
                </a:ln>
                <a:solidFill>
                  <a:prstClr val="white"/>
                </a:solidFill>
                <a:effectLst/>
                <a:uLnTx/>
                <a:uFillTx/>
                <a:latin typeface="Calibri"/>
                <a:ea typeface="+mn-ea"/>
                <a:cs typeface="+mn-cs"/>
              </a:rPr>
              <a:t>Linear</a:t>
            </a:r>
            <a:r>
              <a:rPr kumimoji="0" lang="hr-HR" sz="1800" b="0" i="0" u="none" strike="noStrike" kern="1200" cap="none" spc="0" normalizeH="0" baseline="0" noProof="0" dirty="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a:ln>
                  <a:noFill/>
                </a:ln>
                <a:solidFill>
                  <a:prstClr val="white"/>
                </a:solidFill>
                <a:effectLst/>
                <a:uLnTx/>
                <a:uFillTx/>
                <a:latin typeface="Calibri"/>
                <a:ea typeface="+mn-ea"/>
                <a:cs typeface="+mn-cs"/>
              </a:rPr>
              <a:t>mix</a:t>
            </a:r>
            <a:r>
              <a:rPr kumimoji="0" lang="hr-HR" sz="1800" b="0" i="0" u="none" strike="noStrike" kern="1200" cap="none" spc="0" normalizeH="0" baseline="0" noProof="0" dirty="0">
                <a:ln>
                  <a:noFill/>
                </a:ln>
                <a:solidFill>
                  <a:prstClr val="white"/>
                </a:solidFill>
                <a:effectLst/>
                <a:uLnTx/>
                <a:uFillTx/>
                <a:latin typeface="Calibri"/>
                <a:ea typeface="+mn-ea"/>
                <a:cs typeface="+mn-cs"/>
              </a:rPr>
              <a:t>: 1.73*A+3.41*B</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ight Arrow 13"/>
          <p:cNvSpPr/>
          <p:nvPr/>
        </p:nvSpPr>
        <p:spPr>
          <a:xfrm rot="2504045">
            <a:off x="2959303" y="4277294"/>
            <a:ext cx="504056" cy="49289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ight Arrow 14"/>
          <p:cNvSpPr/>
          <p:nvPr/>
        </p:nvSpPr>
        <p:spPr>
          <a:xfrm rot="7959448">
            <a:off x="5582960" y="4246198"/>
            <a:ext cx="467297" cy="49289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856" y="4805745"/>
            <a:ext cx="2458958" cy="1935623"/>
          </a:xfrm>
          <a:prstGeom prst="rect">
            <a:avLst/>
          </a:prstGeom>
        </p:spPr>
      </p:pic>
      <p:sp>
        <p:nvSpPr>
          <p:cNvPr id="17" name="TextBox 16"/>
          <p:cNvSpPr txBox="1"/>
          <p:nvPr/>
        </p:nvSpPr>
        <p:spPr>
          <a:xfrm>
            <a:off x="3651427" y="4283804"/>
            <a:ext cx="18411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srgbClr val="FFFF00"/>
                </a:solidFill>
                <a:effectLst/>
                <a:uLnTx/>
                <a:uFillTx/>
                <a:latin typeface="Calibri"/>
                <a:ea typeface="+mn-ea"/>
                <a:cs typeface="+mn-cs"/>
              </a:rPr>
              <a:t> ICA </a:t>
            </a:r>
            <a:r>
              <a:rPr kumimoji="0" lang="hr-HR" sz="1800" b="0" i="0" u="none" strike="noStrike" kern="1200" cap="none" spc="0" normalizeH="0" baseline="0" noProof="0" dirty="0" err="1">
                <a:ln>
                  <a:noFill/>
                </a:ln>
                <a:solidFill>
                  <a:srgbClr val="FFFF00"/>
                </a:solidFill>
                <a:effectLst/>
                <a:uLnTx/>
                <a:uFillTx/>
                <a:latin typeface="Calibri"/>
                <a:ea typeface="+mn-ea"/>
                <a:cs typeface="+mn-cs"/>
              </a:rPr>
              <a:t>algorithm</a:t>
            </a:r>
            <a:r>
              <a:rPr kumimoji="0" lang="hr-HR" sz="1800" b="0" i="0" u="none" strike="noStrike" kern="1200" cap="none" spc="0" normalizeH="0" baseline="0" noProof="0" dirty="0">
                <a:ln>
                  <a:noFill/>
                </a:ln>
                <a:solidFill>
                  <a:srgbClr val="FFFF00"/>
                </a:solidFill>
                <a:effectLst/>
                <a:uLnTx/>
                <a:uFillTx/>
                <a:latin typeface="Calibri"/>
                <a:ea typeface="+mn-ea"/>
                <a:cs typeface="+mn-cs"/>
              </a:rPr>
              <a:t> </a:t>
            </a:r>
            <a:endParaRPr kumimoji="0" lang="en-US" sz="18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2747789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08112"/>
            <a:ext cx="5148064" cy="5949280"/>
          </a:xfrm>
        </p:spPr>
        <p:txBody>
          <a:bodyPr>
            <a:noAutofit/>
          </a:bodyPr>
          <a:lstStyle/>
          <a:p>
            <a:pPr marL="0" indent="0">
              <a:buNone/>
            </a:pPr>
            <a:r>
              <a:rPr lang="hr-HR" sz="2000" dirty="0" err="1"/>
              <a:t>Limitations</a:t>
            </a:r>
            <a:r>
              <a:rPr lang="hr-HR" sz="2000" dirty="0"/>
              <a:t>:</a:t>
            </a:r>
            <a:r>
              <a:rPr lang="en-US" sz="2000" dirty="0"/>
              <a:t> the</a:t>
            </a:r>
            <a:r>
              <a:rPr lang="hr-HR" sz="2000" dirty="0"/>
              <a:t> </a:t>
            </a:r>
            <a:r>
              <a:rPr lang="en-US" sz="2000" dirty="0"/>
              <a:t>seed ROI must be selected by the investigator</a:t>
            </a:r>
            <a:r>
              <a:rPr lang="hr-HR" sz="2000" dirty="0"/>
              <a:t>; </a:t>
            </a:r>
            <a:r>
              <a:rPr lang="en-US" sz="2000" dirty="0"/>
              <a:t>a</a:t>
            </a:r>
            <a:r>
              <a:rPr lang="hr-HR" sz="2000" dirty="0"/>
              <a:t> </a:t>
            </a:r>
            <a:r>
              <a:rPr lang="en-US" sz="2000" dirty="0"/>
              <a:t>preprocessing step </a:t>
            </a:r>
            <a:r>
              <a:rPr lang="hr-HR" sz="2000" dirty="0" err="1"/>
              <a:t>of</a:t>
            </a:r>
            <a:r>
              <a:rPr lang="hr-HR" sz="2000" dirty="0"/>
              <a:t> </a:t>
            </a:r>
            <a:r>
              <a:rPr lang="hr-HR" sz="2000" dirty="0" err="1"/>
              <a:t>regressing</a:t>
            </a:r>
            <a:r>
              <a:rPr lang="hr-HR" sz="2000" dirty="0"/>
              <a:t> </a:t>
            </a:r>
            <a:r>
              <a:rPr lang="hr-HR" sz="2000" dirty="0" err="1"/>
              <a:t>the</a:t>
            </a:r>
            <a:r>
              <a:rPr lang="hr-HR" sz="2000" dirty="0"/>
              <a:t> global signal</a:t>
            </a:r>
            <a:r>
              <a:rPr lang="en-US" sz="2000" dirty="0"/>
              <a:t> can induce </a:t>
            </a:r>
            <a:r>
              <a:rPr lang="en-US" sz="2000" dirty="0">
                <a:solidFill>
                  <a:srgbClr val="FFFF00"/>
                </a:solidFill>
              </a:rPr>
              <a:t>false negative</a:t>
            </a:r>
            <a:r>
              <a:rPr lang="hr-HR" sz="2000" dirty="0">
                <a:solidFill>
                  <a:srgbClr val="FFFF00"/>
                </a:solidFill>
              </a:rPr>
              <a:t> </a:t>
            </a:r>
            <a:r>
              <a:rPr lang="en-US" sz="2000" dirty="0">
                <a:solidFill>
                  <a:srgbClr val="FFFF00"/>
                </a:solidFill>
              </a:rPr>
              <a:t>correlations</a:t>
            </a:r>
            <a:r>
              <a:rPr lang="hr-HR" sz="2000" dirty="0">
                <a:solidFill>
                  <a:srgbClr val="FFFF00"/>
                </a:solidFill>
              </a:rPr>
              <a:t> </a:t>
            </a:r>
            <a:r>
              <a:rPr lang="en-US" sz="2000" dirty="0"/>
              <a:t>between brain regions (</a:t>
            </a:r>
            <a:r>
              <a:rPr lang="en-US" sz="2000" dirty="0">
                <a:solidFill>
                  <a:srgbClr val="FFC000"/>
                </a:solidFill>
              </a:rPr>
              <a:t>Murphy et al.</a:t>
            </a:r>
            <a:r>
              <a:rPr lang="hr-HR" sz="2000" dirty="0">
                <a:solidFill>
                  <a:srgbClr val="FFC000"/>
                </a:solidFill>
              </a:rPr>
              <a:t>, </a:t>
            </a:r>
            <a:r>
              <a:rPr lang="hr-HR" sz="2000" dirty="0" err="1">
                <a:solidFill>
                  <a:srgbClr val="FFC000"/>
                </a:solidFill>
              </a:rPr>
              <a:t>NeuroImage</a:t>
            </a:r>
            <a:r>
              <a:rPr lang="hr-HR" sz="2000" dirty="0">
                <a:solidFill>
                  <a:srgbClr val="FFC000"/>
                </a:solidFill>
              </a:rPr>
              <a:t>,</a:t>
            </a:r>
            <a:r>
              <a:rPr lang="en-US" sz="2000" dirty="0">
                <a:solidFill>
                  <a:srgbClr val="FFC000"/>
                </a:solidFill>
              </a:rPr>
              <a:t> 2009</a:t>
            </a:r>
            <a:r>
              <a:rPr lang="en-US" sz="2000" dirty="0"/>
              <a:t>)</a:t>
            </a:r>
            <a:endParaRPr lang="hr-HR" sz="2000" dirty="0"/>
          </a:p>
          <a:p>
            <a:pPr marL="0" indent="0">
              <a:buNone/>
            </a:pPr>
            <a:endParaRPr lang="hr-HR" sz="2000" dirty="0"/>
          </a:p>
          <a:p>
            <a:pPr marL="0" indent="0">
              <a:buNone/>
            </a:pPr>
            <a:r>
              <a:rPr lang="en-US" sz="2000" dirty="0"/>
              <a:t>To avoid</a:t>
            </a:r>
            <a:r>
              <a:rPr lang="hr-HR" sz="2000" dirty="0"/>
              <a:t> </a:t>
            </a:r>
            <a:r>
              <a:rPr lang="en-US" sz="2000" dirty="0"/>
              <a:t>these issues</a:t>
            </a:r>
            <a:r>
              <a:rPr lang="hr-HR" sz="2000" dirty="0"/>
              <a:t> </a:t>
            </a:r>
            <a:r>
              <a:rPr lang="en-US" sz="2000" dirty="0">
                <a:solidFill>
                  <a:srgbClr val="FFFF00"/>
                </a:solidFill>
              </a:rPr>
              <a:t>independent</a:t>
            </a:r>
            <a:r>
              <a:rPr lang="hr-HR" sz="2000" dirty="0">
                <a:solidFill>
                  <a:srgbClr val="FFFF00"/>
                </a:solidFill>
              </a:rPr>
              <a:t> </a:t>
            </a:r>
            <a:r>
              <a:rPr lang="en-US" sz="2000" dirty="0">
                <a:solidFill>
                  <a:srgbClr val="FFFF00"/>
                </a:solidFill>
              </a:rPr>
              <a:t>component analysis (ICA) </a:t>
            </a:r>
            <a:r>
              <a:rPr lang="en-US" sz="2000" dirty="0"/>
              <a:t>decomposes</a:t>
            </a:r>
            <a:r>
              <a:rPr lang="hr-HR" sz="2000" dirty="0"/>
              <a:t> (</a:t>
            </a:r>
            <a:r>
              <a:rPr lang="hr-HR" sz="2000" dirty="0" err="1"/>
              <a:t>separates</a:t>
            </a:r>
            <a:r>
              <a:rPr lang="hr-HR" sz="2000" dirty="0"/>
              <a:t>)</a:t>
            </a:r>
            <a:r>
              <a:rPr lang="en-US" sz="2000" dirty="0"/>
              <a:t> the 4-dim</a:t>
            </a:r>
            <a:r>
              <a:rPr lang="hr-HR" sz="2000" dirty="0"/>
              <a:t>.</a:t>
            </a:r>
            <a:r>
              <a:rPr lang="en-US" sz="2000" dirty="0"/>
              <a:t> (brain volume</a:t>
            </a:r>
            <a:r>
              <a:rPr lang="hr-HR" sz="2000" dirty="0"/>
              <a:t> </a:t>
            </a:r>
            <a:r>
              <a:rPr lang="en-US" sz="2000" dirty="0"/>
              <a:t>over time) BOLD signal into a set of spatially distinct</a:t>
            </a:r>
            <a:r>
              <a:rPr lang="hr-HR" sz="2000" dirty="0"/>
              <a:t> </a:t>
            </a:r>
            <a:r>
              <a:rPr lang="en-US" sz="2000" dirty="0"/>
              <a:t>maps and their associated time courses</a:t>
            </a:r>
            <a:r>
              <a:rPr lang="hr-HR" sz="2000" dirty="0"/>
              <a:t> </a:t>
            </a:r>
            <a:r>
              <a:rPr lang="en-US" sz="2000" dirty="0"/>
              <a:t>(</a:t>
            </a:r>
            <a:r>
              <a:rPr lang="en-US" sz="2000" dirty="0">
                <a:solidFill>
                  <a:srgbClr val="FFC000"/>
                </a:solidFill>
              </a:rPr>
              <a:t>Beckmann et al.</a:t>
            </a:r>
            <a:r>
              <a:rPr lang="hr-HR" sz="2000" dirty="0">
                <a:solidFill>
                  <a:srgbClr val="FFC000"/>
                </a:solidFill>
              </a:rPr>
              <a:t>, </a:t>
            </a:r>
            <a:r>
              <a:rPr lang="en-US" sz="2000" dirty="0" err="1">
                <a:solidFill>
                  <a:srgbClr val="FFC000"/>
                </a:solidFill>
              </a:rPr>
              <a:t>Philos</a:t>
            </a:r>
            <a:r>
              <a:rPr lang="hr-HR" sz="2000" dirty="0">
                <a:solidFill>
                  <a:srgbClr val="FFC000"/>
                </a:solidFill>
              </a:rPr>
              <a:t>.</a:t>
            </a:r>
            <a:r>
              <a:rPr lang="en-US" sz="2000" dirty="0">
                <a:solidFill>
                  <a:srgbClr val="FFC000"/>
                </a:solidFill>
              </a:rPr>
              <a:t> Trans</a:t>
            </a:r>
            <a:r>
              <a:rPr lang="hr-HR" sz="2000" dirty="0">
                <a:solidFill>
                  <a:srgbClr val="FFC000"/>
                </a:solidFill>
              </a:rPr>
              <a:t>.</a:t>
            </a:r>
            <a:r>
              <a:rPr lang="en-US" sz="2000" dirty="0">
                <a:solidFill>
                  <a:srgbClr val="FFC000"/>
                </a:solidFill>
              </a:rPr>
              <a:t> R </a:t>
            </a:r>
            <a:r>
              <a:rPr lang="en-US" sz="2000" dirty="0" err="1">
                <a:solidFill>
                  <a:srgbClr val="FFC000"/>
                </a:solidFill>
              </a:rPr>
              <a:t>Soc</a:t>
            </a:r>
            <a:r>
              <a:rPr lang="hr-HR" sz="2000" dirty="0">
                <a:solidFill>
                  <a:srgbClr val="FFC000"/>
                </a:solidFill>
              </a:rPr>
              <a:t>.</a:t>
            </a:r>
            <a:r>
              <a:rPr lang="en-US" sz="2000" dirty="0">
                <a:solidFill>
                  <a:srgbClr val="FFC000"/>
                </a:solidFill>
              </a:rPr>
              <a:t> </a:t>
            </a:r>
            <a:r>
              <a:rPr lang="en-US" sz="2000" dirty="0" err="1">
                <a:solidFill>
                  <a:srgbClr val="FFC000"/>
                </a:solidFill>
              </a:rPr>
              <a:t>Lond</a:t>
            </a:r>
            <a:r>
              <a:rPr lang="hr-HR" sz="2000" dirty="0">
                <a:solidFill>
                  <a:srgbClr val="FFC000"/>
                </a:solidFill>
              </a:rPr>
              <a:t>.</a:t>
            </a:r>
            <a:r>
              <a:rPr lang="en-US" sz="2000" dirty="0">
                <a:solidFill>
                  <a:srgbClr val="FFC000"/>
                </a:solidFill>
              </a:rPr>
              <a:t> B</a:t>
            </a:r>
            <a:r>
              <a:rPr lang="hr-HR" sz="2000" dirty="0">
                <a:solidFill>
                  <a:srgbClr val="FFC000"/>
                </a:solidFill>
              </a:rPr>
              <a:t>,</a:t>
            </a:r>
            <a:r>
              <a:rPr lang="en-US" sz="2000" dirty="0">
                <a:solidFill>
                  <a:srgbClr val="FFC000"/>
                </a:solidFill>
              </a:rPr>
              <a:t> 2005</a:t>
            </a:r>
            <a:r>
              <a:rPr lang="en-US" sz="2000" dirty="0"/>
              <a:t>).</a:t>
            </a:r>
          </a:p>
          <a:p>
            <a:pPr marL="0" indent="0">
              <a:buNone/>
            </a:pPr>
            <a:endParaRPr lang="hr-HR" sz="2000" dirty="0"/>
          </a:p>
          <a:p>
            <a:pPr marL="0" indent="0">
              <a:buNone/>
            </a:pPr>
            <a:r>
              <a:rPr lang="en-US" sz="2000" dirty="0"/>
              <a:t>A general limitation to resting-state fMRI is that it is </a:t>
            </a:r>
            <a:r>
              <a:rPr lang="en-US" sz="2000" dirty="0">
                <a:solidFill>
                  <a:srgbClr val="FFFF00"/>
                </a:solidFill>
              </a:rPr>
              <a:t>very</a:t>
            </a:r>
            <a:r>
              <a:rPr lang="hr-HR" sz="2000" dirty="0">
                <a:solidFill>
                  <a:srgbClr val="FFFF00"/>
                </a:solidFill>
              </a:rPr>
              <a:t> </a:t>
            </a:r>
            <a:r>
              <a:rPr lang="en-US" sz="2000" dirty="0">
                <a:solidFill>
                  <a:srgbClr val="FFFF00"/>
                </a:solidFill>
              </a:rPr>
              <a:t>difficult to separate physiological noise, induced by the</a:t>
            </a:r>
            <a:r>
              <a:rPr lang="hr-HR" sz="2000" dirty="0">
                <a:solidFill>
                  <a:srgbClr val="FFFF00"/>
                </a:solidFill>
              </a:rPr>
              <a:t> </a:t>
            </a:r>
            <a:r>
              <a:rPr lang="en-US" sz="2000" dirty="0">
                <a:solidFill>
                  <a:srgbClr val="FFFF00"/>
                </a:solidFill>
              </a:rPr>
              <a:t>cardiac pulse and respiration</a:t>
            </a:r>
            <a:r>
              <a:rPr lang="en-US" sz="2000" dirty="0"/>
              <a:t>, from the BOLD signal (</a:t>
            </a:r>
            <a:r>
              <a:rPr lang="en-US" sz="2000" dirty="0" err="1">
                <a:solidFill>
                  <a:srgbClr val="FFC000"/>
                </a:solidFill>
              </a:rPr>
              <a:t>Birn</a:t>
            </a:r>
            <a:r>
              <a:rPr lang="en-US" sz="2000" dirty="0">
                <a:solidFill>
                  <a:srgbClr val="FFC000"/>
                </a:solidFill>
              </a:rPr>
              <a:t> et al.</a:t>
            </a:r>
            <a:r>
              <a:rPr lang="hr-HR" sz="2000" dirty="0">
                <a:solidFill>
                  <a:srgbClr val="FFC000"/>
                </a:solidFill>
              </a:rPr>
              <a:t>, Hum. </a:t>
            </a:r>
            <a:r>
              <a:rPr lang="hr-HR" sz="2000" dirty="0" err="1">
                <a:solidFill>
                  <a:srgbClr val="FFC000"/>
                </a:solidFill>
              </a:rPr>
              <a:t>Brain</a:t>
            </a:r>
            <a:r>
              <a:rPr lang="hr-HR" sz="2000" dirty="0">
                <a:solidFill>
                  <a:srgbClr val="FFC000"/>
                </a:solidFill>
              </a:rPr>
              <a:t> </a:t>
            </a:r>
            <a:r>
              <a:rPr lang="hr-HR" sz="2000" dirty="0" err="1">
                <a:solidFill>
                  <a:srgbClr val="FFC000"/>
                </a:solidFill>
              </a:rPr>
              <a:t>Mapp</a:t>
            </a:r>
            <a:r>
              <a:rPr lang="hr-HR" sz="2000" dirty="0">
                <a:solidFill>
                  <a:srgbClr val="FFC000"/>
                </a:solidFill>
              </a:rPr>
              <a:t>.,</a:t>
            </a:r>
            <a:r>
              <a:rPr lang="en-US" sz="2000" dirty="0">
                <a:solidFill>
                  <a:srgbClr val="FFC000"/>
                </a:solidFill>
              </a:rPr>
              <a:t> 2008</a:t>
            </a:r>
            <a:r>
              <a:rPr lang="en-US" sz="2000" dirty="0"/>
              <a:t>)</a:t>
            </a:r>
          </a:p>
        </p:txBody>
      </p:sp>
      <p:sp>
        <p:nvSpPr>
          <p:cNvPr id="4" name="Title 1"/>
          <p:cNvSpPr>
            <a:spLocks noGrp="1"/>
          </p:cNvSpPr>
          <p:nvPr>
            <p:ph type="title"/>
          </p:nvPr>
        </p:nvSpPr>
        <p:spPr>
          <a:xfrm>
            <a:off x="457200" y="-99392"/>
            <a:ext cx="8229600" cy="1143000"/>
          </a:xfrm>
        </p:spPr>
        <p:txBody>
          <a:bodyPr>
            <a:normAutofit/>
          </a:bodyPr>
          <a:lstStyle/>
          <a:p>
            <a:r>
              <a:rPr lang="hr-HR" b="1" dirty="0" err="1">
                <a:solidFill>
                  <a:srgbClr val="FFFF00"/>
                </a:solidFill>
              </a:rPr>
              <a:t>Resting</a:t>
            </a:r>
            <a:r>
              <a:rPr lang="hr-HR" b="1" dirty="0">
                <a:solidFill>
                  <a:srgbClr val="FFFF00"/>
                </a:solidFill>
              </a:rPr>
              <a:t>-</a:t>
            </a:r>
            <a:r>
              <a:rPr lang="hr-HR" b="1" dirty="0" err="1">
                <a:solidFill>
                  <a:srgbClr val="FFFF00"/>
                </a:solidFill>
              </a:rPr>
              <a:t>state</a:t>
            </a:r>
            <a:r>
              <a:rPr lang="hr-HR" b="1" dirty="0">
                <a:solidFill>
                  <a:srgbClr val="FFFF00"/>
                </a:solidFill>
              </a:rPr>
              <a:t> </a:t>
            </a:r>
            <a:r>
              <a:rPr lang="hr-HR" b="1" dirty="0" err="1">
                <a:solidFill>
                  <a:srgbClr val="FFFF00"/>
                </a:solidFill>
              </a:rPr>
              <a:t>fMRI</a:t>
            </a:r>
            <a:endParaRPr lang="en-US" b="1" dirty="0">
              <a:solidFill>
                <a:srgbClr val="FFFF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7563" y="1790124"/>
            <a:ext cx="3936484" cy="4802332"/>
          </a:xfrm>
          <a:prstGeom prst="rect">
            <a:avLst/>
          </a:prstGeom>
        </p:spPr>
      </p:pic>
      <p:sp>
        <p:nvSpPr>
          <p:cNvPr id="5" name="TextBox 4"/>
          <p:cNvSpPr txBox="1"/>
          <p:nvPr/>
        </p:nvSpPr>
        <p:spPr>
          <a:xfrm>
            <a:off x="7457913" y="1916832"/>
            <a:ext cx="9305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err="1">
                <a:ln>
                  <a:noFill/>
                </a:ln>
                <a:solidFill>
                  <a:prstClr val="black"/>
                </a:solidFill>
                <a:effectLst/>
                <a:uLnTx/>
                <a:uFillTx/>
                <a:latin typeface="Calibri"/>
                <a:ea typeface="+mn-ea"/>
                <a:cs typeface="+mn-cs"/>
              </a:rPr>
              <a:t>Task</a:t>
            </a:r>
            <a:r>
              <a:rPr kumimoji="0" lang="hr-HR" sz="1200" b="0" i="0" u="none" strike="noStrike" kern="1200" cap="none" spc="0" normalizeH="0" baseline="0" noProof="0" dirty="0">
                <a:ln>
                  <a:noFill/>
                </a:ln>
                <a:solidFill>
                  <a:prstClr val="black"/>
                </a:solidFill>
                <a:effectLst/>
                <a:uLnTx/>
                <a:uFillTx/>
                <a:latin typeface="Calibri"/>
                <a:ea typeface="+mn-ea"/>
                <a:cs typeface="+mn-cs"/>
              </a:rPr>
              <a:t> </a:t>
            </a:r>
            <a:r>
              <a:rPr kumimoji="0" lang="hr-HR" sz="1200" b="0" i="0" u="none" strike="noStrike" kern="1200" cap="none" spc="0" normalizeH="0" baseline="0" noProof="0" dirty="0" err="1">
                <a:ln>
                  <a:noFill/>
                </a:ln>
                <a:solidFill>
                  <a:prstClr val="black"/>
                </a:solidFill>
                <a:effectLst/>
                <a:uLnTx/>
                <a:uFillTx/>
                <a:latin typeface="Calibri"/>
                <a:ea typeface="+mn-ea"/>
                <a:cs typeface="+mn-cs"/>
              </a:rPr>
              <a:t>related</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7452320" y="4941168"/>
            <a:ext cx="153894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err="1">
                <a:ln>
                  <a:noFill/>
                </a:ln>
                <a:solidFill>
                  <a:prstClr val="black"/>
                </a:solidFill>
                <a:effectLst/>
                <a:uLnTx/>
                <a:uFillTx/>
                <a:latin typeface="Calibri"/>
                <a:ea typeface="+mn-ea"/>
                <a:cs typeface="+mn-cs"/>
              </a:rPr>
              <a:t>Vasomotor</a:t>
            </a:r>
            <a:r>
              <a:rPr kumimoji="0" lang="hr-HR" sz="1200" b="0" i="0" u="none" strike="noStrike" kern="1200" cap="none" spc="0" normalizeH="0" baseline="0" noProof="0" dirty="0">
                <a:ln>
                  <a:noFill/>
                </a:ln>
                <a:solidFill>
                  <a:prstClr val="black"/>
                </a:solidFill>
                <a:effectLst/>
                <a:uLnTx/>
                <a:uFillTx/>
                <a:latin typeface="Calibri"/>
                <a:ea typeface="+mn-ea"/>
                <a:cs typeface="+mn-cs"/>
              </a:rPr>
              <a:t> </a:t>
            </a:r>
            <a:r>
              <a:rPr kumimoji="0" lang="hr-HR" sz="1200" b="0" i="0" u="none" strike="noStrike" kern="1200" cap="none" spc="0" normalizeH="0" baseline="0" noProof="0" dirty="0" err="1">
                <a:ln>
                  <a:noFill/>
                </a:ln>
                <a:solidFill>
                  <a:prstClr val="black"/>
                </a:solidFill>
                <a:effectLst/>
                <a:uLnTx/>
                <a:uFillTx/>
                <a:latin typeface="Calibri"/>
                <a:ea typeface="+mn-ea"/>
                <a:cs typeface="+mn-cs"/>
              </a:rPr>
              <a:t>oscillation</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p:cNvSpPr txBox="1"/>
          <p:nvPr/>
        </p:nvSpPr>
        <p:spPr>
          <a:xfrm>
            <a:off x="7452320" y="3933056"/>
            <a:ext cx="126451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err="1">
                <a:ln>
                  <a:noFill/>
                </a:ln>
                <a:solidFill>
                  <a:prstClr val="black"/>
                </a:solidFill>
                <a:effectLst/>
                <a:uLnTx/>
                <a:uFillTx/>
                <a:latin typeface="Calibri"/>
                <a:ea typeface="+mn-ea"/>
                <a:cs typeface="+mn-cs"/>
              </a:rPr>
              <a:t>Breathing</a:t>
            </a:r>
            <a:r>
              <a:rPr kumimoji="0" lang="hr-HR" sz="1200" b="0" i="0" u="none" strike="noStrike" kern="1200" cap="none" spc="0" normalizeH="0" baseline="0" noProof="0" dirty="0">
                <a:ln>
                  <a:noFill/>
                </a:ln>
                <a:solidFill>
                  <a:prstClr val="black"/>
                </a:solidFill>
                <a:effectLst/>
                <a:uLnTx/>
                <a:uFillTx/>
                <a:latin typeface="Calibri"/>
                <a:ea typeface="+mn-ea"/>
                <a:cs typeface="+mn-cs"/>
              </a:rPr>
              <a:t> </a:t>
            </a:r>
            <a:r>
              <a:rPr kumimoji="0" lang="hr-HR" sz="1200" b="0" i="0" u="none" strike="noStrike" kern="1200" cap="none" spc="0" normalizeH="0" baseline="0" noProof="0" dirty="0" err="1">
                <a:ln>
                  <a:noFill/>
                </a:ln>
                <a:solidFill>
                  <a:prstClr val="black"/>
                </a:solidFill>
                <a:effectLst/>
                <a:uLnTx/>
                <a:uFillTx/>
                <a:latin typeface="Calibri"/>
                <a:ea typeface="+mn-ea"/>
                <a:cs typeface="+mn-cs"/>
              </a:rPr>
              <a:t>related</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p:cNvSpPr txBox="1"/>
          <p:nvPr/>
        </p:nvSpPr>
        <p:spPr>
          <a:xfrm>
            <a:off x="7480169" y="2708920"/>
            <a:ext cx="13403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err="1">
                <a:ln>
                  <a:noFill/>
                </a:ln>
                <a:solidFill>
                  <a:prstClr val="black"/>
                </a:solidFill>
                <a:effectLst/>
                <a:uLnTx/>
                <a:uFillTx/>
                <a:latin typeface="Calibri"/>
                <a:ea typeface="+mn-ea"/>
                <a:cs typeface="+mn-cs"/>
              </a:rPr>
              <a:t>Heart</a:t>
            </a:r>
            <a:r>
              <a:rPr kumimoji="0" lang="hr-HR" sz="1200" b="0" i="0" u="none" strike="noStrike" kern="1200" cap="none" spc="0" normalizeH="0" baseline="0" noProof="0" dirty="0">
                <a:ln>
                  <a:noFill/>
                </a:ln>
                <a:solidFill>
                  <a:prstClr val="black"/>
                </a:solidFill>
                <a:effectLst/>
                <a:uLnTx/>
                <a:uFillTx/>
                <a:latin typeface="Calibri"/>
                <a:ea typeface="+mn-ea"/>
                <a:cs typeface="+mn-cs"/>
              </a:rPr>
              <a:t>-</a:t>
            </a:r>
            <a:r>
              <a:rPr kumimoji="0" lang="hr-HR" sz="1200" b="0" i="0" u="none" strike="noStrike" kern="1200" cap="none" spc="0" normalizeH="0" baseline="0" noProof="0" dirty="0" err="1">
                <a:ln>
                  <a:noFill/>
                </a:ln>
                <a:solidFill>
                  <a:prstClr val="black"/>
                </a:solidFill>
                <a:effectLst/>
                <a:uLnTx/>
                <a:uFillTx/>
                <a:latin typeface="Calibri"/>
                <a:ea typeface="+mn-ea"/>
                <a:cs typeface="+mn-cs"/>
              </a:rPr>
              <a:t>beat</a:t>
            </a:r>
            <a:r>
              <a:rPr kumimoji="0" lang="hr-HR" sz="1200" b="0" i="0" u="none" strike="noStrike" kern="1200" cap="none" spc="0" normalizeH="0" baseline="0" noProof="0" dirty="0">
                <a:ln>
                  <a:noFill/>
                </a:ln>
                <a:solidFill>
                  <a:prstClr val="black"/>
                </a:solidFill>
                <a:effectLst/>
                <a:uLnTx/>
                <a:uFillTx/>
                <a:latin typeface="Calibri"/>
                <a:ea typeface="+mn-ea"/>
                <a:cs typeface="+mn-cs"/>
              </a:rPr>
              <a:t> </a:t>
            </a:r>
            <a:r>
              <a:rPr kumimoji="0" lang="hr-HR" sz="1200" b="0" i="0" u="none" strike="noStrike" kern="1200" cap="none" spc="0" normalizeH="0" baseline="0" noProof="0" dirty="0" err="1">
                <a:ln>
                  <a:noFill/>
                </a:ln>
                <a:solidFill>
                  <a:prstClr val="black"/>
                </a:solidFill>
                <a:effectLst/>
                <a:uLnTx/>
                <a:uFillTx/>
                <a:latin typeface="Calibri"/>
                <a:ea typeface="+mn-ea"/>
                <a:cs typeface="+mn-cs"/>
              </a:rPr>
              <a:t>related</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7668344" y="5703639"/>
            <a:ext cx="11521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err="1">
                <a:ln>
                  <a:noFill/>
                </a:ln>
                <a:solidFill>
                  <a:prstClr val="black"/>
                </a:solidFill>
                <a:effectLst/>
                <a:uLnTx/>
                <a:uFillTx/>
                <a:latin typeface="Calibri"/>
                <a:ea typeface="+mn-ea"/>
                <a:cs typeface="+mn-cs"/>
              </a:rPr>
              <a:t>Motion</a:t>
            </a:r>
            <a:r>
              <a:rPr kumimoji="0" lang="hr-HR" sz="1200" b="0" i="0" u="none" strike="noStrike" kern="1200" cap="none" spc="0" normalizeH="0" baseline="0" noProof="0" dirty="0">
                <a:ln>
                  <a:noFill/>
                </a:ln>
                <a:solidFill>
                  <a:prstClr val="black"/>
                </a:solidFill>
                <a:effectLst/>
                <a:uLnTx/>
                <a:uFillTx/>
                <a:latin typeface="Calibri"/>
                <a:ea typeface="+mn-ea"/>
                <a:cs typeface="+mn-cs"/>
              </a:rPr>
              <a:t> </a:t>
            </a:r>
            <a:r>
              <a:rPr kumimoji="0" lang="hr-HR" sz="1200" b="0" i="0" u="none" strike="noStrike" kern="1200" cap="none" spc="0" normalizeH="0" baseline="0" noProof="0" dirty="0" err="1">
                <a:ln>
                  <a:noFill/>
                </a:ln>
                <a:solidFill>
                  <a:prstClr val="black"/>
                </a:solidFill>
                <a:effectLst/>
                <a:uLnTx/>
                <a:uFillTx/>
                <a:latin typeface="Calibri"/>
                <a:ea typeface="+mn-ea"/>
                <a:cs typeface="+mn-cs"/>
              </a:rPr>
              <a:t>related</a:t>
            </a:r>
            <a:endParaRPr kumimoji="0" lang="hr-HR"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a:ln>
                  <a:noFill/>
                </a:ln>
                <a:solidFill>
                  <a:prstClr val="black"/>
                </a:solidFill>
                <a:effectLst/>
                <a:uLnTx/>
                <a:uFillTx/>
                <a:latin typeface="Calibri"/>
                <a:ea typeface="+mn-ea"/>
                <a:cs typeface="+mn-cs"/>
              </a:rPr>
              <a:t>„</a:t>
            </a:r>
            <a:r>
              <a:rPr kumimoji="0" lang="hr-HR" sz="1200" b="0" i="0" u="none" strike="noStrike" kern="1200" cap="none" spc="0" normalizeH="0" baseline="0" noProof="0" dirty="0" err="1">
                <a:ln>
                  <a:noFill/>
                </a:ln>
                <a:solidFill>
                  <a:prstClr val="black"/>
                </a:solidFill>
                <a:effectLst/>
                <a:uLnTx/>
                <a:uFillTx/>
                <a:latin typeface="Calibri"/>
                <a:ea typeface="+mn-ea"/>
                <a:cs typeface="+mn-cs"/>
              </a:rPr>
              <a:t>white</a:t>
            </a:r>
            <a:r>
              <a:rPr kumimoji="0" lang="hr-HR" sz="1200" b="0" i="0" u="none" strike="noStrike" kern="1200" cap="none" spc="0" normalizeH="0" baseline="0" noProof="0" dirty="0">
                <a:ln>
                  <a:noFill/>
                </a:ln>
                <a:solidFill>
                  <a:prstClr val="black"/>
                </a:solidFill>
                <a:effectLst/>
                <a:uLnTx/>
                <a:uFillTx/>
                <a:latin typeface="Calibri"/>
                <a:ea typeface="+mn-ea"/>
                <a:cs typeface="+mn-cs"/>
              </a:rPr>
              <a:t> </a:t>
            </a:r>
            <a:r>
              <a:rPr kumimoji="0" lang="hr-HR" sz="1200" b="0" i="0" u="none" strike="noStrike" kern="1200" cap="none" spc="0" normalizeH="0" baseline="0" noProof="0" dirty="0" err="1">
                <a:ln>
                  <a:noFill/>
                </a:ln>
                <a:solidFill>
                  <a:prstClr val="black"/>
                </a:solidFill>
                <a:effectLst/>
                <a:uLnTx/>
                <a:uFillTx/>
                <a:latin typeface="Calibri"/>
                <a:ea typeface="+mn-ea"/>
                <a:cs typeface="+mn-cs"/>
              </a:rPr>
              <a:t>noise</a:t>
            </a:r>
            <a:r>
              <a:rPr kumimoji="0" lang="hr-HR" sz="1200" b="0" i="0" u="none" strike="noStrike" kern="1200" cap="none" spc="0" normalizeH="0" baseline="0" noProof="0" dirty="0">
                <a:ln>
                  <a:noFill/>
                </a:ln>
                <a:solidFill>
                  <a:prstClr val="black"/>
                </a:solidFill>
                <a:effectLst/>
                <a:uLnTx/>
                <a:uFillTx/>
                <a:latin typeface="Calibri"/>
                <a:ea typeface="+mn-ea"/>
                <a:cs typeface="+mn-cs"/>
              </a:rPr>
              <a: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5094527" y="1052736"/>
            <a:ext cx="37886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prstClr val="white"/>
                </a:solidFill>
                <a:effectLst/>
                <a:uLnTx/>
                <a:uFillTx/>
                <a:latin typeface="Calibri"/>
                <a:ea typeface="+mn-ea"/>
                <a:cs typeface="+mn-cs"/>
              </a:rPr>
              <a:t>ICA </a:t>
            </a:r>
            <a:r>
              <a:rPr kumimoji="0" lang="hr-HR" sz="1800" b="0" i="0" u="none" strike="noStrike" kern="1200" cap="none" spc="0" normalizeH="0" baseline="0" noProof="0" dirty="0" err="1">
                <a:ln>
                  <a:noFill/>
                </a:ln>
                <a:solidFill>
                  <a:prstClr val="white"/>
                </a:solidFill>
                <a:effectLst/>
                <a:uLnTx/>
                <a:uFillTx/>
                <a:latin typeface="Calibri"/>
                <a:ea typeface="+mn-ea"/>
                <a:cs typeface="+mn-cs"/>
              </a:rPr>
              <a:t>separates</a:t>
            </a:r>
            <a:r>
              <a:rPr kumimoji="0" lang="hr-HR" sz="1800" b="0" i="0" u="none" strike="noStrike" kern="1200" cap="none" spc="0" normalizeH="0" baseline="0" noProof="0" dirty="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a:ln>
                  <a:noFill/>
                </a:ln>
                <a:solidFill>
                  <a:prstClr val="white"/>
                </a:solidFill>
                <a:effectLst/>
                <a:uLnTx/>
                <a:uFillTx/>
                <a:latin typeface="Calibri"/>
                <a:ea typeface="+mn-ea"/>
                <a:cs typeface="+mn-cs"/>
              </a:rPr>
              <a:t>linearly</a:t>
            </a:r>
            <a:r>
              <a:rPr kumimoji="0" lang="hr-HR" sz="1800" b="0" i="0" u="none" strike="noStrike" kern="1200" cap="none" spc="0" normalizeH="0" baseline="0" noProof="0" dirty="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a:ln>
                  <a:noFill/>
                </a:ln>
                <a:solidFill>
                  <a:prstClr val="white"/>
                </a:solidFill>
                <a:effectLst/>
                <a:uLnTx/>
                <a:uFillTx/>
                <a:latin typeface="Calibri"/>
                <a:ea typeface="+mn-ea"/>
                <a:cs typeface="+mn-cs"/>
              </a:rPr>
              <a:t>mixed</a:t>
            </a:r>
            <a:r>
              <a:rPr kumimoji="0" lang="hr-HR" sz="1800" b="0" i="0" u="none" strike="noStrike" kern="1200" cap="none" spc="0" normalizeH="0" baseline="0" noProof="0" dirty="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a:ln>
                  <a:noFill/>
                </a:ln>
                <a:solidFill>
                  <a:prstClr val="white"/>
                </a:solidFill>
                <a:effectLst/>
                <a:uLnTx/>
                <a:uFillTx/>
                <a:latin typeface="Calibri"/>
                <a:ea typeface="+mn-ea"/>
                <a:cs typeface="+mn-cs"/>
              </a:rPr>
              <a:t>sources</a:t>
            </a:r>
            <a:r>
              <a:rPr kumimoji="0" lang="hr-HR" sz="1800" b="0" i="0" u="none" strike="noStrike" kern="1200" cap="none" spc="0" normalizeH="0" baseline="0" noProof="0" dirty="0">
                <a:ln>
                  <a:noFill/>
                </a:ln>
                <a:solidFill>
                  <a:prstClr val="white"/>
                </a:solidFill>
                <a:effectLst/>
                <a:uLnTx/>
                <a:uFillTx/>
                <a:latin typeface="Calibri"/>
                <a:ea typeface="+mn-ea"/>
                <a:cs typeface="+mn-cs"/>
              </a:rPr>
              <a:t>:</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39447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1BFDB-B353-4C18-8143-E7F02B1FCB49}"/>
              </a:ext>
            </a:extLst>
          </p:cNvPr>
          <p:cNvSpPr>
            <a:spLocks noGrp="1"/>
          </p:cNvSpPr>
          <p:nvPr>
            <p:ph type="title"/>
          </p:nvPr>
        </p:nvSpPr>
        <p:spPr>
          <a:xfrm>
            <a:off x="2699792" y="353442"/>
            <a:ext cx="5987008" cy="706090"/>
          </a:xfrm>
        </p:spPr>
        <p:txBody>
          <a:bodyPr>
            <a:normAutofit fontScale="90000"/>
          </a:bodyPr>
          <a:lstStyle/>
          <a:p>
            <a:r>
              <a:rPr lang="hr-HR" dirty="0">
                <a:latin typeface="Calibri Light" panose="020F0302020204030204" pitchFamily="34" charset="0"/>
                <a:cs typeface="Calibri Light" panose="020F0302020204030204" pitchFamily="34" charset="0"/>
              </a:rPr>
              <a:t>René Descartes (1596-1650)</a:t>
            </a:r>
            <a:endParaRPr lang="en-US"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EE431776-CD0B-4378-AB50-826A3C82C2EC}"/>
              </a:ext>
            </a:extLst>
          </p:cNvPr>
          <p:cNvSpPr>
            <a:spLocks noGrp="1"/>
          </p:cNvSpPr>
          <p:nvPr>
            <p:ph idx="1"/>
          </p:nvPr>
        </p:nvSpPr>
        <p:spPr>
          <a:xfrm>
            <a:off x="0" y="1484784"/>
            <a:ext cx="4788024" cy="5400600"/>
          </a:xfrm>
        </p:spPr>
        <p:txBody>
          <a:bodyPr>
            <a:noAutofit/>
          </a:bodyPr>
          <a:lstStyle/>
          <a:p>
            <a:pPr>
              <a:buFontTx/>
              <a:buChar char="-"/>
            </a:pPr>
            <a:r>
              <a:rPr lang="hr-HR" sz="1800" dirty="0"/>
              <a:t>Jedna od najranijih </a:t>
            </a:r>
            <a:r>
              <a:rPr lang="hr-HR" sz="1800" u="sng" dirty="0"/>
              <a:t>preteča pokušaja davanja odgovora na pitanje što je svijest</a:t>
            </a:r>
            <a:r>
              <a:rPr lang="hr-HR" sz="1800" dirty="0"/>
              <a:t> uobičajeno se smatra dualnost uma i tijela</a:t>
            </a:r>
          </a:p>
          <a:p>
            <a:pPr marL="0" indent="0">
              <a:buNone/>
            </a:pPr>
            <a:endParaRPr lang="hr-HR" sz="1800" dirty="0"/>
          </a:p>
          <a:p>
            <a:pPr>
              <a:buFontTx/>
              <a:buChar char="-"/>
            </a:pPr>
            <a:r>
              <a:rPr lang="hr-HR" sz="1800" dirty="0"/>
              <a:t>Prema </a:t>
            </a:r>
            <a:r>
              <a:rPr lang="en-US" sz="1800" dirty="0" err="1"/>
              <a:t>Descartesu</a:t>
            </a:r>
            <a:r>
              <a:rPr lang="en-US" sz="1800" dirty="0"/>
              <a:t> </a:t>
            </a:r>
            <a:r>
              <a:rPr lang="hr-HR" sz="1800" dirty="0"/>
              <a:t>„</a:t>
            </a:r>
            <a:r>
              <a:rPr lang="en-US" sz="1800" dirty="0"/>
              <a:t>ja” </a:t>
            </a:r>
            <a:r>
              <a:rPr lang="en-US" sz="1800" dirty="0" err="1"/>
              <a:t>koje</a:t>
            </a:r>
            <a:r>
              <a:rPr lang="en-US" sz="1800" dirty="0"/>
              <a:t> </a:t>
            </a:r>
            <a:r>
              <a:rPr lang="en-US" sz="1800" dirty="0" err="1"/>
              <a:t>misli</a:t>
            </a:r>
            <a:r>
              <a:rPr lang="en-US" sz="1800" dirty="0"/>
              <a:t> </a:t>
            </a:r>
            <a:r>
              <a:rPr lang="en-US" sz="1800" dirty="0" err="1"/>
              <a:t>zna</a:t>
            </a:r>
            <a:r>
              <a:rPr lang="en-US" sz="1800" dirty="0"/>
              <a:t> da </a:t>
            </a:r>
            <a:r>
              <a:rPr lang="en-US" sz="1800" dirty="0" err="1"/>
              <a:t>postoji</a:t>
            </a:r>
            <a:r>
              <a:rPr lang="en-US" sz="1800" dirty="0"/>
              <a:t> </a:t>
            </a:r>
            <a:r>
              <a:rPr lang="en-US" sz="1800" dirty="0" err="1"/>
              <a:t>dok</a:t>
            </a:r>
            <a:r>
              <a:rPr lang="en-US" sz="1800" dirty="0"/>
              <a:t> </a:t>
            </a:r>
            <a:r>
              <a:rPr lang="en-US" sz="1800" dirty="0" err="1"/>
              <a:t>misli</a:t>
            </a:r>
            <a:r>
              <a:rPr lang="hr-HR" sz="1800" dirty="0"/>
              <a:t>, a ta </a:t>
            </a:r>
            <a:r>
              <a:rPr lang="en-US" sz="1800" dirty="0"/>
              <a:t>je </a:t>
            </a:r>
            <a:r>
              <a:rPr lang="hr-HR" sz="1800" dirty="0"/>
              <a:t>„</a:t>
            </a:r>
            <a:r>
              <a:rPr lang="en-US" sz="1800" dirty="0" err="1"/>
              <a:t>prva</a:t>
            </a:r>
            <a:r>
              <a:rPr lang="en-US" sz="1800" dirty="0"/>
              <a:t> </a:t>
            </a:r>
            <a:r>
              <a:rPr lang="en-US" sz="1800" dirty="0" err="1"/>
              <a:t>i</a:t>
            </a:r>
            <a:r>
              <a:rPr lang="en-US" sz="1800" dirty="0"/>
              <a:t> </a:t>
            </a:r>
            <a:r>
              <a:rPr lang="en-US" sz="1800" dirty="0" err="1"/>
              <a:t>najvažnija</a:t>
            </a:r>
            <a:r>
              <a:rPr lang="en-US" sz="1800" dirty="0"/>
              <a:t> </a:t>
            </a:r>
            <a:r>
              <a:rPr lang="en-US" sz="1800" dirty="0" err="1"/>
              <a:t>istina</a:t>
            </a:r>
            <a:r>
              <a:rPr lang="en-US" sz="1800" dirty="0"/>
              <a:t>” </a:t>
            </a:r>
            <a:r>
              <a:rPr lang="en-US" sz="1800" dirty="0" err="1"/>
              <a:t>sadržana</a:t>
            </a:r>
            <a:r>
              <a:rPr lang="en-US" sz="1800" dirty="0"/>
              <a:t> u </a:t>
            </a:r>
            <a:r>
              <a:rPr lang="en-US" sz="1800" dirty="0" err="1"/>
              <a:t>njegovoj</a:t>
            </a:r>
            <a:r>
              <a:rPr lang="en-US" sz="1800" dirty="0"/>
              <a:t> </a:t>
            </a:r>
            <a:r>
              <a:rPr lang="en-US" sz="1800" dirty="0" err="1"/>
              <a:t>poznatoj</a:t>
            </a:r>
            <a:r>
              <a:rPr lang="en-US" sz="1800" dirty="0"/>
              <a:t> </a:t>
            </a:r>
            <a:r>
              <a:rPr lang="en-US" sz="1800" dirty="0" err="1"/>
              <a:t>izreci</a:t>
            </a:r>
            <a:r>
              <a:rPr lang="en-US" sz="1800" dirty="0"/>
              <a:t>: </a:t>
            </a:r>
            <a:r>
              <a:rPr lang="hr-HR" sz="1800" dirty="0"/>
              <a:t>„</a:t>
            </a:r>
            <a:r>
              <a:rPr lang="en-US" sz="1800" dirty="0" err="1"/>
              <a:t>Mislim</a:t>
            </a:r>
            <a:r>
              <a:rPr lang="en-US" sz="1800" dirty="0"/>
              <a:t>, </a:t>
            </a:r>
            <a:r>
              <a:rPr lang="en-US" sz="1800" dirty="0" err="1"/>
              <a:t>dakle</a:t>
            </a:r>
            <a:r>
              <a:rPr lang="en-US" sz="1800" dirty="0"/>
              <a:t> </a:t>
            </a:r>
            <a:r>
              <a:rPr lang="en-US" sz="1800" dirty="0" err="1"/>
              <a:t>jesam</a:t>
            </a:r>
            <a:r>
              <a:rPr lang="en-US" sz="1800" dirty="0"/>
              <a:t>” </a:t>
            </a:r>
            <a:r>
              <a:rPr lang="en-US" sz="1800" i="1" dirty="0"/>
              <a:t>(</a:t>
            </a:r>
            <a:r>
              <a:rPr lang="en-US" sz="1800" dirty="0"/>
              <a:t>franc.</a:t>
            </a:r>
            <a:r>
              <a:rPr lang="en-US" sz="1800" i="1" dirty="0"/>
              <a:t> </a:t>
            </a:r>
            <a:r>
              <a:rPr lang="hr-HR" sz="1800" dirty="0"/>
              <a:t>„</a:t>
            </a:r>
            <a:r>
              <a:rPr lang="hr-HR" sz="1800" i="1" dirty="0"/>
              <a:t>J</a:t>
            </a:r>
            <a:r>
              <a:rPr lang="en-US" sz="1800" i="1" dirty="0"/>
              <a:t>e </a:t>
            </a:r>
            <a:r>
              <a:rPr lang="en-US" sz="1800" i="1" dirty="0" err="1"/>
              <a:t>pense</a:t>
            </a:r>
            <a:r>
              <a:rPr lang="en-US" sz="1800" i="1" dirty="0"/>
              <a:t>, </a:t>
            </a:r>
            <a:r>
              <a:rPr lang="en-US" sz="1800" i="1" dirty="0" err="1"/>
              <a:t>donc</a:t>
            </a:r>
            <a:r>
              <a:rPr lang="en-US" sz="1800" i="1" dirty="0"/>
              <a:t> je </a:t>
            </a:r>
            <a:r>
              <a:rPr lang="en-US" sz="1800" i="1" dirty="0" err="1"/>
              <a:t>suis</a:t>
            </a:r>
            <a:r>
              <a:rPr lang="en-US" sz="1800" i="1" dirty="0"/>
              <a:t>”; </a:t>
            </a:r>
            <a:r>
              <a:rPr lang="en-US" sz="1800" dirty="0"/>
              <a:t>lat.</a:t>
            </a:r>
            <a:r>
              <a:rPr lang="en-US" sz="1800" i="1" dirty="0"/>
              <a:t> </a:t>
            </a:r>
            <a:r>
              <a:rPr lang="hr-HR" sz="1800" dirty="0"/>
              <a:t>„</a:t>
            </a:r>
            <a:r>
              <a:rPr lang="hr-HR" sz="1800" b="1" i="1" dirty="0"/>
              <a:t>C</a:t>
            </a:r>
            <a:r>
              <a:rPr lang="en-US" sz="1800" b="1" i="1" dirty="0" err="1"/>
              <a:t>ogito</a:t>
            </a:r>
            <a:r>
              <a:rPr lang="en-US" sz="1800" b="1" i="1" dirty="0"/>
              <a:t> ergo sum</a:t>
            </a:r>
            <a:r>
              <a:rPr lang="en-US" sz="1800" i="1" dirty="0"/>
              <a:t>”)</a:t>
            </a:r>
            <a:endParaRPr lang="hr-HR" sz="1800" i="1" dirty="0"/>
          </a:p>
          <a:p>
            <a:pPr>
              <a:buFontTx/>
              <a:buChar char="-"/>
            </a:pPr>
            <a:endParaRPr lang="hr-HR" sz="1800" i="1" dirty="0"/>
          </a:p>
          <a:p>
            <a:pPr>
              <a:buFontTx/>
              <a:buChar char="-"/>
            </a:pPr>
            <a:r>
              <a:rPr lang="hr-HR" sz="1800" dirty="0"/>
              <a:t>Dualistički kartezijanski okvir, u kojemu su um (</a:t>
            </a:r>
            <a:r>
              <a:rPr lang="hr-HR" sz="1800" i="1" dirty="0" err="1"/>
              <a:t>res</a:t>
            </a:r>
            <a:r>
              <a:rPr lang="hr-HR" sz="1800" i="1" dirty="0"/>
              <a:t> </a:t>
            </a:r>
            <a:r>
              <a:rPr lang="hr-HR" sz="1800" i="1" dirty="0" err="1"/>
              <a:t>cogitans</a:t>
            </a:r>
            <a:r>
              <a:rPr lang="hr-HR" sz="1800" dirty="0"/>
              <a:t>) i tijelo/materija (</a:t>
            </a:r>
            <a:r>
              <a:rPr lang="hr-HR" sz="1800" i="1" dirty="0" err="1"/>
              <a:t>res</a:t>
            </a:r>
            <a:r>
              <a:rPr lang="hr-HR" sz="1800" i="1" dirty="0"/>
              <a:t> </a:t>
            </a:r>
            <a:r>
              <a:rPr lang="hr-HR" sz="1800" i="1" dirty="0" err="1"/>
              <a:t>extensa</a:t>
            </a:r>
            <a:r>
              <a:rPr lang="hr-HR" sz="1800" dirty="0"/>
              <a:t>) dva odvojena ontološka entiteta, prema Descartesu su u </a:t>
            </a:r>
            <a:r>
              <a:rPr lang="hr-HR" sz="1800" u="sng" dirty="0">
                <a:solidFill>
                  <a:srgbClr val="FF0000"/>
                </a:solidFill>
              </a:rPr>
              <a:t>interakciji samo u epifizi</a:t>
            </a:r>
          </a:p>
        </p:txBody>
      </p:sp>
      <p:pic>
        <p:nvPicPr>
          <p:cNvPr id="5" name="Picture 4">
            <a:extLst>
              <a:ext uri="{FF2B5EF4-FFF2-40B4-BE49-F238E27FC236}">
                <a16:creationId xmlns:a16="http://schemas.microsoft.com/office/drawing/2014/main" id="{FB22108B-276C-43AE-8E86-9713BB1220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024" y="1268760"/>
            <a:ext cx="4027170" cy="4457700"/>
          </a:xfrm>
          <a:prstGeom prst="rect">
            <a:avLst/>
          </a:prstGeom>
        </p:spPr>
      </p:pic>
      <p:sp>
        <p:nvSpPr>
          <p:cNvPr id="6" name="TextBox 5">
            <a:extLst>
              <a:ext uri="{FF2B5EF4-FFF2-40B4-BE49-F238E27FC236}">
                <a16:creationId xmlns:a16="http://schemas.microsoft.com/office/drawing/2014/main" id="{DEF13124-B5EB-4535-B7FC-098CA47753E6}"/>
              </a:ext>
            </a:extLst>
          </p:cNvPr>
          <p:cNvSpPr txBox="1"/>
          <p:nvPr/>
        </p:nvSpPr>
        <p:spPr>
          <a:xfrm>
            <a:off x="4716016" y="5782066"/>
            <a:ext cx="4427984" cy="1077218"/>
          </a:xfrm>
          <a:prstGeom prst="rect">
            <a:avLst/>
          </a:prstGeom>
          <a:noFill/>
        </p:spPr>
        <p:txBody>
          <a:bodyPr wrap="square" rtlCol="0">
            <a:spAutoFit/>
          </a:bodyPr>
          <a:lstStyle/>
          <a:p>
            <a:r>
              <a:rPr lang="hr-HR" sz="1600" dirty="0"/>
              <a:t>Ilustracija puta boli iz dijela </a:t>
            </a:r>
            <a:r>
              <a:rPr lang="en-US" sz="1600" i="1" dirty="0"/>
              <a:t>Les Passions de </a:t>
            </a:r>
            <a:r>
              <a:rPr lang="en-US" sz="1600" i="1" dirty="0" err="1"/>
              <a:t>l’âme</a:t>
            </a:r>
            <a:r>
              <a:rPr lang="hr-HR" sz="1600" dirty="0"/>
              <a:t> (</a:t>
            </a:r>
            <a:r>
              <a:rPr lang="hr-HR" sz="1600" i="1" dirty="0" err="1"/>
              <a:t>Passions</a:t>
            </a:r>
            <a:r>
              <a:rPr lang="hr-HR" sz="1600" i="1" dirty="0"/>
              <a:t> </a:t>
            </a:r>
            <a:r>
              <a:rPr lang="hr-HR" sz="1600" i="1" dirty="0" err="1"/>
              <a:t>of</a:t>
            </a:r>
            <a:r>
              <a:rPr lang="hr-HR" sz="1600" i="1" dirty="0"/>
              <a:t> the soul</a:t>
            </a:r>
            <a:r>
              <a:rPr lang="hr-HR" sz="1600" dirty="0"/>
              <a:t>) u </a:t>
            </a:r>
            <a:r>
              <a:rPr lang="hr-HR" sz="1600" i="1" dirty="0" err="1"/>
              <a:t>Traite</a:t>
            </a:r>
            <a:r>
              <a:rPr lang="hr-HR" sz="1600" i="1" dirty="0"/>
              <a:t> de </a:t>
            </a:r>
            <a:r>
              <a:rPr lang="hr-HR" sz="1600" i="1" dirty="0" err="1"/>
              <a:t>l'homme</a:t>
            </a:r>
            <a:endParaRPr lang="hr-HR" sz="1600" i="1" dirty="0"/>
          </a:p>
          <a:p>
            <a:r>
              <a:rPr lang="hr-HR" sz="1600" dirty="0"/>
              <a:t>(</a:t>
            </a:r>
            <a:r>
              <a:rPr lang="hr-HR" sz="1600" i="1" dirty="0" err="1"/>
              <a:t>Treatise</a:t>
            </a:r>
            <a:r>
              <a:rPr lang="hr-HR" sz="1600" i="1" dirty="0"/>
              <a:t> </a:t>
            </a:r>
            <a:r>
              <a:rPr lang="hr-HR" sz="1600" i="1" dirty="0" err="1"/>
              <a:t>of</a:t>
            </a:r>
            <a:r>
              <a:rPr lang="hr-HR" sz="1600" i="1" dirty="0"/>
              <a:t> </a:t>
            </a:r>
            <a:r>
              <a:rPr lang="hr-HR" sz="1600" i="1" dirty="0" err="1"/>
              <a:t>man</a:t>
            </a:r>
            <a:r>
              <a:rPr lang="hr-HR" sz="1600" dirty="0"/>
              <a:t>, Traktat o čovjeku) Renéa Descartesa (1649.)</a:t>
            </a:r>
            <a:endParaRPr lang="en-US" sz="1600" dirty="0"/>
          </a:p>
        </p:txBody>
      </p:sp>
      <p:pic>
        <p:nvPicPr>
          <p:cNvPr id="14" name="Picture 13">
            <a:extLst>
              <a:ext uri="{FF2B5EF4-FFF2-40B4-BE49-F238E27FC236}">
                <a16:creationId xmlns:a16="http://schemas.microsoft.com/office/drawing/2014/main" id="{A3204BB2-0EEE-4EA3-BFA7-3F584217C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328107"/>
            <a:ext cx="1817726" cy="1012661"/>
          </a:xfrm>
          <a:prstGeom prst="rect">
            <a:avLst/>
          </a:prstGeom>
        </p:spPr>
      </p:pic>
      <p:sp>
        <p:nvSpPr>
          <p:cNvPr id="4" name="Arrow: Down 3">
            <a:extLst>
              <a:ext uri="{FF2B5EF4-FFF2-40B4-BE49-F238E27FC236}">
                <a16:creationId xmlns:a16="http://schemas.microsoft.com/office/drawing/2014/main" id="{5E259602-8B20-4B65-8D7C-1D75C428472F}"/>
              </a:ext>
            </a:extLst>
          </p:cNvPr>
          <p:cNvSpPr/>
          <p:nvPr/>
        </p:nvSpPr>
        <p:spPr>
          <a:xfrm rot="3246548">
            <a:off x="7474593" y="1085674"/>
            <a:ext cx="360040" cy="641276"/>
          </a:xfrm>
          <a:prstGeom prst="downArrow">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729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27384"/>
            <a:ext cx="9361040" cy="854968"/>
          </a:xfrm>
        </p:spPr>
        <p:txBody>
          <a:bodyPr>
            <a:normAutofit/>
          </a:bodyPr>
          <a:lstStyle/>
          <a:p>
            <a:r>
              <a:rPr lang="en-US" sz="2400" b="1" dirty="0">
                <a:solidFill>
                  <a:srgbClr val="FFFF00"/>
                </a:solidFill>
              </a:rPr>
              <a:t>I</a:t>
            </a:r>
            <a:r>
              <a:rPr lang="hr-HR" sz="2400" b="1" dirty="0">
                <a:solidFill>
                  <a:srgbClr val="FFFF00"/>
                </a:solidFill>
              </a:rPr>
              <a:t>CA</a:t>
            </a:r>
            <a:r>
              <a:rPr lang="en-US" sz="2400" b="1" dirty="0">
                <a:solidFill>
                  <a:srgbClr val="FFFF00"/>
                </a:solidFill>
              </a:rPr>
              <a:t> applied to resting-state data </a:t>
            </a:r>
            <a:r>
              <a:rPr lang="en-US" sz="2400" b="1" dirty="0" err="1">
                <a:solidFill>
                  <a:srgbClr val="FFFF00"/>
                </a:solidFill>
              </a:rPr>
              <a:t>identif</a:t>
            </a:r>
            <a:r>
              <a:rPr lang="hr-HR" sz="2400" b="1" dirty="0">
                <a:solidFill>
                  <a:srgbClr val="FFFF00"/>
                </a:solidFill>
              </a:rPr>
              <a:t>ies</a:t>
            </a:r>
            <a:r>
              <a:rPr lang="en-US" sz="2400" b="1" dirty="0">
                <a:solidFill>
                  <a:srgbClr val="FFFF00"/>
                </a:solidFill>
              </a:rPr>
              <a:t> </a:t>
            </a:r>
            <a:r>
              <a:rPr lang="hr-HR" sz="2400" b="1" dirty="0">
                <a:solidFill>
                  <a:srgbClr val="FFFF00"/>
                </a:solidFill>
              </a:rPr>
              <a:t>8 </a:t>
            </a:r>
            <a:r>
              <a:rPr lang="hr-HR" sz="2400" b="1" dirty="0" err="1">
                <a:solidFill>
                  <a:srgbClr val="FFFF00"/>
                </a:solidFill>
              </a:rPr>
              <a:t>main</a:t>
            </a:r>
            <a:r>
              <a:rPr lang="hr-HR" sz="2400" b="1" dirty="0">
                <a:solidFill>
                  <a:srgbClr val="FFFF00"/>
                </a:solidFill>
              </a:rPr>
              <a:t> </a:t>
            </a:r>
            <a:r>
              <a:rPr lang="hr-HR" sz="2400" b="1" dirty="0" err="1">
                <a:solidFill>
                  <a:srgbClr val="FFFF00"/>
                </a:solidFill>
              </a:rPr>
              <a:t>cortical</a:t>
            </a:r>
            <a:r>
              <a:rPr lang="hr-HR" sz="2400" b="1" dirty="0">
                <a:solidFill>
                  <a:srgbClr val="FFFF00"/>
                </a:solidFill>
              </a:rPr>
              <a:t> </a:t>
            </a:r>
            <a:r>
              <a:rPr lang="en-US" sz="2400" b="1" dirty="0">
                <a:solidFill>
                  <a:srgbClr val="FFFF00"/>
                </a:solidFill>
              </a:rPr>
              <a:t>networks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294" y="836712"/>
            <a:ext cx="6807412" cy="5537824"/>
          </a:xfrm>
          <a:prstGeom prst="rect">
            <a:avLst/>
          </a:prstGeom>
        </p:spPr>
      </p:pic>
      <p:sp>
        <p:nvSpPr>
          <p:cNvPr id="5" name="TextBox 4"/>
          <p:cNvSpPr txBox="1"/>
          <p:nvPr/>
        </p:nvSpPr>
        <p:spPr>
          <a:xfrm>
            <a:off x="179512" y="1196752"/>
            <a:ext cx="83651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err="1">
                <a:ln>
                  <a:noFill/>
                </a:ln>
                <a:solidFill>
                  <a:prstClr val="white"/>
                </a:solidFill>
                <a:effectLst/>
                <a:uLnTx/>
                <a:uFillTx/>
                <a:latin typeface="Calibri"/>
                <a:ea typeface="+mn-ea"/>
                <a:cs typeface="+mn-cs"/>
              </a:rPr>
              <a:t>Primary</a:t>
            </a:r>
            <a:endParaRPr kumimoji="0" lang="hr-HR" sz="1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a:ln>
                  <a:noFill/>
                </a:ln>
                <a:solidFill>
                  <a:prstClr val="white"/>
                </a:solidFill>
                <a:effectLst/>
                <a:uLnTx/>
                <a:uFillTx/>
                <a:latin typeface="Calibri"/>
                <a:ea typeface="+mn-ea"/>
                <a:cs typeface="+mn-cs"/>
              </a:rPr>
              <a:t>vision</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p:cNvSpPr txBox="1"/>
          <p:nvPr/>
        </p:nvSpPr>
        <p:spPr>
          <a:xfrm>
            <a:off x="179512" y="2704110"/>
            <a:ext cx="83548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err="1">
                <a:ln>
                  <a:noFill/>
                </a:ln>
                <a:solidFill>
                  <a:prstClr val="white"/>
                </a:solidFill>
                <a:effectLst/>
                <a:uLnTx/>
                <a:uFillTx/>
                <a:latin typeface="Calibri"/>
                <a:ea typeface="+mn-ea"/>
                <a:cs typeface="+mn-cs"/>
              </a:rPr>
              <a:t>Hearing</a:t>
            </a:r>
            <a:endParaRPr kumimoji="0" lang="hr-HR"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p:cNvSpPr txBox="1"/>
          <p:nvPr/>
        </p:nvSpPr>
        <p:spPr>
          <a:xfrm>
            <a:off x="7935876" y="1124744"/>
            <a:ext cx="124463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err="1">
                <a:ln>
                  <a:noFill/>
                </a:ln>
                <a:solidFill>
                  <a:prstClr val="white"/>
                </a:solidFill>
                <a:effectLst/>
                <a:uLnTx/>
                <a:uFillTx/>
                <a:latin typeface="Calibri"/>
                <a:ea typeface="+mn-ea"/>
                <a:cs typeface="+mn-cs"/>
              </a:rPr>
              <a:t>Higher</a:t>
            </a:r>
            <a:r>
              <a:rPr kumimoji="0" lang="hr-HR" sz="1600" b="0" i="0" u="none" strike="noStrike" kern="1200" cap="none" spc="0" normalizeH="0" baseline="0" noProof="0" dirty="0">
                <a:ln>
                  <a:noFill/>
                </a:ln>
                <a:solidFill>
                  <a:prstClr val="white"/>
                </a:solidFill>
                <a:effectLst/>
                <a:uLnTx/>
                <a:uFillTx/>
                <a:latin typeface="Calibri"/>
                <a:ea typeface="+mn-ea"/>
                <a:cs typeface="+mn-cs"/>
              </a:rPr>
              <a:t> </a:t>
            </a:r>
            <a:r>
              <a:rPr kumimoji="0" lang="hr-HR" sz="1600" b="0" i="0" u="none" strike="noStrike" kern="1200" cap="none" spc="0" normalizeH="0" baseline="0" noProof="0" dirty="0" err="1">
                <a:ln>
                  <a:noFill/>
                </a:ln>
                <a:solidFill>
                  <a:prstClr val="white"/>
                </a:solidFill>
                <a:effectLst/>
                <a:uLnTx/>
                <a:uFillTx/>
                <a:latin typeface="Calibri"/>
                <a:ea typeface="+mn-ea"/>
                <a:cs typeface="+mn-cs"/>
              </a:rPr>
              <a:t>order</a:t>
            </a:r>
            <a:endParaRPr kumimoji="0" lang="hr-HR" sz="1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err="1">
                <a:ln>
                  <a:noFill/>
                </a:ln>
                <a:solidFill>
                  <a:prstClr val="white"/>
                </a:solidFill>
                <a:effectLst/>
                <a:uLnTx/>
                <a:uFillTx/>
                <a:latin typeface="Calibri"/>
                <a:ea typeface="+mn-ea"/>
                <a:cs typeface="+mn-cs"/>
              </a:rPr>
              <a:t>visual</a:t>
            </a:r>
            <a:endParaRPr kumimoji="0" lang="hr-HR" sz="1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err="1">
                <a:ln>
                  <a:noFill/>
                </a:ln>
                <a:solidFill>
                  <a:prstClr val="white"/>
                </a:solidFill>
                <a:effectLst/>
                <a:uLnTx/>
                <a:uFillTx/>
                <a:latin typeface="Calibri"/>
                <a:ea typeface="+mn-ea"/>
                <a:cs typeface="+mn-cs"/>
              </a:rPr>
              <a:t>processing</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p:cNvSpPr txBox="1"/>
          <p:nvPr/>
        </p:nvSpPr>
        <p:spPr>
          <a:xfrm>
            <a:off x="7956376" y="2708920"/>
            <a:ext cx="109036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err="1">
                <a:ln>
                  <a:noFill/>
                </a:ln>
                <a:solidFill>
                  <a:prstClr val="white"/>
                </a:solidFill>
                <a:effectLst/>
                <a:uLnTx/>
                <a:uFillTx/>
                <a:latin typeface="Calibri"/>
                <a:ea typeface="+mn-ea"/>
                <a:cs typeface="+mn-cs"/>
              </a:rPr>
              <a:t>Touch</a:t>
            </a:r>
            <a:r>
              <a:rPr kumimoji="0" lang="hr-HR" sz="1600" b="0" i="0" u="none" strike="noStrike" kern="1200" cap="none" spc="0" normalizeH="0" baseline="0" noProof="0" dirty="0">
                <a:ln>
                  <a:noFill/>
                </a:ln>
                <a:solidFill>
                  <a:prstClr val="white"/>
                </a:solidFill>
                <a:effectLst/>
                <a:uLnTx/>
                <a:uFillTx/>
                <a:latin typeface="Calibri"/>
                <a:ea typeface="+mn-ea"/>
                <a:cs typeface="+mn-cs"/>
              </a:rPr>
              <a:t> </a:t>
            </a:r>
            <a:r>
              <a:rPr kumimoji="0" lang="hr-HR" sz="1600" b="0" i="0" u="none" strike="noStrike" kern="1200" cap="none" spc="0" normalizeH="0" baseline="0" noProof="0" dirty="0" err="1">
                <a:ln>
                  <a:noFill/>
                </a:ln>
                <a:solidFill>
                  <a:prstClr val="white"/>
                </a:solidFill>
                <a:effectLst/>
                <a:uLnTx/>
                <a:uFillTx/>
                <a:latin typeface="Calibri"/>
                <a:ea typeface="+mn-ea"/>
                <a:cs typeface="+mn-cs"/>
              </a:rPr>
              <a:t>and</a:t>
            </a:r>
            <a:endParaRPr kumimoji="0" lang="hr-HR" sz="1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err="1">
                <a:ln>
                  <a:noFill/>
                </a:ln>
                <a:solidFill>
                  <a:prstClr val="white"/>
                </a:solidFill>
                <a:effectLst/>
                <a:uLnTx/>
                <a:uFillTx/>
                <a:latin typeface="Calibri"/>
                <a:ea typeface="+mn-ea"/>
                <a:cs typeface="+mn-cs"/>
              </a:rPr>
              <a:t>movement</a:t>
            </a:r>
            <a:endParaRPr kumimoji="0" lang="hr-HR"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7984987" y="4005064"/>
            <a:ext cx="106939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err="1">
                <a:ln>
                  <a:noFill/>
                </a:ln>
                <a:solidFill>
                  <a:prstClr val="white"/>
                </a:solidFill>
                <a:effectLst/>
                <a:uLnTx/>
                <a:uFillTx/>
                <a:latin typeface="Calibri"/>
                <a:ea typeface="+mn-ea"/>
                <a:cs typeface="+mn-cs"/>
              </a:rPr>
              <a:t>Salience</a:t>
            </a:r>
            <a:endParaRPr kumimoji="0" lang="hr-HR" sz="1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err="1">
                <a:ln>
                  <a:noFill/>
                </a:ln>
                <a:solidFill>
                  <a:prstClr val="white"/>
                </a:solidFill>
                <a:effectLst/>
                <a:uLnTx/>
                <a:uFillTx/>
                <a:latin typeface="Calibri"/>
                <a:ea typeface="+mn-ea"/>
                <a:cs typeface="+mn-cs"/>
              </a:rPr>
              <a:t>processing</a:t>
            </a:r>
            <a:endParaRPr kumimoji="0" lang="hr-HR"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p:cNvSpPr txBox="1"/>
          <p:nvPr/>
        </p:nvSpPr>
        <p:spPr>
          <a:xfrm>
            <a:off x="179512" y="4068361"/>
            <a:ext cx="116352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1" i="0" u="none" strike="noStrike" kern="1200" cap="none" spc="0" normalizeH="0" baseline="0" noProof="0" dirty="0">
                <a:ln>
                  <a:noFill/>
                </a:ln>
                <a:solidFill>
                  <a:srgbClr val="FF0000"/>
                </a:solidFill>
                <a:effectLst/>
                <a:uLnTx/>
                <a:uFillTx/>
                <a:latin typeface="Calibri"/>
                <a:ea typeface="+mn-ea"/>
                <a:cs typeface="+mn-cs"/>
              </a:rPr>
              <a:t>DMN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a:ln>
                  <a:noFill/>
                </a:ln>
                <a:solidFill>
                  <a:prstClr val="white"/>
                </a:solidFill>
                <a:effectLst/>
                <a:uLnTx/>
                <a:uFillTx/>
                <a:latin typeface="Calibri"/>
                <a:ea typeface="+mn-ea"/>
                <a:cs typeface="+mn-cs"/>
              </a:rPr>
              <a:t>(+ </a:t>
            </a:r>
            <a:r>
              <a:rPr kumimoji="0" lang="hr-HR" sz="1600" b="0" i="0" u="none" strike="noStrike" kern="1200" cap="none" spc="0" normalizeH="0" baseline="0" noProof="0" dirty="0" err="1">
                <a:ln>
                  <a:noFill/>
                </a:ln>
                <a:solidFill>
                  <a:prstClr val="white"/>
                </a:solidFill>
                <a:effectLst/>
                <a:uLnTx/>
                <a:uFillTx/>
                <a:latin typeface="Calibri"/>
                <a:ea typeface="+mn-ea"/>
                <a:cs typeface="+mn-cs"/>
              </a:rPr>
              <a:t>memory</a:t>
            </a:r>
            <a:r>
              <a:rPr kumimoji="0" lang="hr-HR" sz="1600" b="0" i="0" u="none" strike="noStrike" kern="1200" cap="none" spc="0" normalizeH="0" baseline="0" noProof="0" dirty="0">
                <a:ln>
                  <a:noFill/>
                </a:ln>
                <a:solidFill>
                  <a:prstClr val="white"/>
                </a:solidFill>
                <a:effectLst/>
                <a:uLnTx/>
                <a:uFillTx/>
                <a:latin typeface="Calibri"/>
                <a:ea typeface="+mn-ea"/>
                <a:cs typeface="+mn-cs"/>
              </a:rPr>
              <a:t>)</a:t>
            </a:r>
          </a:p>
        </p:txBody>
      </p:sp>
      <p:sp>
        <p:nvSpPr>
          <p:cNvPr id="11" name="TextBox 10"/>
          <p:cNvSpPr txBox="1"/>
          <p:nvPr/>
        </p:nvSpPr>
        <p:spPr>
          <a:xfrm>
            <a:off x="179512" y="5445224"/>
            <a:ext cx="97398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err="1">
                <a:ln>
                  <a:noFill/>
                </a:ln>
                <a:solidFill>
                  <a:prstClr val="white"/>
                </a:solidFill>
                <a:effectLst/>
                <a:uLnTx/>
                <a:uFillTx/>
                <a:latin typeface="Calibri"/>
                <a:ea typeface="+mn-ea"/>
                <a:cs typeface="+mn-cs"/>
              </a:rPr>
              <a:t>Executive</a:t>
            </a:r>
            <a:endParaRPr kumimoji="0" lang="hr-HR" sz="1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err="1">
                <a:ln>
                  <a:noFill/>
                </a:ln>
                <a:solidFill>
                  <a:prstClr val="white"/>
                </a:solidFill>
                <a:effectLst/>
                <a:uLnTx/>
                <a:uFillTx/>
                <a:latin typeface="Calibri"/>
                <a:ea typeface="+mn-ea"/>
                <a:cs typeface="+mn-cs"/>
              </a:rPr>
              <a:t>control</a:t>
            </a:r>
            <a:endParaRPr kumimoji="0" lang="hr-HR"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p:cNvSpPr txBox="1"/>
          <p:nvPr/>
        </p:nvSpPr>
        <p:spPr>
          <a:xfrm>
            <a:off x="8028384" y="5364505"/>
            <a:ext cx="98078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err="1">
                <a:ln>
                  <a:noFill/>
                </a:ln>
                <a:solidFill>
                  <a:prstClr val="white"/>
                </a:solidFill>
                <a:effectLst/>
                <a:uLnTx/>
                <a:uFillTx/>
                <a:latin typeface="Calibri"/>
                <a:ea typeface="+mn-ea"/>
                <a:cs typeface="+mn-cs"/>
              </a:rPr>
              <a:t>Executive</a:t>
            </a:r>
            <a:endParaRPr kumimoji="0" lang="hr-HR" sz="1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err="1">
                <a:ln>
                  <a:noFill/>
                </a:ln>
                <a:solidFill>
                  <a:prstClr val="white"/>
                </a:solidFill>
                <a:effectLst/>
                <a:uLnTx/>
                <a:uFillTx/>
                <a:latin typeface="Calibri"/>
                <a:ea typeface="+mn-ea"/>
                <a:cs typeface="+mn-cs"/>
              </a:rPr>
              <a:t>control</a:t>
            </a:r>
            <a:endParaRPr kumimoji="0" lang="hr-HR"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p:cNvSpPr txBox="1"/>
          <p:nvPr/>
        </p:nvSpPr>
        <p:spPr>
          <a:xfrm>
            <a:off x="4277882" y="6396482"/>
            <a:ext cx="4896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err="1">
                <a:ln>
                  <a:noFill/>
                </a:ln>
                <a:solidFill>
                  <a:srgbClr val="FFC000"/>
                </a:solidFill>
                <a:effectLst/>
                <a:uLnTx/>
                <a:uFillTx/>
                <a:latin typeface="Calibri"/>
                <a:ea typeface="+mn-ea"/>
                <a:cs typeface="+mn-cs"/>
              </a:rPr>
              <a:t>Beckman</a:t>
            </a:r>
            <a:r>
              <a:rPr kumimoji="0" lang="hr-HR" sz="1200" b="0" i="0" u="none" strike="noStrike" kern="1200" cap="none" spc="0" normalizeH="0" baseline="0" noProof="0" dirty="0">
                <a:ln>
                  <a:noFill/>
                </a:ln>
                <a:solidFill>
                  <a:srgbClr val="FFC000"/>
                </a:solidFill>
                <a:effectLst/>
                <a:uLnTx/>
                <a:uFillTx/>
                <a:latin typeface="Calibri"/>
                <a:ea typeface="+mn-ea"/>
                <a:cs typeface="+mn-cs"/>
              </a:rPr>
              <a:t> et al., 2005, </a:t>
            </a:r>
            <a:r>
              <a:rPr kumimoji="0" lang="en-US" sz="1200" b="0" i="0" u="none" strike="noStrike" kern="1200" cap="none" spc="0" normalizeH="0" baseline="0" noProof="0" dirty="0" err="1">
                <a:ln>
                  <a:noFill/>
                </a:ln>
                <a:solidFill>
                  <a:srgbClr val="FFC000"/>
                </a:solidFill>
                <a:effectLst/>
                <a:uLnTx/>
                <a:uFillTx/>
                <a:latin typeface="Calibri"/>
                <a:ea typeface="+mn-ea"/>
                <a:cs typeface="+mn-cs"/>
              </a:rPr>
              <a:t>Philos</a:t>
            </a:r>
            <a:r>
              <a:rPr kumimoji="0" lang="hr-HR" sz="1200" b="0" i="0" u="none" strike="noStrike" kern="1200" cap="none" spc="0" normalizeH="0" baseline="0" noProof="0" dirty="0">
                <a:ln>
                  <a:noFill/>
                </a:ln>
                <a:solidFill>
                  <a:srgbClr val="FFC000"/>
                </a:solidFill>
                <a:effectLst/>
                <a:uLnTx/>
                <a:uFillTx/>
                <a:latin typeface="Calibri"/>
                <a:ea typeface="+mn-ea"/>
                <a:cs typeface="+mn-cs"/>
              </a:rPr>
              <a:t>.</a:t>
            </a:r>
            <a:r>
              <a:rPr kumimoji="0" lang="en-US" sz="1200" b="0" i="0" u="none" strike="noStrike" kern="1200" cap="none" spc="0" normalizeH="0" baseline="0" noProof="0" dirty="0">
                <a:ln>
                  <a:noFill/>
                </a:ln>
                <a:solidFill>
                  <a:srgbClr val="FFC000"/>
                </a:solidFill>
                <a:effectLst/>
                <a:uLnTx/>
                <a:uFillTx/>
                <a:latin typeface="Calibri"/>
                <a:ea typeface="+mn-ea"/>
                <a:cs typeface="+mn-cs"/>
              </a:rPr>
              <a:t> Trans</a:t>
            </a:r>
            <a:r>
              <a:rPr kumimoji="0" lang="hr-HR" sz="1200" b="0" i="0" u="none" strike="noStrike" kern="1200" cap="none" spc="0" normalizeH="0" baseline="0" noProof="0" dirty="0">
                <a:ln>
                  <a:noFill/>
                </a:ln>
                <a:solidFill>
                  <a:srgbClr val="FFC000"/>
                </a:solidFill>
                <a:effectLst/>
                <a:uLnTx/>
                <a:uFillTx/>
                <a:latin typeface="Calibri"/>
                <a:ea typeface="+mn-ea"/>
                <a:cs typeface="+mn-cs"/>
              </a:rPr>
              <a:t>.</a:t>
            </a:r>
            <a:r>
              <a:rPr kumimoji="0" lang="en-US" sz="1200" b="0" i="0" u="none" strike="noStrike" kern="1200" cap="none" spc="0" normalizeH="0" baseline="0" noProof="0" dirty="0">
                <a:ln>
                  <a:noFill/>
                </a:ln>
                <a:solidFill>
                  <a:srgbClr val="FFC000"/>
                </a:solidFill>
                <a:effectLst/>
                <a:uLnTx/>
                <a:uFillTx/>
                <a:latin typeface="Calibri"/>
                <a:ea typeface="+mn-ea"/>
                <a:cs typeface="+mn-cs"/>
              </a:rPr>
              <a:t> R </a:t>
            </a:r>
            <a:r>
              <a:rPr kumimoji="0" lang="en-US" sz="1200" b="0" i="0" u="none" strike="noStrike" kern="1200" cap="none" spc="0" normalizeH="0" baseline="0" noProof="0" dirty="0" err="1">
                <a:ln>
                  <a:noFill/>
                </a:ln>
                <a:solidFill>
                  <a:srgbClr val="FFC000"/>
                </a:solidFill>
                <a:effectLst/>
                <a:uLnTx/>
                <a:uFillTx/>
                <a:latin typeface="Calibri"/>
                <a:ea typeface="+mn-ea"/>
                <a:cs typeface="+mn-cs"/>
              </a:rPr>
              <a:t>Soc</a:t>
            </a:r>
            <a:r>
              <a:rPr kumimoji="0" lang="hr-HR" sz="1200" b="0" i="0" u="none" strike="noStrike" kern="1200" cap="none" spc="0" normalizeH="0" baseline="0" noProof="0" dirty="0">
                <a:ln>
                  <a:noFill/>
                </a:ln>
                <a:solidFill>
                  <a:srgbClr val="FFC000"/>
                </a:solidFill>
                <a:effectLst/>
                <a:uLnTx/>
                <a:uFillTx/>
                <a:latin typeface="Calibri"/>
                <a:ea typeface="+mn-ea"/>
                <a:cs typeface="+mn-cs"/>
              </a:rPr>
              <a:t>. </a:t>
            </a:r>
            <a:r>
              <a:rPr kumimoji="0" lang="en-US" sz="1200" b="0" i="0" u="none" strike="noStrike" kern="1200" cap="none" spc="0" normalizeH="0" baseline="0" noProof="0" dirty="0" err="1">
                <a:ln>
                  <a:noFill/>
                </a:ln>
                <a:solidFill>
                  <a:srgbClr val="FFC000"/>
                </a:solidFill>
                <a:effectLst/>
                <a:uLnTx/>
                <a:uFillTx/>
                <a:latin typeface="Calibri"/>
                <a:ea typeface="+mn-ea"/>
                <a:cs typeface="+mn-cs"/>
              </a:rPr>
              <a:t>Lond</a:t>
            </a:r>
            <a:r>
              <a:rPr kumimoji="0" lang="hr-HR" sz="1200" b="0" i="0" u="none" strike="noStrike" kern="1200" cap="none" spc="0" normalizeH="0" baseline="0" noProof="0" dirty="0">
                <a:ln>
                  <a:noFill/>
                </a:ln>
                <a:solidFill>
                  <a:srgbClr val="FFC000"/>
                </a:solidFill>
                <a:effectLst/>
                <a:uLnTx/>
                <a:uFillTx/>
                <a:latin typeface="Calibri"/>
                <a:ea typeface="+mn-ea"/>
                <a:cs typeface="+mn-cs"/>
              </a:rPr>
              <a:t>.</a:t>
            </a:r>
            <a:r>
              <a:rPr kumimoji="0" lang="en-US" sz="1200" b="0" i="0" u="none" strike="noStrike" kern="1200" cap="none" spc="0" normalizeH="0" baseline="0" noProof="0" dirty="0">
                <a:ln>
                  <a:noFill/>
                </a:ln>
                <a:solidFill>
                  <a:srgbClr val="FFC000"/>
                </a:solidFill>
                <a:effectLst/>
                <a:uLnTx/>
                <a:uFillTx/>
                <a:latin typeface="Calibri"/>
                <a:ea typeface="+mn-ea"/>
                <a:cs typeface="+mn-cs"/>
              </a:rPr>
              <a:t> B</a:t>
            </a:r>
            <a:r>
              <a:rPr kumimoji="0" lang="hr-HR" sz="1200" b="0" i="0" u="none" strike="noStrike" kern="1200" cap="none" spc="0" normalizeH="0" baseline="0" noProof="0" dirty="0">
                <a:ln>
                  <a:noFill/>
                </a:ln>
                <a:solidFill>
                  <a:srgbClr val="FFC000"/>
                </a:solidFill>
                <a:effectLst/>
                <a:uLnTx/>
                <a:uFillTx/>
                <a:latin typeface="Calibri"/>
                <a:ea typeface="+mn-ea"/>
                <a:cs typeface="+mn-cs"/>
              </a:rPr>
              <a:t>,</a:t>
            </a:r>
            <a:r>
              <a:rPr kumimoji="0" lang="en-US" sz="1200" b="0" i="0" u="none" strike="noStrike" kern="1200" cap="none" spc="0" normalizeH="0" baseline="0" noProof="0" dirty="0">
                <a:ln>
                  <a:noFill/>
                </a:ln>
                <a:solidFill>
                  <a:srgbClr val="FFC000"/>
                </a:solidFill>
                <a:effectLst/>
                <a:uLnTx/>
                <a:uFillTx/>
                <a:latin typeface="Calibri"/>
                <a:ea typeface="+mn-ea"/>
                <a:cs typeface="+mn-cs"/>
              </a:rPr>
              <a:t> 2005</a:t>
            </a:r>
            <a:r>
              <a:rPr kumimoji="0" lang="hr-HR" sz="1200" b="0" i="0" u="none" strike="noStrike" kern="1200" cap="none" spc="0" normalizeH="0" baseline="0" noProof="0" dirty="0">
                <a:ln>
                  <a:noFill/>
                </a:ln>
                <a:solidFill>
                  <a:srgbClr val="FFC000"/>
                </a:solidFill>
                <a:effectLst/>
                <a:uLnTx/>
                <a:uFillTx/>
                <a:latin typeface="Calibri"/>
                <a:ea typeface="+mn-ea"/>
                <a:cs typeface="+mn-cs"/>
              </a:rPr>
              <a:t>, </a:t>
            </a:r>
            <a:r>
              <a:rPr kumimoji="0" lang="en-US" sz="1200" b="0" i="0" u="none" strike="noStrike" kern="1200" cap="none" spc="0" normalizeH="0" baseline="0" noProof="0" dirty="0">
                <a:ln>
                  <a:noFill/>
                </a:ln>
                <a:solidFill>
                  <a:srgbClr val="FFC000"/>
                </a:solidFill>
                <a:effectLst/>
                <a:uLnTx/>
                <a:uFillTx/>
                <a:latin typeface="Calibri"/>
                <a:ea typeface="+mn-ea"/>
                <a:cs typeface="+mn-cs"/>
              </a:rPr>
              <a:t>360</a:t>
            </a:r>
            <a:r>
              <a:rPr kumimoji="0" lang="hr-HR" sz="1200" b="0" i="0" u="none" strike="noStrike" kern="1200" cap="none" spc="0" normalizeH="0" baseline="0" noProof="0" dirty="0">
                <a:ln>
                  <a:noFill/>
                </a:ln>
                <a:solidFill>
                  <a:srgbClr val="FFC000"/>
                </a:solidFill>
                <a:effectLst/>
                <a:uLnTx/>
                <a:uFillTx/>
                <a:latin typeface="Calibri"/>
                <a:ea typeface="+mn-ea"/>
                <a:cs typeface="+mn-cs"/>
              </a:rPr>
              <a:t>, </a:t>
            </a:r>
            <a:r>
              <a:rPr kumimoji="0" lang="en-US" sz="1200" b="0" i="0" u="none" strike="noStrike" kern="1200" cap="none" spc="0" normalizeH="0" baseline="0" noProof="0" dirty="0">
                <a:ln>
                  <a:noFill/>
                </a:ln>
                <a:solidFill>
                  <a:srgbClr val="FFC000"/>
                </a:solidFill>
                <a:effectLst/>
                <a:uLnTx/>
                <a:uFillTx/>
                <a:latin typeface="Calibri"/>
                <a:ea typeface="+mn-ea"/>
                <a:cs typeface="+mn-cs"/>
              </a:rPr>
              <a:t>1001–1013</a:t>
            </a:r>
            <a:endParaRPr kumimoji="0" lang="hr-HR" sz="1200" b="0" i="0" u="none" strike="noStrike" kern="1200" cap="none" spc="0" normalizeH="0" baseline="0" noProof="0" dirty="0">
              <a:ln>
                <a:noFill/>
              </a:ln>
              <a:solidFill>
                <a:srgbClr val="FFC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err="1">
                <a:ln>
                  <a:noFill/>
                </a:ln>
                <a:solidFill>
                  <a:srgbClr val="FFC000"/>
                </a:solidFill>
                <a:effectLst/>
                <a:uLnTx/>
                <a:uFillTx/>
                <a:latin typeface="Calibri"/>
                <a:ea typeface="+mn-ea"/>
                <a:cs typeface="+mn-cs"/>
              </a:rPr>
              <a:t>Greicius</a:t>
            </a:r>
            <a:r>
              <a:rPr kumimoji="0" lang="hr-HR" sz="1200" b="0" i="0" u="none" strike="noStrike" kern="1200" cap="none" spc="0" normalizeH="0" baseline="0" noProof="0" dirty="0">
                <a:ln>
                  <a:noFill/>
                </a:ln>
                <a:solidFill>
                  <a:srgbClr val="FFC000"/>
                </a:solidFill>
                <a:effectLst/>
                <a:uLnTx/>
                <a:uFillTx/>
                <a:latin typeface="Calibri"/>
                <a:ea typeface="+mn-ea"/>
                <a:cs typeface="+mn-cs"/>
              </a:rPr>
              <a:t> M, </a:t>
            </a:r>
            <a:r>
              <a:rPr kumimoji="0" lang="hr-HR" sz="1200" b="0" i="0" u="none" strike="noStrike" kern="1200" cap="none" spc="0" normalizeH="0" baseline="0" noProof="0" dirty="0" err="1">
                <a:ln>
                  <a:noFill/>
                </a:ln>
                <a:solidFill>
                  <a:srgbClr val="FFC000"/>
                </a:solidFill>
                <a:effectLst/>
                <a:uLnTx/>
                <a:uFillTx/>
                <a:latin typeface="Calibri"/>
                <a:ea typeface="+mn-ea"/>
                <a:cs typeface="+mn-cs"/>
              </a:rPr>
              <a:t>Curr</a:t>
            </a:r>
            <a:r>
              <a:rPr kumimoji="0" lang="hr-HR" sz="1200" b="0" i="0" u="none" strike="noStrike" kern="1200" cap="none" spc="0" normalizeH="0" baseline="0" noProof="0" dirty="0">
                <a:ln>
                  <a:noFill/>
                </a:ln>
                <a:solidFill>
                  <a:srgbClr val="FFC000"/>
                </a:solidFill>
                <a:effectLst/>
                <a:uLnTx/>
                <a:uFillTx/>
                <a:latin typeface="Calibri"/>
                <a:ea typeface="+mn-ea"/>
                <a:cs typeface="+mn-cs"/>
              </a:rPr>
              <a:t>. </a:t>
            </a:r>
            <a:r>
              <a:rPr kumimoji="0" lang="hr-HR" sz="1200" b="0" i="0" u="none" strike="noStrike" kern="1200" cap="none" spc="0" normalizeH="0" baseline="0" noProof="0" dirty="0" err="1">
                <a:ln>
                  <a:noFill/>
                </a:ln>
                <a:solidFill>
                  <a:srgbClr val="FFC000"/>
                </a:solidFill>
                <a:effectLst/>
                <a:uLnTx/>
                <a:uFillTx/>
                <a:latin typeface="Calibri"/>
                <a:ea typeface="+mn-ea"/>
                <a:cs typeface="+mn-cs"/>
              </a:rPr>
              <a:t>Opin</a:t>
            </a:r>
            <a:r>
              <a:rPr kumimoji="0" lang="hr-HR" sz="1200" b="0" i="0" u="none" strike="noStrike" kern="1200" cap="none" spc="0" normalizeH="0" baseline="0" noProof="0" dirty="0">
                <a:ln>
                  <a:noFill/>
                </a:ln>
                <a:solidFill>
                  <a:srgbClr val="FFC000"/>
                </a:solidFill>
                <a:effectLst/>
                <a:uLnTx/>
                <a:uFillTx/>
                <a:latin typeface="Calibri"/>
                <a:ea typeface="+mn-ea"/>
                <a:cs typeface="+mn-cs"/>
              </a:rPr>
              <a:t>. </a:t>
            </a:r>
            <a:r>
              <a:rPr kumimoji="0" lang="hr-HR" sz="1200" b="0" i="0" u="none" strike="noStrike" kern="1200" cap="none" spc="0" normalizeH="0" baseline="0" noProof="0" dirty="0" err="1">
                <a:ln>
                  <a:noFill/>
                </a:ln>
                <a:solidFill>
                  <a:srgbClr val="FFC000"/>
                </a:solidFill>
                <a:effectLst/>
                <a:uLnTx/>
                <a:uFillTx/>
                <a:latin typeface="Calibri"/>
                <a:ea typeface="+mn-ea"/>
                <a:cs typeface="+mn-cs"/>
              </a:rPr>
              <a:t>Neurol</a:t>
            </a:r>
            <a:r>
              <a:rPr kumimoji="0" lang="hr-HR" sz="1200" b="0" i="0" u="none" strike="noStrike" kern="1200" cap="none" spc="0" normalizeH="0" baseline="0" noProof="0" dirty="0">
                <a:ln>
                  <a:noFill/>
                </a:ln>
                <a:solidFill>
                  <a:srgbClr val="FFC000"/>
                </a:solidFill>
                <a:effectLst/>
                <a:uLnTx/>
                <a:uFillTx/>
                <a:latin typeface="Calibri"/>
                <a:ea typeface="+mn-ea"/>
                <a:cs typeface="+mn-cs"/>
              </a:rPr>
              <a:t>., 2008, 21, 424-430</a:t>
            </a:r>
            <a:endParaRPr kumimoji="0" lang="en-US" sz="1200" b="0" i="0" u="none" strike="noStrike" kern="1200" cap="none" spc="0" normalizeH="0" baseline="0" noProof="0" dirty="0">
              <a:ln>
                <a:noFill/>
              </a:ln>
              <a:solidFill>
                <a:srgbClr val="FFC000"/>
              </a:solidFill>
              <a:effectLst/>
              <a:uLnTx/>
              <a:uFillTx/>
              <a:latin typeface="Calibri"/>
              <a:ea typeface="+mn-ea"/>
              <a:cs typeface="+mn-cs"/>
            </a:endParaRPr>
          </a:p>
        </p:txBody>
      </p:sp>
    </p:spTree>
    <p:extLst>
      <p:ext uri="{BB962C8B-B14F-4D97-AF65-F5344CB8AC3E}">
        <p14:creationId xmlns:p14="http://schemas.microsoft.com/office/powerpoint/2010/main" val="706721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712968" cy="1143000"/>
          </a:xfrm>
        </p:spPr>
        <p:txBody>
          <a:bodyPr>
            <a:normAutofit/>
          </a:bodyPr>
          <a:lstStyle/>
          <a:p>
            <a:r>
              <a:rPr lang="hr-HR" sz="3600" b="1" dirty="0">
                <a:solidFill>
                  <a:srgbClr val="FFFF00"/>
                </a:solidFill>
              </a:rPr>
              <a:t>DMN </a:t>
            </a:r>
            <a:r>
              <a:rPr lang="hr-HR" sz="3600" b="1" dirty="0" err="1">
                <a:solidFill>
                  <a:srgbClr val="FFFF00"/>
                </a:solidFill>
              </a:rPr>
              <a:t>activity</a:t>
            </a:r>
            <a:r>
              <a:rPr lang="hr-HR" sz="3600" b="1" dirty="0">
                <a:solidFill>
                  <a:srgbClr val="FFFF00"/>
                </a:solidFill>
              </a:rPr>
              <a:t> at </a:t>
            </a:r>
            <a:r>
              <a:rPr lang="hr-HR" sz="3600" b="1" dirty="0" err="1">
                <a:solidFill>
                  <a:srgbClr val="FFFF00"/>
                </a:solidFill>
              </a:rPr>
              <a:t>individual</a:t>
            </a:r>
            <a:r>
              <a:rPr lang="hr-HR" sz="3600" b="1" dirty="0">
                <a:solidFill>
                  <a:srgbClr val="FFFF00"/>
                </a:solidFill>
              </a:rPr>
              <a:t> </a:t>
            </a:r>
            <a:r>
              <a:rPr lang="hr-HR" sz="3600" b="1" dirty="0" err="1">
                <a:solidFill>
                  <a:srgbClr val="FFFF00"/>
                </a:solidFill>
              </a:rPr>
              <a:t>and</a:t>
            </a:r>
            <a:r>
              <a:rPr lang="hr-HR" sz="3600" b="1" dirty="0">
                <a:solidFill>
                  <a:srgbClr val="FFFF00"/>
                </a:solidFill>
              </a:rPr>
              <a:t> </a:t>
            </a:r>
            <a:r>
              <a:rPr lang="hr-HR" sz="3600" b="1" dirty="0" err="1">
                <a:solidFill>
                  <a:srgbClr val="FFFF00"/>
                </a:solidFill>
              </a:rPr>
              <a:t>group</a:t>
            </a:r>
            <a:r>
              <a:rPr lang="hr-HR" sz="3600" b="1" dirty="0">
                <a:solidFill>
                  <a:srgbClr val="FFFF00"/>
                </a:solidFill>
              </a:rPr>
              <a:t> </a:t>
            </a:r>
            <a:r>
              <a:rPr lang="hr-HR" sz="3600" b="1" dirty="0" err="1">
                <a:solidFill>
                  <a:srgbClr val="FFFF00"/>
                </a:solidFill>
              </a:rPr>
              <a:t>level</a:t>
            </a:r>
            <a:endParaRPr lang="en-US" sz="3600" b="1" dirty="0">
              <a:solidFill>
                <a:srgbClr val="FFFF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484784"/>
            <a:ext cx="8229600" cy="3836522"/>
          </a:xfrm>
        </p:spPr>
      </p:pic>
      <p:sp>
        <p:nvSpPr>
          <p:cNvPr id="5" name="TextBox 4"/>
          <p:cNvSpPr txBox="1"/>
          <p:nvPr/>
        </p:nvSpPr>
        <p:spPr>
          <a:xfrm>
            <a:off x="827584" y="5589240"/>
            <a:ext cx="41044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err="1">
                <a:ln>
                  <a:noFill/>
                </a:ln>
                <a:solidFill>
                  <a:prstClr val="white"/>
                </a:solidFill>
                <a:effectLst/>
                <a:uLnTx/>
                <a:uFillTx/>
                <a:latin typeface="Calibri"/>
                <a:ea typeface="+mn-ea"/>
                <a:cs typeface="+mn-cs"/>
              </a:rPr>
              <a:t>Individual</a:t>
            </a:r>
            <a:r>
              <a:rPr kumimoji="0" lang="hr-HR" sz="1800" b="0" i="0" u="none" strike="noStrike" kern="1200" cap="none" spc="0" normalizeH="0" baseline="0" noProof="0" dirty="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a:ln>
                  <a:noFill/>
                </a:ln>
                <a:solidFill>
                  <a:prstClr val="white"/>
                </a:solidFill>
                <a:effectLst/>
                <a:uLnTx/>
                <a:uFillTx/>
                <a:latin typeface="Calibri"/>
                <a:ea typeface="+mn-ea"/>
                <a:cs typeface="+mn-cs"/>
              </a:rPr>
              <a:t>best</a:t>
            </a:r>
            <a:r>
              <a:rPr kumimoji="0" lang="hr-HR" sz="1800" b="0" i="0" u="none" strike="noStrike" kern="1200" cap="none" spc="0" normalizeH="0" baseline="0" noProof="0" dirty="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a:ln>
                  <a:noFill/>
                </a:ln>
                <a:solidFill>
                  <a:prstClr val="white"/>
                </a:solidFill>
                <a:effectLst/>
                <a:uLnTx/>
                <a:uFillTx/>
                <a:latin typeface="Calibri"/>
                <a:ea typeface="+mn-ea"/>
                <a:cs typeface="+mn-cs"/>
              </a:rPr>
              <a:t>fit</a:t>
            </a:r>
            <a:r>
              <a:rPr kumimoji="0" lang="hr-HR" sz="1800" b="0" i="0" u="none" strike="noStrike" kern="1200" cap="none" spc="0" normalizeH="0" baseline="0" noProof="0" dirty="0">
                <a:ln>
                  <a:noFill/>
                </a:ln>
                <a:solidFill>
                  <a:prstClr val="white"/>
                </a:solidFill>
                <a:effectLst/>
                <a:uLnTx/>
                <a:uFillTx/>
                <a:latin typeface="Calibri"/>
                <a:ea typeface="+mn-ea"/>
                <a:cs typeface="+mn-cs"/>
              </a:rPr>
              <a:t> to standard DMN </a:t>
            </a:r>
            <a:r>
              <a:rPr kumimoji="0" lang="hr-HR" sz="1800" b="0" i="0" u="none" strike="noStrike" kern="1200" cap="none" spc="0" normalizeH="0" baseline="0" noProof="0" dirty="0" err="1">
                <a:ln>
                  <a:noFill/>
                </a:ln>
                <a:solidFill>
                  <a:prstClr val="white"/>
                </a:solidFill>
                <a:effectLst/>
                <a:uLnTx/>
                <a:uFillTx/>
                <a:latin typeface="Calibri"/>
                <a:ea typeface="+mn-ea"/>
                <a:cs typeface="+mn-cs"/>
              </a:rPr>
              <a:t>template</a:t>
            </a:r>
            <a:r>
              <a:rPr kumimoji="0" lang="hr-HR" sz="1800" b="0" i="0" u="none" strike="noStrike" kern="1200" cap="none" spc="0" normalizeH="0" baseline="0" noProof="0" dirty="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a:ln>
                  <a:noFill/>
                </a:ln>
                <a:solidFill>
                  <a:prstClr val="white"/>
                </a:solidFill>
                <a:effectLst/>
                <a:uLnTx/>
                <a:uFillTx/>
                <a:latin typeface="Calibri"/>
                <a:ea typeface="+mn-ea"/>
                <a:cs typeface="+mn-cs"/>
              </a:rPr>
              <a:t>among</a:t>
            </a:r>
            <a:r>
              <a:rPr kumimoji="0" lang="hr-HR" sz="1800" b="0" i="0" u="none" strike="noStrike" kern="1200" cap="none" spc="0" normalizeH="0" baseline="0" noProof="0" dirty="0">
                <a:ln>
                  <a:noFill/>
                </a:ln>
                <a:solidFill>
                  <a:prstClr val="white"/>
                </a:solidFill>
                <a:effectLst/>
                <a:uLnTx/>
                <a:uFillTx/>
                <a:latin typeface="Calibri"/>
                <a:ea typeface="+mn-ea"/>
                <a:cs typeface="+mn-cs"/>
              </a:rPr>
              <a:t> 26 </a:t>
            </a:r>
            <a:r>
              <a:rPr kumimoji="0" lang="hr-HR" sz="1800" b="0" i="0" u="none" strike="noStrike" kern="1200" cap="none" spc="0" normalizeH="0" baseline="0" noProof="0" dirty="0" err="1">
                <a:ln>
                  <a:noFill/>
                </a:ln>
                <a:solidFill>
                  <a:prstClr val="white"/>
                </a:solidFill>
                <a:effectLst/>
                <a:uLnTx/>
                <a:uFillTx/>
                <a:latin typeface="Calibri"/>
                <a:ea typeface="+mn-ea"/>
                <a:cs typeface="+mn-cs"/>
              </a:rPr>
              <a:t>components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p:cNvSpPr txBox="1"/>
          <p:nvPr/>
        </p:nvSpPr>
        <p:spPr>
          <a:xfrm>
            <a:off x="5004048" y="5589240"/>
            <a:ext cx="36724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err="1">
                <a:ln>
                  <a:noFill/>
                </a:ln>
                <a:solidFill>
                  <a:prstClr val="white"/>
                </a:solidFill>
                <a:effectLst/>
                <a:uLnTx/>
                <a:uFillTx/>
                <a:latin typeface="Calibri"/>
                <a:ea typeface="+mn-ea"/>
                <a:cs typeface="+mn-cs"/>
              </a:rPr>
              <a:t>Computed</a:t>
            </a:r>
            <a:r>
              <a:rPr kumimoji="0" lang="hr-HR" sz="1800" b="0" i="0" u="none" strike="noStrike" kern="1200" cap="none" spc="0" normalizeH="0" baseline="0" noProof="0" dirty="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a:ln>
                  <a:noFill/>
                </a:ln>
                <a:solidFill>
                  <a:prstClr val="white"/>
                </a:solidFill>
                <a:effectLst/>
                <a:uLnTx/>
                <a:uFillTx/>
                <a:latin typeface="Calibri"/>
                <a:ea typeface="+mn-ea"/>
                <a:cs typeface="+mn-cs"/>
              </a:rPr>
              <a:t>from</a:t>
            </a:r>
            <a:r>
              <a:rPr kumimoji="0" lang="hr-HR" sz="1800" b="0" i="0" u="none" strike="noStrike" kern="1200" cap="none" spc="0" normalizeH="0" baseline="0" noProof="0" dirty="0">
                <a:ln>
                  <a:noFill/>
                </a:ln>
                <a:solidFill>
                  <a:prstClr val="white"/>
                </a:solidFill>
                <a:effectLst/>
                <a:uLnTx/>
                <a:uFillTx/>
                <a:latin typeface="Calibri"/>
                <a:ea typeface="+mn-ea"/>
                <a:cs typeface="+mn-cs"/>
              </a:rPr>
              <a:t> 13 </a:t>
            </a:r>
            <a:r>
              <a:rPr kumimoji="0" lang="hr-HR" sz="1800" b="0" i="0" u="none" strike="noStrike" kern="1200" cap="none" spc="0" normalizeH="0" baseline="0" noProof="0" dirty="0" err="1">
                <a:ln>
                  <a:noFill/>
                </a:ln>
                <a:solidFill>
                  <a:prstClr val="white"/>
                </a:solidFill>
                <a:effectLst/>
                <a:uLnTx/>
                <a:uFillTx/>
                <a:latin typeface="Calibri"/>
                <a:ea typeface="+mn-ea"/>
                <a:cs typeface="+mn-cs"/>
              </a:rPr>
              <a:t>mean</a:t>
            </a:r>
            <a:r>
              <a:rPr kumimoji="0" lang="hr-HR" sz="1800" b="0" i="0" u="none" strike="noStrike" kern="1200" cap="none" spc="0" normalizeH="0" baseline="0" noProof="0" dirty="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a:ln>
                  <a:noFill/>
                </a:ln>
                <a:solidFill>
                  <a:prstClr val="white"/>
                </a:solidFill>
                <a:effectLst/>
                <a:uLnTx/>
                <a:uFillTx/>
                <a:latin typeface="Calibri"/>
                <a:ea typeface="+mn-ea"/>
                <a:cs typeface="+mn-cs"/>
              </a:rPr>
              <a:t>images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p:cNvSpPr txBox="1"/>
          <p:nvPr/>
        </p:nvSpPr>
        <p:spPr>
          <a:xfrm>
            <a:off x="3707904" y="6396482"/>
            <a:ext cx="54665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err="1">
                <a:ln>
                  <a:noFill/>
                </a:ln>
                <a:solidFill>
                  <a:srgbClr val="FFC000"/>
                </a:solidFill>
                <a:effectLst/>
                <a:uLnTx/>
                <a:uFillTx/>
                <a:latin typeface="Calibri"/>
                <a:ea typeface="+mn-ea"/>
                <a:cs typeface="+mn-cs"/>
              </a:rPr>
              <a:t>Greicius</a:t>
            </a:r>
            <a:r>
              <a:rPr kumimoji="0" lang="hr-HR" sz="1600" b="0" i="0" u="none" strike="noStrike" kern="1200" cap="none" spc="0" normalizeH="0" baseline="0" noProof="0" dirty="0">
                <a:ln>
                  <a:noFill/>
                </a:ln>
                <a:solidFill>
                  <a:srgbClr val="FFC000"/>
                </a:solidFill>
                <a:effectLst/>
                <a:uLnTx/>
                <a:uFillTx/>
                <a:latin typeface="Calibri"/>
                <a:ea typeface="+mn-ea"/>
                <a:cs typeface="+mn-cs"/>
              </a:rPr>
              <a:t> </a:t>
            </a:r>
            <a:r>
              <a:rPr kumimoji="0" lang="hr-HR" sz="1600" b="0" i="0" u="none" strike="noStrike" kern="1200" cap="none" spc="0" normalizeH="0" baseline="0" noProof="0" dirty="0" err="1">
                <a:ln>
                  <a:noFill/>
                </a:ln>
                <a:solidFill>
                  <a:srgbClr val="FFC000"/>
                </a:solidFill>
                <a:effectLst/>
                <a:uLnTx/>
                <a:uFillTx/>
                <a:latin typeface="Calibri"/>
                <a:ea typeface="+mn-ea"/>
                <a:cs typeface="+mn-cs"/>
              </a:rPr>
              <a:t>and</a:t>
            </a:r>
            <a:r>
              <a:rPr kumimoji="0" lang="hr-HR" sz="1600" b="0" i="0" u="none" strike="noStrike" kern="1200" cap="none" spc="0" normalizeH="0" baseline="0" noProof="0" dirty="0">
                <a:ln>
                  <a:noFill/>
                </a:ln>
                <a:solidFill>
                  <a:srgbClr val="FFC000"/>
                </a:solidFill>
                <a:effectLst/>
                <a:uLnTx/>
                <a:uFillTx/>
                <a:latin typeface="Calibri"/>
                <a:ea typeface="+mn-ea"/>
                <a:cs typeface="+mn-cs"/>
              </a:rPr>
              <a:t> </a:t>
            </a:r>
            <a:r>
              <a:rPr kumimoji="0" lang="hr-HR" sz="1600" b="0" i="0" u="none" strike="noStrike" kern="1200" cap="none" spc="0" normalizeH="0" baseline="0" noProof="0" dirty="0" err="1">
                <a:ln>
                  <a:noFill/>
                </a:ln>
                <a:solidFill>
                  <a:srgbClr val="FFC000"/>
                </a:solidFill>
                <a:effectLst/>
                <a:uLnTx/>
                <a:uFillTx/>
                <a:latin typeface="Calibri"/>
                <a:ea typeface="+mn-ea"/>
                <a:cs typeface="+mn-cs"/>
              </a:rPr>
              <a:t>Menon</a:t>
            </a:r>
            <a:r>
              <a:rPr kumimoji="0" lang="hr-HR" sz="1600" b="0" i="0" u="none" strike="noStrike" kern="1200" cap="none" spc="0" normalizeH="0" baseline="0" noProof="0" dirty="0">
                <a:ln>
                  <a:noFill/>
                </a:ln>
                <a:solidFill>
                  <a:srgbClr val="FFC000"/>
                </a:solidFill>
                <a:effectLst/>
                <a:uLnTx/>
                <a:uFillTx/>
                <a:latin typeface="Calibri"/>
                <a:ea typeface="+mn-ea"/>
                <a:cs typeface="+mn-cs"/>
              </a:rPr>
              <a:t>, J. </a:t>
            </a:r>
            <a:r>
              <a:rPr kumimoji="0" lang="hr-HR" sz="1600" b="0" i="0" u="none" strike="noStrike" kern="1200" cap="none" spc="0" normalizeH="0" baseline="0" noProof="0" dirty="0" err="1">
                <a:ln>
                  <a:noFill/>
                </a:ln>
                <a:solidFill>
                  <a:srgbClr val="FFC000"/>
                </a:solidFill>
                <a:effectLst/>
                <a:uLnTx/>
                <a:uFillTx/>
                <a:latin typeface="Calibri"/>
                <a:ea typeface="+mn-ea"/>
                <a:cs typeface="+mn-cs"/>
              </a:rPr>
              <a:t>Cogn</a:t>
            </a:r>
            <a:r>
              <a:rPr kumimoji="0" lang="hr-HR" sz="1600" b="0" i="0" u="none" strike="noStrike" kern="1200" cap="none" spc="0" normalizeH="0" baseline="0" noProof="0" dirty="0">
                <a:ln>
                  <a:noFill/>
                </a:ln>
                <a:solidFill>
                  <a:srgbClr val="FFC000"/>
                </a:solidFill>
                <a:effectLst/>
                <a:uLnTx/>
                <a:uFillTx/>
                <a:latin typeface="Calibri"/>
                <a:ea typeface="+mn-ea"/>
                <a:cs typeface="+mn-cs"/>
              </a:rPr>
              <a:t>. </a:t>
            </a:r>
            <a:r>
              <a:rPr kumimoji="0" lang="hr-HR" sz="1600" b="0" i="0" u="none" strike="noStrike" kern="1200" cap="none" spc="0" normalizeH="0" baseline="0" noProof="0" dirty="0" err="1">
                <a:ln>
                  <a:noFill/>
                </a:ln>
                <a:solidFill>
                  <a:srgbClr val="FFC000"/>
                </a:solidFill>
                <a:effectLst/>
                <a:uLnTx/>
                <a:uFillTx/>
                <a:latin typeface="Calibri"/>
                <a:ea typeface="+mn-ea"/>
                <a:cs typeface="+mn-cs"/>
              </a:rPr>
              <a:t>Neurosci</a:t>
            </a:r>
            <a:r>
              <a:rPr kumimoji="0" lang="hr-HR" sz="1600" b="0" i="0" u="none" strike="noStrike" kern="1200" cap="none" spc="0" normalizeH="0" baseline="0" noProof="0" dirty="0">
                <a:ln>
                  <a:noFill/>
                </a:ln>
                <a:solidFill>
                  <a:srgbClr val="FFC000"/>
                </a:solidFill>
                <a:effectLst/>
                <a:uLnTx/>
                <a:uFillTx/>
                <a:latin typeface="Calibri"/>
                <a:ea typeface="+mn-ea"/>
                <a:cs typeface="+mn-cs"/>
              </a:rPr>
              <a:t>., 2004, 16, 1484-1492</a:t>
            </a:r>
            <a:endParaRPr kumimoji="0" lang="en-US" sz="1600" b="0" i="0" u="none" strike="noStrike" kern="1200" cap="none" spc="0" normalizeH="0" baseline="0" noProof="0" dirty="0">
              <a:ln>
                <a:noFill/>
              </a:ln>
              <a:solidFill>
                <a:srgbClr val="FFC000"/>
              </a:solidFill>
              <a:effectLst/>
              <a:uLnTx/>
              <a:uFillTx/>
              <a:latin typeface="Calibri"/>
              <a:ea typeface="+mn-ea"/>
              <a:cs typeface="+mn-cs"/>
            </a:endParaRPr>
          </a:p>
        </p:txBody>
      </p:sp>
    </p:spTree>
    <p:extLst>
      <p:ext uri="{BB962C8B-B14F-4D97-AF65-F5344CB8AC3E}">
        <p14:creationId xmlns:p14="http://schemas.microsoft.com/office/powerpoint/2010/main" val="1730054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61048"/>
            <a:ext cx="9108504" cy="4248472"/>
          </a:xfrm>
        </p:spPr>
        <p:txBody>
          <a:bodyPr>
            <a:normAutofit/>
          </a:bodyPr>
          <a:lstStyle/>
          <a:p>
            <a:r>
              <a:rPr lang="en-US" sz="1800" dirty="0"/>
              <a:t>DMN connectivity </a:t>
            </a:r>
            <a:r>
              <a:rPr lang="en-US" sz="1800" dirty="0">
                <a:solidFill>
                  <a:srgbClr val="FFFF00"/>
                </a:solidFill>
              </a:rPr>
              <a:t>reflects the level of consciousness </a:t>
            </a:r>
            <a:r>
              <a:rPr lang="en-US" sz="1800" dirty="0"/>
              <a:t>(</a:t>
            </a:r>
            <a:r>
              <a:rPr lang="hr-HR" sz="1800" dirty="0" err="1">
                <a:solidFill>
                  <a:srgbClr val="FFC000"/>
                </a:solidFill>
              </a:rPr>
              <a:t>Greicius</a:t>
            </a:r>
            <a:r>
              <a:rPr lang="hr-HR" sz="1800" dirty="0">
                <a:solidFill>
                  <a:srgbClr val="FFC000"/>
                </a:solidFill>
              </a:rPr>
              <a:t> et al., Hum. </a:t>
            </a:r>
            <a:r>
              <a:rPr lang="hr-HR" sz="1800" dirty="0" err="1">
                <a:solidFill>
                  <a:srgbClr val="FFC000"/>
                </a:solidFill>
              </a:rPr>
              <a:t>Brain</a:t>
            </a:r>
            <a:r>
              <a:rPr lang="hr-HR" sz="1800" dirty="0">
                <a:solidFill>
                  <a:srgbClr val="FFC000"/>
                </a:solidFill>
              </a:rPr>
              <a:t> </a:t>
            </a:r>
            <a:r>
              <a:rPr lang="hr-HR" sz="1800" dirty="0" err="1">
                <a:solidFill>
                  <a:srgbClr val="FFC000"/>
                </a:solidFill>
              </a:rPr>
              <a:t>Mapp</a:t>
            </a:r>
            <a:r>
              <a:rPr lang="hr-HR" sz="1800" dirty="0">
                <a:solidFill>
                  <a:srgbClr val="FFC000"/>
                </a:solidFill>
              </a:rPr>
              <a:t>., 2008</a:t>
            </a:r>
            <a:r>
              <a:rPr lang="hr-HR" sz="1800" dirty="0"/>
              <a:t>; </a:t>
            </a:r>
            <a:r>
              <a:rPr lang="en-US" sz="1800" dirty="0" err="1">
                <a:solidFill>
                  <a:srgbClr val="FFC000"/>
                </a:solidFill>
              </a:rPr>
              <a:t>Vanhaudenhuyse</a:t>
            </a:r>
            <a:r>
              <a:rPr lang="en-US" sz="1800" dirty="0">
                <a:solidFill>
                  <a:srgbClr val="FFC000"/>
                </a:solidFill>
              </a:rPr>
              <a:t> et al., Brain, 2010</a:t>
            </a:r>
            <a:r>
              <a:rPr lang="en-US" sz="1800" dirty="0"/>
              <a:t>), generates </a:t>
            </a:r>
            <a:r>
              <a:rPr lang="en-US" sz="1800" u="sng" dirty="0"/>
              <a:t>spontaneous thoughts, and preferentially activates when individuals engage in internal tasks such as daydreaming, envisioning the future, and retrieving memories</a:t>
            </a:r>
            <a:r>
              <a:rPr lang="en-US" sz="1800" dirty="0"/>
              <a:t>, while it is </a:t>
            </a:r>
            <a:r>
              <a:rPr lang="en-US" sz="1800" u="sng" dirty="0">
                <a:solidFill>
                  <a:srgbClr val="FFFF00"/>
                </a:solidFill>
              </a:rPr>
              <a:t>negatively correlated with brain systems that focus on external visual signals</a:t>
            </a:r>
            <a:endParaRPr lang="hr-HR" sz="1800" u="sng" dirty="0">
              <a:solidFill>
                <a:srgbClr val="FFFF00"/>
              </a:solidFill>
            </a:endParaRPr>
          </a:p>
          <a:p>
            <a:r>
              <a:rPr lang="en-US" sz="1800" dirty="0"/>
              <a:t>In a subject resting quietly for 8 min during an fMRI</a:t>
            </a:r>
            <a:r>
              <a:rPr lang="hr-HR" sz="1800" dirty="0"/>
              <a:t> </a:t>
            </a:r>
            <a:r>
              <a:rPr lang="en-US" sz="1800" dirty="0"/>
              <a:t>scan, </a:t>
            </a:r>
            <a:r>
              <a:rPr lang="en-US" sz="1800" dirty="0">
                <a:solidFill>
                  <a:srgbClr val="FFFF00"/>
                </a:solidFill>
              </a:rPr>
              <a:t>BOLD</a:t>
            </a:r>
            <a:r>
              <a:rPr lang="hr-HR" sz="1800" dirty="0">
                <a:solidFill>
                  <a:srgbClr val="FFFF00"/>
                </a:solidFill>
              </a:rPr>
              <a:t> </a:t>
            </a:r>
            <a:r>
              <a:rPr lang="en-US" sz="1800" dirty="0">
                <a:solidFill>
                  <a:srgbClr val="FFFF00"/>
                </a:solidFill>
              </a:rPr>
              <a:t>signal will fluctuate up and down at a very low</a:t>
            </a:r>
            <a:r>
              <a:rPr lang="hr-HR" sz="1800" dirty="0">
                <a:solidFill>
                  <a:srgbClr val="FFFF00"/>
                </a:solidFill>
              </a:rPr>
              <a:t> </a:t>
            </a:r>
            <a:r>
              <a:rPr lang="en-US" sz="1800" dirty="0">
                <a:solidFill>
                  <a:srgbClr val="FFFF00"/>
                </a:solidFill>
              </a:rPr>
              <a:t>frequency (</a:t>
            </a:r>
            <a:r>
              <a:rPr lang="en-US" sz="1800" i="1" dirty="0">
                <a:solidFill>
                  <a:srgbClr val="FFFF00"/>
                </a:solidFill>
              </a:rPr>
              <a:t>&lt;</a:t>
            </a:r>
            <a:r>
              <a:rPr lang="en-US" sz="1800" dirty="0">
                <a:solidFill>
                  <a:srgbClr val="FFFF00"/>
                </a:solidFill>
              </a:rPr>
              <a:t>0.1 Hz)</a:t>
            </a:r>
            <a:r>
              <a:rPr lang="hr-HR" sz="1800" dirty="0">
                <a:solidFill>
                  <a:srgbClr val="FFFF00"/>
                </a:solidFill>
              </a:rPr>
              <a:t> </a:t>
            </a:r>
            <a:r>
              <a:rPr lang="hr-HR" sz="1800" dirty="0"/>
              <a:t>-</a:t>
            </a:r>
            <a:r>
              <a:rPr lang="en-US" sz="1800" dirty="0"/>
              <a:t> </a:t>
            </a:r>
            <a:r>
              <a:rPr lang="hr-HR" sz="1800" dirty="0"/>
              <a:t>t</a:t>
            </a:r>
            <a:r>
              <a:rPr lang="en-US" sz="1800" dirty="0" err="1"/>
              <a:t>hese</a:t>
            </a:r>
            <a:r>
              <a:rPr lang="en-US" sz="1800" dirty="0"/>
              <a:t> low-frequency BOLD</a:t>
            </a:r>
            <a:r>
              <a:rPr lang="hr-HR" sz="1800" dirty="0"/>
              <a:t> </a:t>
            </a:r>
            <a:r>
              <a:rPr lang="en-US" sz="1800" dirty="0"/>
              <a:t>signal fluctuations are strongly correlated in time</a:t>
            </a:r>
            <a:r>
              <a:rPr lang="hr-HR" sz="1800" dirty="0"/>
              <a:t> </a:t>
            </a:r>
            <a:r>
              <a:rPr lang="en-US" sz="1800" dirty="0"/>
              <a:t>across regions that are known to be functionally</a:t>
            </a:r>
            <a:r>
              <a:rPr lang="hr-HR" sz="1800" dirty="0"/>
              <a:t> </a:t>
            </a:r>
            <a:r>
              <a:rPr lang="hr-HR" sz="1800" dirty="0" err="1"/>
              <a:t>connected</a:t>
            </a:r>
            <a:endParaRPr lang="hr-HR" sz="1800" dirty="0"/>
          </a:p>
          <a:p>
            <a:r>
              <a:rPr lang="en-US" sz="1800" dirty="0"/>
              <a:t>DMN undergoes developmental changes and coherent neuronal oscillations at a rate lower than 0.1 Hz </a:t>
            </a:r>
            <a:r>
              <a:rPr lang="en-US" sz="1800" dirty="0">
                <a:solidFill>
                  <a:srgbClr val="FFFF00"/>
                </a:solidFill>
              </a:rPr>
              <a:t>become more consistent in children aged 9-12 years </a:t>
            </a:r>
            <a:r>
              <a:rPr lang="en-US" sz="1800" dirty="0"/>
              <a:t>and in older subjects</a:t>
            </a:r>
          </a:p>
        </p:txBody>
      </p:sp>
      <p:sp>
        <p:nvSpPr>
          <p:cNvPr id="5" name="TextBox 4"/>
          <p:cNvSpPr txBox="1"/>
          <p:nvPr/>
        </p:nvSpPr>
        <p:spPr>
          <a:xfrm>
            <a:off x="7452320" y="908720"/>
            <a:ext cx="1512168"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 DMN includes</a:t>
            </a:r>
            <a:r>
              <a:rPr kumimoji="0" lang="hr-HR" sz="1400" b="0" i="0" u="none" strike="noStrike" kern="1200" cap="none" spc="0" normalizeH="0" baseline="0" noProof="0" dirty="0">
                <a:ln>
                  <a:noFill/>
                </a:ln>
                <a:solidFill>
                  <a:prstClr val="white"/>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err="1">
                <a:ln>
                  <a:noFill/>
                </a:ln>
                <a:solidFill>
                  <a:srgbClr val="FFFF00"/>
                </a:solidFill>
                <a:effectLst/>
                <a:uLnTx/>
                <a:uFillTx/>
                <a:latin typeface="Calibri"/>
                <a:ea typeface="+mn-ea"/>
                <a:cs typeface="+mn-cs"/>
              </a:rPr>
              <a:t>mPFC</a:t>
            </a:r>
            <a:r>
              <a:rPr kumimoji="0" lang="en-US" sz="1400" b="0" i="0" u="none" strike="noStrike" kern="1200" cap="none" spc="0" normalizeH="0" baseline="0" noProof="0" dirty="0">
                <a:ln>
                  <a:noFill/>
                </a:ln>
                <a:solidFill>
                  <a:prstClr val="white"/>
                </a:solidFill>
                <a:effectLst/>
                <a:uLnTx/>
                <a:uFillTx/>
                <a:latin typeface="Calibri"/>
                <a:ea typeface="+mn-ea"/>
                <a:cs typeface="+mn-cs"/>
              </a:rPr>
              <a:t>,</a:t>
            </a:r>
            <a:endParaRPr kumimoji="0" lang="hr-HR" sz="1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FFFF00"/>
                </a:solidFill>
                <a:effectLst/>
                <a:uLnTx/>
                <a:uFillTx/>
                <a:latin typeface="Calibri"/>
                <a:ea typeface="+mn-ea"/>
                <a:cs typeface="+mn-cs"/>
              </a:rPr>
              <a:t>PCC</a:t>
            </a:r>
            <a:r>
              <a:rPr kumimoji="0" lang="en-US" sz="1400" b="0" i="0" u="none" strike="noStrike" kern="1200" cap="none" spc="0" normalizeH="0" baseline="0" noProof="0" dirty="0">
                <a:ln>
                  <a:noFill/>
                </a:ln>
                <a:solidFill>
                  <a:prstClr val="white"/>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err="1">
                <a:ln>
                  <a:noFill/>
                </a:ln>
                <a:solidFill>
                  <a:srgbClr val="FFFF00"/>
                </a:solidFill>
                <a:effectLst/>
                <a:uLnTx/>
                <a:uFillTx/>
                <a:latin typeface="Calibri"/>
                <a:ea typeface="+mn-ea"/>
                <a:cs typeface="+mn-cs"/>
              </a:rPr>
              <a:t>precuneus</a:t>
            </a:r>
            <a:r>
              <a:rPr kumimoji="0" lang="en-US" sz="1400" b="0" i="0" u="none" strike="noStrike" kern="1200" cap="none" spc="0" normalizeH="0" baseline="0" noProof="0" dirty="0">
                <a:ln>
                  <a:noFill/>
                </a:ln>
                <a:solidFill>
                  <a:prstClr val="white"/>
                </a:solidFill>
                <a:effectLst/>
                <a:uLnTx/>
                <a:uFillTx/>
                <a:latin typeface="Calibri"/>
                <a:ea typeface="+mn-ea"/>
                <a:cs typeface="+mn-cs"/>
              </a:rPr>
              <a:t>,</a:t>
            </a:r>
            <a:endParaRPr kumimoji="0" lang="hr-HR" sz="1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FFFF00"/>
                </a:solidFill>
                <a:effectLst/>
                <a:uLnTx/>
                <a:uFillTx/>
                <a:latin typeface="Calibri"/>
                <a:ea typeface="+mn-ea"/>
                <a:cs typeface="+mn-cs"/>
              </a:rPr>
              <a:t>ACC</a:t>
            </a:r>
            <a:r>
              <a:rPr kumimoji="0" lang="en-US" sz="1400" b="0" i="0" u="none" strike="noStrike" kern="1200" cap="none" spc="0" normalizeH="0" baseline="0" noProof="0" dirty="0">
                <a:ln>
                  <a:noFill/>
                </a:ln>
                <a:solidFill>
                  <a:prstClr val="white"/>
                </a:solidFill>
                <a:effectLst/>
                <a:uLnTx/>
                <a:uFillTx/>
                <a:latin typeface="Calibri"/>
                <a:ea typeface="+mn-ea"/>
                <a:cs typeface="+mn-cs"/>
              </a:rPr>
              <a:t>, </a:t>
            </a:r>
            <a:endParaRPr kumimoji="0" lang="hr-HR" sz="1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FFFF00"/>
                </a:solidFill>
                <a:effectLst/>
                <a:uLnTx/>
                <a:uFillTx/>
                <a:latin typeface="Calibri"/>
                <a:ea typeface="+mn-ea"/>
                <a:cs typeface="+mn-cs"/>
              </a:rPr>
              <a:t>parietal cortex</a:t>
            </a:r>
            <a:r>
              <a:rPr kumimoji="0" lang="en-US" sz="1400" b="0" i="0" u="none" strike="noStrike" kern="1200" cap="none" spc="0" normalizeH="0" baseline="0" noProof="0" dirty="0">
                <a:ln>
                  <a:noFill/>
                </a:ln>
                <a:solidFill>
                  <a:prstClr val="white"/>
                </a:solidFill>
                <a:effectLst/>
                <a:uLnTx/>
                <a:uFillTx/>
                <a:latin typeface="Calibri"/>
                <a:ea typeface="+mn-ea"/>
                <a:cs typeface="+mn-cs"/>
              </a:rPr>
              <a:t> and in a minority of studies also the </a:t>
            </a:r>
            <a:r>
              <a:rPr kumimoji="0" lang="en-US" sz="1400" b="0" i="0" u="sng" strike="noStrike" kern="1200" cap="none" spc="0" normalizeH="0" baseline="0" noProof="0" dirty="0">
                <a:ln>
                  <a:noFill/>
                </a:ln>
                <a:solidFill>
                  <a:srgbClr val="FFFF00"/>
                </a:solidFill>
                <a:effectLst/>
                <a:uLnTx/>
                <a:uFillTx/>
                <a:latin typeface="Calibri"/>
                <a:ea typeface="+mn-ea"/>
                <a:cs typeface="+mn-cs"/>
              </a:rPr>
              <a:t>hippocampus</a:t>
            </a:r>
            <a:endParaRPr kumimoji="0" lang="hr-HR" sz="1400" b="0" i="0" u="sng" strike="noStrike" kern="1200" cap="none" spc="0" normalizeH="0" baseline="0" noProof="0" dirty="0">
              <a:ln>
                <a:noFill/>
              </a:ln>
              <a:solidFill>
                <a:srgbClr val="FFFF00"/>
              </a:solidFill>
              <a:effectLst/>
              <a:uLnTx/>
              <a:uFillTx/>
              <a:latin typeface="Calibri"/>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5" y="908720"/>
            <a:ext cx="6912767" cy="2642257"/>
          </a:xfrm>
          <a:prstGeom prst="rect">
            <a:avLst/>
          </a:prstGeom>
        </p:spPr>
      </p:pic>
      <p:sp>
        <p:nvSpPr>
          <p:cNvPr id="9" name="Title 1"/>
          <p:cNvSpPr>
            <a:spLocks noGrp="1"/>
          </p:cNvSpPr>
          <p:nvPr>
            <p:ph type="title"/>
          </p:nvPr>
        </p:nvSpPr>
        <p:spPr>
          <a:xfrm>
            <a:off x="590872" y="-99392"/>
            <a:ext cx="8229600" cy="1143000"/>
          </a:xfrm>
        </p:spPr>
        <p:txBody>
          <a:bodyPr>
            <a:normAutofit/>
          </a:bodyPr>
          <a:lstStyle/>
          <a:p>
            <a:r>
              <a:rPr lang="hr-HR" b="1" dirty="0" err="1">
                <a:solidFill>
                  <a:srgbClr val="FFFF00"/>
                </a:solidFill>
              </a:rPr>
              <a:t>fMRI</a:t>
            </a:r>
            <a:r>
              <a:rPr lang="hr-HR" b="1" dirty="0">
                <a:solidFill>
                  <a:srgbClr val="FFFF00"/>
                </a:solidFill>
              </a:rPr>
              <a:t> - </a:t>
            </a:r>
            <a:r>
              <a:rPr lang="hr-HR" b="1" dirty="0" err="1">
                <a:solidFill>
                  <a:srgbClr val="FFFF00"/>
                </a:solidFill>
              </a:rPr>
              <a:t>default</a:t>
            </a:r>
            <a:r>
              <a:rPr lang="hr-HR" b="1" dirty="0">
                <a:solidFill>
                  <a:srgbClr val="FFFF00"/>
                </a:solidFill>
              </a:rPr>
              <a:t> mode </a:t>
            </a:r>
            <a:r>
              <a:rPr lang="hr-HR" b="1" dirty="0" err="1">
                <a:solidFill>
                  <a:srgbClr val="FFFF00"/>
                </a:solidFill>
              </a:rPr>
              <a:t>network</a:t>
            </a:r>
            <a:r>
              <a:rPr lang="hr-HR" b="1" dirty="0">
                <a:solidFill>
                  <a:srgbClr val="FFFF00"/>
                </a:solidFill>
              </a:rPr>
              <a:t> (DMN)</a:t>
            </a:r>
            <a:endParaRPr lang="en-US" b="1" dirty="0">
              <a:solidFill>
                <a:srgbClr val="FFFF00"/>
              </a:solidFill>
            </a:endParaRPr>
          </a:p>
        </p:txBody>
      </p:sp>
      <p:sp>
        <p:nvSpPr>
          <p:cNvPr id="6" name="TextBox 5"/>
          <p:cNvSpPr txBox="1"/>
          <p:nvPr/>
        </p:nvSpPr>
        <p:spPr>
          <a:xfrm>
            <a:off x="4139952" y="3501008"/>
            <a:ext cx="511256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400" b="0" i="0" u="none" strike="noStrike" kern="1200" cap="none" spc="0" normalizeH="0" baseline="0" noProof="0" dirty="0" err="1">
                <a:ln>
                  <a:noFill/>
                </a:ln>
                <a:solidFill>
                  <a:srgbClr val="FFC000"/>
                </a:solidFill>
                <a:effectLst/>
                <a:uLnTx/>
                <a:uFillTx/>
                <a:latin typeface="Calibri"/>
                <a:ea typeface="+mn-ea"/>
                <a:cs typeface="+mn-cs"/>
              </a:rPr>
              <a:t>Hafkemeijer</a:t>
            </a:r>
            <a:r>
              <a:rPr kumimoji="0" lang="hr-HR" sz="1400" b="0" i="0" u="none" strike="noStrike" kern="1200" cap="none" spc="0" normalizeH="0" baseline="0" noProof="0" dirty="0">
                <a:ln>
                  <a:noFill/>
                </a:ln>
                <a:solidFill>
                  <a:srgbClr val="FFC000"/>
                </a:solidFill>
                <a:effectLst/>
                <a:uLnTx/>
                <a:uFillTx/>
                <a:latin typeface="Calibri"/>
                <a:ea typeface="+mn-ea"/>
                <a:cs typeface="+mn-cs"/>
              </a:rPr>
              <a:t> et al.,  </a:t>
            </a:r>
            <a:r>
              <a:rPr kumimoji="0" lang="hr-HR" sz="1400" b="0" i="0" u="none" strike="noStrike" kern="1200" cap="none" spc="0" normalizeH="0" baseline="0" noProof="0" dirty="0" err="1">
                <a:ln>
                  <a:noFill/>
                </a:ln>
                <a:solidFill>
                  <a:srgbClr val="FFC000"/>
                </a:solidFill>
                <a:effectLst/>
                <a:uLnTx/>
                <a:uFillTx/>
                <a:latin typeface="Calibri"/>
                <a:ea typeface="+mn-ea"/>
                <a:cs typeface="+mn-cs"/>
              </a:rPr>
              <a:t>Biochim</a:t>
            </a:r>
            <a:r>
              <a:rPr kumimoji="0" lang="hr-HR" sz="1400" b="0" i="0" u="none" strike="noStrike" kern="1200" cap="none" spc="0" normalizeH="0" baseline="0" noProof="0" dirty="0">
                <a:ln>
                  <a:noFill/>
                </a:ln>
                <a:solidFill>
                  <a:srgbClr val="FFC000"/>
                </a:solidFill>
                <a:effectLst/>
                <a:uLnTx/>
                <a:uFillTx/>
                <a:latin typeface="Calibri"/>
                <a:ea typeface="+mn-ea"/>
                <a:cs typeface="+mn-cs"/>
              </a:rPr>
              <a:t>. </a:t>
            </a:r>
            <a:r>
              <a:rPr kumimoji="0" lang="hr-HR" sz="1400" b="0" i="0" u="none" strike="noStrike" kern="1200" cap="none" spc="0" normalizeH="0" baseline="0" noProof="0" dirty="0" err="1">
                <a:ln>
                  <a:noFill/>
                </a:ln>
                <a:solidFill>
                  <a:srgbClr val="FFC000"/>
                </a:solidFill>
                <a:effectLst/>
                <a:uLnTx/>
                <a:uFillTx/>
                <a:latin typeface="Calibri"/>
                <a:ea typeface="+mn-ea"/>
                <a:cs typeface="+mn-cs"/>
              </a:rPr>
              <a:t>Biophys</a:t>
            </a:r>
            <a:r>
              <a:rPr kumimoji="0" lang="hr-HR" sz="1400" b="0" i="0" u="none" strike="noStrike" kern="1200" cap="none" spc="0" normalizeH="0" baseline="0" noProof="0" dirty="0">
                <a:ln>
                  <a:noFill/>
                </a:ln>
                <a:solidFill>
                  <a:srgbClr val="FFC000"/>
                </a:solidFill>
                <a:effectLst/>
                <a:uLnTx/>
                <a:uFillTx/>
                <a:latin typeface="Calibri"/>
                <a:ea typeface="+mn-ea"/>
                <a:cs typeface="+mn-cs"/>
              </a:rPr>
              <a:t>. Acta, 2012, 1822, 431-441</a:t>
            </a:r>
          </a:p>
        </p:txBody>
      </p:sp>
    </p:spTree>
    <p:extLst>
      <p:ext uri="{BB962C8B-B14F-4D97-AF65-F5344CB8AC3E}">
        <p14:creationId xmlns:p14="http://schemas.microsoft.com/office/powerpoint/2010/main" val="2429575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936104"/>
          </a:xfrm>
        </p:spPr>
        <p:txBody>
          <a:bodyPr>
            <a:normAutofit/>
          </a:bodyPr>
          <a:lstStyle/>
          <a:p>
            <a:r>
              <a:rPr lang="hr-HR" sz="3200" b="1" dirty="0">
                <a:solidFill>
                  <a:srgbClr val="FFFF00"/>
                </a:solidFill>
              </a:rPr>
              <a:t>DMN FC </a:t>
            </a:r>
            <a:r>
              <a:rPr lang="hr-HR" sz="3200" b="1" dirty="0" err="1">
                <a:solidFill>
                  <a:srgbClr val="FFFF00"/>
                </a:solidFill>
              </a:rPr>
              <a:t>correlates</a:t>
            </a:r>
            <a:r>
              <a:rPr lang="hr-HR" sz="3200" b="1" dirty="0">
                <a:solidFill>
                  <a:srgbClr val="FFFF00"/>
                </a:solidFill>
              </a:rPr>
              <a:t> </a:t>
            </a:r>
            <a:r>
              <a:rPr lang="hr-HR" sz="3200" b="1" dirty="0" err="1">
                <a:solidFill>
                  <a:srgbClr val="FFFF00"/>
                </a:solidFill>
              </a:rPr>
              <a:t>with</a:t>
            </a:r>
            <a:r>
              <a:rPr lang="hr-HR" sz="3200" b="1" dirty="0">
                <a:solidFill>
                  <a:srgbClr val="FFFF00"/>
                </a:solidFill>
              </a:rPr>
              <a:t> </a:t>
            </a:r>
            <a:r>
              <a:rPr lang="hr-HR" sz="3200" b="1" dirty="0" err="1">
                <a:solidFill>
                  <a:srgbClr val="FFFF00"/>
                </a:solidFill>
              </a:rPr>
              <a:t>the</a:t>
            </a:r>
            <a:r>
              <a:rPr lang="hr-HR" sz="3200" b="1" dirty="0">
                <a:solidFill>
                  <a:srgbClr val="FFFF00"/>
                </a:solidFill>
              </a:rPr>
              <a:t> </a:t>
            </a:r>
            <a:r>
              <a:rPr lang="hr-HR" sz="3200" b="1" dirty="0" err="1">
                <a:solidFill>
                  <a:srgbClr val="FFFF00"/>
                </a:solidFill>
              </a:rPr>
              <a:t>level</a:t>
            </a:r>
            <a:r>
              <a:rPr lang="hr-HR" sz="3200" b="1" dirty="0">
                <a:solidFill>
                  <a:srgbClr val="FFFF00"/>
                </a:solidFill>
              </a:rPr>
              <a:t> </a:t>
            </a:r>
            <a:r>
              <a:rPr lang="hr-HR" sz="3200" b="1" dirty="0" err="1">
                <a:solidFill>
                  <a:srgbClr val="FFFF00"/>
                </a:solidFill>
              </a:rPr>
              <a:t>of</a:t>
            </a:r>
            <a:r>
              <a:rPr lang="hr-HR" sz="3200" b="1" dirty="0">
                <a:solidFill>
                  <a:srgbClr val="FFFF00"/>
                </a:solidFill>
              </a:rPr>
              <a:t> </a:t>
            </a:r>
            <a:r>
              <a:rPr lang="hr-HR" sz="3200" b="1" dirty="0" err="1">
                <a:solidFill>
                  <a:srgbClr val="FFFF00"/>
                </a:solidFill>
              </a:rPr>
              <a:t>consciousness</a:t>
            </a:r>
            <a:endParaRPr lang="en-US" sz="3200" b="1" dirty="0">
              <a:solidFill>
                <a:srgbClr val="FFFF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834" y="1340768"/>
            <a:ext cx="9059198" cy="4608512"/>
          </a:xfrm>
        </p:spPr>
      </p:pic>
      <p:sp>
        <p:nvSpPr>
          <p:cNvPr id="5" name="TextBox 4"/>
          <p:cNvSpPr txBox="1"/>
          <p:nvPr/>
        </p:nvSpPr>
        <p:spPr>
          <a:xfrm>
            <a:off x="4211960" y="6453336"/>
            <a:ext cx="51845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err="1">
                <a:ln>
                  <a:noFill/>
                </a:ln>
                <a:solidFill>
                  <a:srgbClr val="FFC000"/>
                </a:solidFill>
                <a:effectLst/>
                <a:uLnTx/>
                <a:uFillTx/>
                <a:latin typeface="Calibri"/>
                <a:ea typeface="+mn-ea"/>
                <a:cs typeface="+mn-cs"/>
              </a:rPr>
              <a:t>Vanhaudenhuyse</a:t>
            </a:r>
            <a:r>
              <a:rPr kumimoji="0" lang="hr-HR" sz="1800" b="0" i="0" u="none" strike="noStrike" kern="1200" cap="none" spc="0" normalizeH="0" baseline="0" noProof="0" dirty="0">
                <a:ln>
                  <a:noFill/>
                </a:ln>
                <a:solidFill>
                  <a:srgbClr val="FFC000"/>
                </a:solidFill>
                <a:effectLst/>
                <a:uLnTx/>
                <a:uFillTx/>
                <a:latin typeface="Calibri"/>
                <a:ea typeface="+mn-ea"/>
                <a:cs typeface="+mn-cs"/>
              </a:rPr>
              <a:t> et al., </a:t>
            </a:r>
            <a:r>
              <a:rPr kumimoji="0" lang="hr-HR" sz="1800" b="0" i="0" u="none" strike="noStrike" kern="1200" cap="none" spc="0" normalizeH="0" baseline="0" noProof="0" dirty="0" err="1">
                <a:ln>
                  <a:noFill/>
                </a:ln>
                <a:solidFill>
                  <a:srgbClr val="FFC000"/>
                </a:solidFill>
                <a:effectLst/>
                <a:uLnTx/>
                <a:uFillTx/>
                <a:latin typeface="Calibri"/>
                <a:ea typeface="+mn-ea"/>
                <a:cs typeface="+mn-cs"/>
              </a:rPr>
              <a:t>Brain</a:t>
            </a:r>
            <a:r>
              <a:rPr kumimoji="0" lang="hr-HR" sz="1800" b="0" i="0" u="none" strike="noStrike" kern="1200" cap="none" spc="0" normalizeH="0" baseline="0" noProof="0" dirty="0">
                <a:ln>
                  <a:noFill/>
                </a:ln>
                <a:solidFill>
                  <a:srgbClr val="FFC000"/>
                </a:solidFill>
                <a:effectLst/>
                <a:uLnTx/>
                <a:uFillTx/>
                <a:latin typeface="Calibri"/>
                <a:ea typeface="+mn-ea"/>
                <a:cs typeface="+mn-cs"/>
              </a:rPr>
              <a:t>, 2010, 133, 161-171</a:t>
            </a:r>
            <a:endParaRPr kumimoji="0" lang="en-US" sz="1800" b="0" i="0" u="none" strike="noStrike" kern="1200" cap="none" spc="0" normalizeH="0" baseline="0" noProof="0" dirty="0">
              <a:ln>
                <a:noFill/>
              </a:ln>
              <a:solidFill>
                <a:srgbClr val="FFC000"/>
              </a:solidFill>
              <a:effectLst/>
              <a:uLnTx/>
              <a:uFillTx/>
              <a:latin typeface="Calibri"/>
              <a:ea typeface="+mn-ea"/>
              <a:cs typeface="+mn-cs"/>
            </a:endParaRPr>
          </a:p>
        </p:txBody>
      </p:sp>
      <p:sp>
        <p:nvSpPr>
          <p:cNvPr id="7" name="Arrow: Down 6">
            <a:extLst>
              <a:ext uri="{FF2B5EF4-FFF2-40B4-BE49-F238E27FC236}">
                <a16:creationId xmlns:a16="http://schemas.microsoft.com/office/drawing/2014/main" id="{5307A150-D42C-427F-8462-A098228426BF}"/>
              </a:ext>
            </a:extLst>
          </p:cNvPr>
          <p:cNvSpPr/>
          <p:nvPr/>
        </p:nvSpPr>
        <p:spPr>
          <a:xfrm rot="3080444">
            <a:off x="8483497" y="3432268"/>
            <a:ext cx="216024" cy="4320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7635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0"/>
            <a:ext cx="9108504" cy="936104"/>
          </a:xfrm>
        </p:spPr>
        <p:txBody>
          <a:bodyPr>
            <a:noAutofit/>
          </a:bodyPr>
          <a:lstStyle/>
          <a:p>
            <a:r>
              <a:rPr lang="hr-HR" sz="3600" b="1" dirty="0">
                <a:solidFill>
                  <a:srgbClr val="FFFF00"/>
                </a:solidFill>
              </a:rPr>
              <a:t>DMN </a:t>
            </a:r>
            <a:r>
              <a:rPr lang="hr-HR" sz="3600" b="1" dirty="0" err="1">
                <a:solidFill>
                  <a:srgbClr val="FFFF00"/>
                </a:solidFill>
              </a:rPr>
              <a:t>activity</a:t>
            </a:r>
            <a:r>
              <a:rPr lang="hr-HR" sz="3600" b="1" dirty="0">
                <a:solidFill>
                  <a:srgbClr val="FFFF00"/>
                </a:solidFill>
              </a:rPr>
              <a:t> is </a:t>
            </a:r>
            <a:r>
              <a:rPr lang="hr-HR" sz="3600" b="1" dirty="0" err="1">
                <a:solidFill>
                  <a:srgbClr val="FFFF00"/>
                </a:solidFill>
              </a:rPr>
              <a:t>weaker</a:t>
            </a:r>
            <a:r>
              <a:rPr lang="hr-HR" sz="3600" b="1" dirty="0">
                <a:solidFill>
                  <a:srgbClr val="FFFF00"/>
                </a:solidFill>
              </a:rPr>
              <a:t> </a:t>
            </a:r>
            <a:r>
              <a:rPr lang="hr-HR" sz="3600" b="1" dirty="0" err="1">
                <a:solidFill>
                  <a:srgbClr val="FFFF00"/>
                </a:solidFill>
              </a:rPr>
              <a:t>in</a:t>
            </a:r>
            <a:r>
              <a:rPr lang="hr-HR" sz="3600" b="1" dirty="0">
                <a:solidFill>
                  <a:srgbClr val="FFFF00"/>
                </a:solidFill>
              </a:rPr>
              <a:t> </a:t>
            </a:r>
            <a:r>
              <a:rPr lang="hr-HR" sz="3600" b="1" dirty="0" err="1">
                <a:solidFill>
                  <a:srgbClr val="FFFF00"/>
                </a:solidFill>
              </a:rPr>
              <a:t>children</a:t>
            </a:r>
            <a:r>
              <a:rPr lang="hr-HR" sz="3600" b="1" dirty="0">
                <a:solidFill>
                  <a:srgbClr val="FFFF00"/>
                </a:solidFill>
              </a:rPr>
              <a:t> (</a:t>
            </a:r>
            <a:r>
              <a:rPr lang="hr-HR" sz="3600" b="1" dirty="0" err="1">
                <a:solidFill>
                  <a:srgbClr val="FFFF00"/>
                </a:solidFill>
              </a:rPr>
              <a:t>in</a:t>
            </a:r>
            <a:r>
              <a:rPr lang="hr-HR" sz="3600" b="1" dirty="0">
                <a:solidFill>
                  <a:srgbClr val="FFFF00"/>
                </a:solidFill>
              </a:rPr>
              <a:t> </a:t>
            </a:r>
            <a:r>
              <a:rPr lang="hr-HR" sz="3600" b="1" dirty="0" err="1">
                <a:solidFill>
                  <a:srgbClr val="FFFF00"/>
                </a:solidFill>
              </a:rPr>
              <a:t>mPFC</a:t>
            </a:r>
            <a:r>
              <a:rPr lang="hr-HR" sz="3600" b="1" dirty="0">
                <a:solidFill>
                  <a:srgbClr val="FFFF00"/>
                </a:solidFill>
              </a:rPr>
              <a:t>)</a:t>
            </a:r>
            <a:endParaRPr lang="en-US" sz="3600" b="1" dirty="0">
              <a:solidFill>
                <a:srgbClr val="FFFF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692696"/>
            <a:ext cx="5397065" cy="5717496"/>
          </a:xfrm>
          <a:prstGeom prst="rect">
            <a:avLst/>
          </a:prstGeom>
        </p:spPr>
      </p:pic>
      <p:sp>
        <p:nvSpPr>
          <p:cNvPr id="5" name="TextBox 4"/>
          <p:cNvSpPr txBox="1"/>
          <p:nvPr/>
        </p:nvSpPr>
        <p:spPr>
          <a:xfrm>
            <a:off x="4572000" y="6516052"/>
            <a:ext cx="48245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err="1">
                <a:ln>
                  <a:noFill/>
                </a:ln>
                <a:solidFill>
                  <a:srgbClr val="FFC000"/>
                </a:solidFill>
                <a:effectLst/>
                <a:uLnTx/>
                <a:uFillTx/>
                <a:latin typeface="Calibri"/>
                <a:ea typeface="+mn-ea"/>
                <a:cs typeface="+mn-cs"/>
              </a:rPr>
              <a:t>Supekar</a:t>
            </a:r>
            <a:r>
              <a:rPr kumimoji="0" lang="hr-HR" sz="1800" b="0" i="0" u="none" strike="noStrike" kern="1200" cap="none" spc="0" normalizeH="0" baseline="0" noProof="0" dirty="0">
                <a:ln>
                  <a:noFill/>
                </a:ln>
                <a:solidFill>
                  <a:srgbClr val="FFC000"/>
                </a:solidFill>
                <a:effectLst/>
                <a:uLnTx/>
                <a:uFillTx/>
                <a:latin typeface="Calibri"/>
                <a:ea typeface="+mn-ea"/>
                <a:cs typeface="+mn-cs"/>
              </a:rPr>
              <a:t> et al., </a:t>
            </a:r>
            <a:r>
              <a:rPr kumimoji="0" lang="hr-HR" sz="1800" b="0" i="0" u="none" strike="noStrike" kern="1200" cap="none" spc="0" normalizeH="0" baseline="0" noProof="0" dirty="0" err="1">
                <a:ln>
                  <a:noFill/>
                </a:ln>
                <a:solidFill>
                  <a:srgbClr val="FFC000"/>
                </a:solidFill>
                <a:effectLst/>
                <a:uLnTx/>
                <a:uFillTx/>
                <a:latin typeface="Calibri"/>
                <a:ea typeface="+mn-ea"/>
                <a:cs typeface="+mn-cs"/>
              </a:rPr>
              <a:t>NeuroImage</a:t>
            </a:r>
            <a:r>
              <a:rPr kumimoji="0" lang="hr-HR" sz="1800" b="0" i="0" u="none" strike="noStrike" kern="1200" cap="none" spc="0" normalizeH="0" baseline="0" noProof="0" dirty="0">
                <a:ln>
                  <a:noFill/>
                </a:ln>
                <a:solidFill>
                  <a:srgbClr val="FFC000"/>
                </a:solidFill>
                <a:effectLst/>
                <a:uLnTx/>
                <a:uFillTx/>
                <a:latin typeface="Calibri"/>
                <a:ea typeface="+mn-ea"/>
                <a:cs typeface="+mn-cs"/>
              </a:rPr>
              <a:t>, 2010, 52, 290-301</a:t>
            </a:r>
            <a:endParaRPr kumimoji="0" lang="en-US" sz="1800" b="0" i="0" u="none" strike="noStrike" kern="1200" cap="none" spc="0" normalizeH="0" baseline="0" noProof="0" dirty="0">
              <a:ln>
                <a:noFill/>
              </a:ln>
              <a:solidFill>
                <a:srgbClr val="FFC000"/>
              </a:solidFill>
              <a:effectLst/>
              <a:uLnTx/>
              <a:uFillTx/>
              <a:latin typeface="Calibri"/>
              <a:ea typeface="+mn-ea"/>
              <a:cs typeface="+mn-cs"/>
            </a:endParaRPr>
          </a:p>
        </p:txBody>
      </p:sp>
    </p:spTree>
    <p:extLst>
      <p:ext uri="{BB962C8B-B14F-4D97-AF65-F5344CB8AC3E}">
        <p14:creationId xmlns:p14="http://schemas.microsoft.com/office/powerpoint/2010/main" val="38380298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872" y="-99392"/>
            <a:ext cx="8229600" cy="1143000"/>
          </a:xfrm>
        </p:spPr>
        <p:txBody>
          <a:bodyPr/>
          <a:lstStyle/>
          <a:p>
            <a:r>
              <a:rPr lang="hr-HR" b="1" dirty="0">
                <a:solidFill>
                  <a:srgbClr val="FFFF00"/>
                </a:solidFill>
              </a:rPr>
              <a:t>DMN </a:t>
            </a:r>
            <a:r>
              <a:rPr lang="hr-HR" b="1" dirty="0" err="1">
                <a:solidFill>
                  <a:srgbClr val="FFFF00"/>
                </a:solidFill>
              </a:rPr>
              <a:t>fc</a:t>
            </a:r>
            <a:r>
              <a:rPr lang="hr-HR" b="1" dirty="0">
                <a:solidFill>
                  <a:srgbClr val="FFFF00"/>
                </a:solidFill>
              </a:rPr>
              <a:t> </a:t>
            </a:r>
            <a:r>
              <a:rPr lang="hr-HR" b="1" dirty="0" err="1">
                <a:solidFill>
                  <a:srgbClr val="FFFF00"/>
                </a:solidFill>
              </a:rPr>
              <a:t>vs</a:t>
            </a:r>
            <a:r>
              <a:rPr lang="hr-HR" b="1" dirty="0">
                <a:solidFill>
                  <a:srgbClr val="FFFF00"/>
                </a:solidFill>
              </a:rPr>
              <a:t> DTI</a:t>
            </a:r>
            <a:endParaRPr lang="en-US" b="1" dirty="0">
              <a:solidFill>
                <a:srgbClr val="FFFF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836712"/>
            <a:ext cx="5256584" cy="5709029"/>
          </a:xfrm>
          <a:prstGeom prst="rect">
            <a:avLst/>
          </a:prstGeom>
        </p:spPr>
      </p:pic>
      <p:sp>
        <p:nvSpPr>
          <p:cNvPr id="7" name="TextBox 6"/>
          <p:cNvSpPr txBox="1"/>
          <p:nvPr/>
        </p:nvSpPr>
        <p:spPr>
          <a:xfrm>
            <a:off x="3491880" y="6516052"/>
            <a:ext cx="59046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C000"/>
                </a:solidFill>
                <a:effectLst/>
                <a:uLnTx/>
                <a:uFillTx/>
                <a:latin typeface="Calibri"/>
                <a:ea typeface="+mn-ea"/>
                <a:cs typeface="+mn-cs"/>
              </a:rPr>
              <a:t>Damoiseaux</a:t>
            </a:r>
            <a:r>
              <a:rPr kumimoji="0" lang="hr-HR" sz="1800" b="0" i="0" u="none" strike="noStrike" kern="1200" cap="none" spc="0" normalizeH="0" baseline="0" noProof="0" dirty="0">
                <a:ln>
                  <a:noFill/>
                </a:ln>
                <a:solidFill>
                  <a:srgbClr val="FFC000"/>
                </a:solidFill>
                <a:effectLst/>
                <a:uLnTx/>
                <a:uFillTx/>
                <a:latin typeface="Calibri"/>
                <a:ea typeface="+mn-ea"/>
                <a:cs typeface="+mn-cs"/>
              </a:rPr>
              <a:t> et al.,</a:t>
            </a:r>
            <a:r>
              <a:rPr kumimoji="0" lang="hr-HR" sz="1800" b="0" i="0" u="none" strike="noStrike" kern="1200" cap="none" spc="0" normalizeH="0" baseline="0" noProof="0" dirty="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a:ln>
                  <a:noFill/>
                </a:ln>
                <a:solidFill>
                  <a:srgbClr val="FFC000"/>
                </a:solidFill>
                <a:effectLst/>
                <a:uLnTx/>
                <a:uFillTx/>
                <a:latin typeface="Calibri"/>
                <a:ea typeface="+mn-ea"/>
                <a:cs typeface="+mn-cs"/>
              </a:rPr>
              <a:t>Brain</a:t>
            </a:r>
            <a:r>
              <a:rPr kumimoji="0" lang="hr-HR" sz="1800" b="0" i="0" u="none" strike="noStrike" kern="1200" cap="none" spc="0" normalizeH="0" baseline="0" noProof="0" dirty="0">
                <a:ln>
                  <a:noFill/>
                </a:ln>
                <a:solidFill>
                  <a:srgbClr val="FFC000"/>
                </a:solidFill>
                <a:effectLst/>
                <a:uLnTx/>
                <a:uFillTx/>
                <a:latin typeface="Calibri"/>
                <a:ea typeface="+mn-ea"/>
                <a:cs typeface="+mn-cs"/>
              </a:rPr>
              <a:t> </a:t>
            </a:r>
            <a:r>
              <a:rPr kumimoji="0" lang="hr-HR" sz="1800" b="0" i="0" u="none" strike="noStrike" kern="1200" cap="none" spc="0" normalizeH="0" baseline="0" noProof="0" dirty="0" err="1">
                <a:ln>
                  <a:noFill/>
                </a:ln>
                <a:solidFill>
                  <a:srgbClr val="FFC000"/>
                </a:solidFill>
                <a:effectLst/>
                <a:uLnTx/>
                <a:uFillTx/>
                <a:latin typeface="Calibri"/>
                <a:ea typeface="+mn-ea"/>
                <a:cs typeface="+mn-cs"/>
              </a:rPr>
              <a:t>Struct</a:t>
            </a:r>
            <a:r>
              <a:rPr kumimoji="0" lang="hr-HR" sz="1800" b="0" i="0" u="none" strike="noStrike" kern="1200" cap="none" spc="0" normalizeH="0" baseline="0" noProof="0" dirty="0">
                <a:ln>
                  <a:noFill/>
                </a:ln>
                <a:solidFill>
                  <a:srgbClr val="FFC000"/>
                </a:solidFill>
                <a:effectLst/>
                <a:uLnTx/>
                <a:uFillTx/>
                <a:latin typeface="Calibri"/>
                <a:ea typeface="+mn-ea"/>
                <a:cs typeface="+mn-cs"/>
              </a:rPr>
              <a:t>. </a:t>
            </a:r>
            <a:r>
              <a:rPr kumimoji="0" lang="hr-HR" sz="1800" b="0" i="0" u="none" strike="noStrike" kern="1200" cap="none" spc="0" normalizeH="0" baseline="0" noProof="0" dirty="0" err="1">
                <a:ln>
                  <a:noFill/>
                </a:ln>
                <a:solidFill>
                  <a:srgbClr val="FFC000"/>
                </a:solidFill>
                <a:effectLst/>
                <a:uLnTx/>
                <a:uFillTx/>
                <a:latin typeface="Calibri"/>
                <a:ea typeface="+mn-ea"/>
                <a:cs typeface="+mn-cs"/>
              </a:rPr>
              <a:t>Funct</a:t>
            </a:r>
            <a:r>
              <a:rPr kumimoji="0" lang="hr-HR" sz="1800" b="0" i="0" u="none" strike="noStrike" kern="1200" cap="none" spc="0" normalizeH="0" baseline="0" noProof="0" dirty="0">
                <a:ln>
                  <a:noFill/>
                </a:ln>
                <a:solidFill>
                  <a:srgbClr val="FFC000"/>
                </a:solidFill>
                <a:effectLst/>
                <a:uLnTx/>
                <a:uFillTx/>
                <a:latin typeface="Calibri"/>
                <a:ea typeface="+mn-ea"/>
                <a:cs typeface="+mn-cs"/>
              </a:rPr>
              <a:t>. 2009, 213, 525-533</a:t>
            </a:r>
            <a:endParaRPr kumimoji="0" lang="en-US" sz="1800" b="0" i="0" u="none" strike="noStrike" kern="1200" cap="none" spc="0" normalizeH="0" baseline="0" noProof="0" dirty="0">
              <a:ln>
                <a:noFill/>
              </a:ln>
              <a:solidFill>
                <a:srgbClr val="FFC000"/>
              </a:solidFill>
              <a:effectLst/>
              <a:uLnTx/>
              <a:uFillTx/>
              <a:latin typeface="Calibri"/>
              <a:ea typeface="+mn-ea"/>
              <a:cs typeface="+mn-cs"/>
            </a:endParaRPr>
          </a:p>
        </p:txBody>
      </p:sp>
      <p:sp>
        <p:nvSpPr>
          <p:cNvPr id="5" name="Title 1"/>
          <p:cNvSpPr txBox="1">
            <a:spLocks/>
          </p:cNvSpPr>
          <p:nvPr/>
        </p:nvSpPr>
        <p:spPr>
          <a:xfrm>
            <a:off x="-600848" y="1263881"/>
            <a:ext cx="2083376" cy="9361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r-HR" sz="2800" b="0" i="0" u="none" strike="noStrike" kern="1200" cap="none" spc="0" normalizeH="0" baseline="0" noProof="0" dirty="0" err="1">
                <a:ln>
                  <a:noFill/>
                </a:ln>
                <a:solidFill>
                  <a:srgbClr val="FFFF00"/>
                </a:solidFill>
                <a:effectLst/>
                <a:uLnTx/>
                <a:uFillTx/>
                <a:latin typeface="Cambria"/>
                <a:ea typeface="+mj-ea"/>
                <a:cs typeface="+mj-cs"/>
              </a:rPr>
              <a:t>fMRI</a:t>
            </a:r>
            <a:endParaRPr kumimoji="0" lang="en-US" sz="2800" b="0" i="0" u="none" strike="noStrike" kern="1200" cap="none" spc="0" normalizeH="0" baseline="0" noProof="0" dirty="0">
              <a:ln>
                <a:noFill/>
              </a:ln>
              <a:solidFill>
                <a:srgbClr val="FFFF00"/>
              </a:solidFill>
              <a:effectLst/>
              <a:uLnTx/>
              <a:uFillTx/>
              <a:latin typeface="Cambria"/>
              <a:ea typeface="+mj-ea"/>
              <a:cs typeface="+mj-cs"/>
            </a:endParaRPr>
          </a:p>
        </p:txBody>
      </p:sp>
      <p:sp>
        <p:nvSpPr>
          <p:cNvPr id="6" name="Title 1"/>
          <p:cNvSpPr txBox="1">
            <a:spLocks/>
          </p:cNvSpPr>
          <p:nvPr/>
        </p:nvSpPr>
        <p:spPr>
          <a:xfrm>
            <a:off x="-612576" y="3362311"/>
            <a:ext cx="2083376" cy="9361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r-HR" sz="2800" b="0" i="0" u="none" strike="noStrike" kern="1200" cap="none" spc="0" normalizeH="0" baseline="0" noProof="0" dirty="0">
                <a:ln>
                  <a:noFill/>
                </a:ln>
                <a:solidFill>
                  <a:srgbClr val="FFFF00"/>
                </a:solidFill>
                <a:effectLst/>
                <a:uLnTx/>
                <a:uFillTx/>
                <a:latin typeface="Cambria"/>
                <a:ea typeface="+mj-ea"/>
                <a:cs typeface="+mj-cs"/>
              </a:rPr>
              <a:t>DTI</a:t>
            </a:r>
            <a:endParaRPr kumimoji="0" lang="en-US" sz="2800" b="0" i="0" u="none" strike="noStrike" kern="1200" cap="none" spc="0" normalizeH="0" baseline="0" noProof="0" dirty="0">
              <a:ln>
                <a:noFill/>
              </a:ln>
              <a:solidFill>
                <a:srgbClr val="FFFF00"/>
              </a:solidFill>
              <a:effectLst/>
              <a:uLnTx/>
              <a:uFillTx/>
              <a:latin typeface="Cambria"/>
              <a:ea typeface="+mj-ea"/>
              <a:cs typeface="+mj-cs"/>
            </a:endParaRPr>
          </a:p>
        </p:txBody>
      </p:sp>
      <p:sp>
        <p:nvSpPr>
          <p:cNvPr id="8" name="TextBox 7"/>
          <p:cNvSpPr txBox="1"/>
          <p:nvPr/>
        </p:nvSpPr>
        <p:spPr>
          <a:xfrm>
            <a:off x="6660232" y="1263881"/>
            <a:ext cx="23042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prstClr val="white"/>
                </a:solidFill>
                <a:effectLst/>
                <a:uLnTx/>
                <a:uFillTx/>
                <a:latin typeface="Calibri"/>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Content Placeholder 2"/>
          <p:cNvSpPr>
            <a:spLocks noGrp="1"/>
          </p:cNvSpPr>
          <p:nvPr>
            <p:ph idx="1"/>
          </p:nvPr>
        </p:nvSpPr>
        <p:spPr>
          <a:xfrm>
            <a:off x="6444208" y="908721"/>
            <a:ext cx="2664296" cy="3312368"/>
          </a:xfrm>
        </p:spPr>
        <p:txBody>
          <a:bodyPr>
            <a:normAutofit/>
          </a:bodyPr>
          <a:lstStyle/>
          <a:p>
            <a:r>
              <a:rPr lang="en-US" sz="1800" dirty="0"/>
              <a:t>Most of baseline activity is mediated by neurons that are constantly active and participate in the default mode network (DMN, also known as </a:t>
            </a:r>
            <a:r>
              <a:rPr lang="hr-HR" sz="1800" dirty="0"/>
              <a:t>„</a:t>
            </a:r>
            <a:r>
              <a:rPr lang="en-US" sz="1800" dirty="0"/>
              <a:t>the resting state</a:t>
            </a:r>
            <a:r>
              <a:rPr lang="hr-HR" sz="1800" dirty="0"/>
              <a:t>”</a:t>
            </a:r>
            <a:r>
              <a:rPr lang="en-US" sz="1800" dirty="0"/>
              <a:t> or </a:t>
            </a:r>
            <a:r>
              <a:rPr lang="hr-HR" sz="1800" dirty="0"/>
              <a:t>„</a:t>
            </a:r>
            <a:r>
              <a:rPr lang="en-US" sz="1800" dirty="0"/>
              <a:t>task-negative</a:t>
            </a:r>
            <a:r>
              <a:rPr lang="hr-HR" sz="1800" dirty="0"/>
              <a:t>”</a:t>
            </a:r>
            <a:r>
              <a:rPr lang="en-US" sz="1800" dirty="0"/>
              <a:t> network) (Deco et al., TINS, 2013).</a:t>
            </a:r>
            <a:endParaRPr lang="hr-HR" sz="1800" dirty="0"/>
          </a:p>
          <a:p>
            <a:endParaRPr lang="en-US" sz="1800" dirty="0"/>
          </a:p>
        </p:txBody>
      </p:sp>
    </p:spTree>
    <p:extLst>
      <p:ext uri="{BB962C8B-B14F-4D97-AF65-F5344CB8AC3E}">
        <p14:creationId xmlns:p14="http://schemas.microsoft.com/office/powerpoint/2010/main" val="30153662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51520" y="188640"/>
            <a:ext cx="8229600" cy="836712"/>
          </a:xfrm>
          <a:prstGeom prst="rect">
            <a:avLst/>
          </a:prstGeom>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r-HR" sz="4400" b="1" i="0" u="none" strike="noStrike" kern="1200" cap="none" spc="0" normalizeH="0" baseline="0" noProof="0" dirty="0">
                <a:ln>
                  <a:noFill/>
                </a:ln>
                <a:solidFill>
                  <a:srgbClr val="FFFF00"/>
                </a:solidFill>
                <a:effectLst/>
                <a:uLnTx/>
                <a:uFillTx/>
                <a:latin typeface="Calibri"/>
                <a:ea typeface="+mj-ea"/>
                <a:cs typeface="+mj-cs"/>
              </a:rPr>
              <a:t>DMN </a:t>
            </a:r>
            <a:r>
              <a:rPr kumimoji="0" lang="hr-HR" sz="4400" b="1" i="0" u="none" strike="noStrike" kern="1200" cap="none" spc="0" normalizeH="0" baseline="0" noProof="0" dirty="0" err="1">
                <a:ln>
                  <a:noFill/>
                </a:ln>
                <a:solidFill>
                  <a:srgbClr val="FFFF00"/>
                </a:solidFill>
                <a:effectLst/>
                <a:uLnTx/>
                <a:uFillTx/>
                <a:latin typeface="Calibri"/>
                <a:ea typeface="+mj-ea"/>
                <a:cs typeface="+mj-cs"/>
              </a:rPr>
              <a:t>in</a:t>
            </a:r>
            <a:r>
              <a:rPr kumimoji="0" lang="hr-HR" sz="4400" b="1" i="0" u="none" strike="noStrike" kern="1200" cap="none" spc="0" normalizeH="0" baseline="0" noProof="0" dirty="0">
                <a:ln>
                  <a:noFill/>
                </a:ln>
                <a:solidFill>
                  <a:srgbClr val="FFFF00"/>
                </a:solidFill>
                <a:effectLst/>
                <a:uLnTx/>
                <a:uFillTx/>
                <a:latin typeface="Calibri"/>
                <a:ea typeface="+mj-ea"/>
                <a:cs typeface="+mj-cs"/>
              </a:rPr>
              <a:t> </a:t>
            </a:r>
            <a:r>
              <a:rPr kumimoji="0" lang="hr-HR" sz="4400" b="1" i="0" u="none" strike="noStrike" kern="1200" cap="none" spc="0" normalizeH="0" baseline="0" noProof="0" dirty="0" err="1">
                <a:ln>
                  <a:noFill/>
                </a:ln>
                <a:solidFill>
                  <a:srgbClr val="FFFF00"/>
                </a:solidFill>
                <a:effectLst/>
                <a:uLnTx/>
                <a:uFillTx/>
                <a:latin typeface="Calibri"/>
                <a:ea typeface="+mj-ea"/>
                <a:cs typeface="+mj-cs"/>
              </a:rPr>
              <a:t>healthy</a:t>
            </a:r>
            <a:r>
              <a:rPr kumimoji="0" lang="hr-HR" sz="4400" b="1" i="0" u="none" strike="noStrike" kern="1200" cap="none" spc="0" normalizeH="0" baseline="0" noProof="0" dirty="0">
                <a:ln>
                  <a:noFill/>
                </a:ln>
                <a:solidFill>
                  <a:srgbClr val="FFFF00"/>
                </a:solidFill>
                <a:effectLst/>
                <a:uLnTx/>
                <a:uFillTx/>
                <a:latin typeface="Calibri"/>
                <a:ea typeface="+mj-ea"/>
                <a:cs typeface="+mj-cs"/>
              </a:rPr>
              <a:t> </a:t>
            </a:r>
            <a:r>
              <a:rPr kumimoji="0" lang="hr-HR" sz="4400" b="1" i="0" u="none" strike="noStrike" kern="1200" cap="none" spc="0" normalizeH="0" baseline="0" noProof="0" dirty="0" err="1">
                <a:ln>
                  <a:noFill/>
                </a:ln>
                <a:solidFill>
                  <a:srgbClr val="FFFF00"/>
                </a:solidFill>
                <a:effectLst/>
                <a:uLnTx/>
                <a:uFillTx/>
                <a:latin typeface="Calibri"/>
                <a:ea typeface="+mj-ea"/>
                <a:cs typeface="+mj-cs"/>
              </a:rPr>
              <a:t>elderly</a:t>
            </a:r>
            <a:r>
              <a:rPr kumimoji="0" lang="hr-HR" sz="4400" b="1" i="0" u="none" strike="noStrike" kern="1200" cap="none" spc="0" normalizeH="0" baseline="0" noProof="0" dirty="0">
                <a:ln>
                  <a:noFill/>
                </a:ln>
                <a:solidFill>
                  <a:srgbClr val="FFFF00"/>
                </a:solidFill>
                <a:effectLst/>
                <a:uLnTx/>
                <a:uFillTx/>
                <a:latin typeface="Calibri"/>
                <a:ea typeface="+mj-ea"/>
                <a:cs typeface="+mj-cs"/>
              </a:rPr>
              <a:t> </a:t>
            </a:r>
            <a:r>
              <a:rPr kumimoji="0" lang="hr-HR" sz="4400" b="1" i="0" u="none" strike="noStrike" kern="1200" cap="none" spc="0" normalizeH="0" baseline="0" noProof="0" dirty="0" err="1">
                <a:ln>
                  <a:noFill/>
                </a:ln>
                <a:solidFill>
                  <a:srgbClr val="FFFF00"/>
                </a:solidFill>
                <a:effectLst/>
                <a:uLnTx/>
                <a:uFillTx/>
                <a:latin typeface="Calibri"/>
                <a:ea typeface="+mj-ea"/>
                <a:cs typeface="+mj-cs"/>
              </a:rPr>
              <a:t>and</a:t>
            </a:r>
            <a:r>
              <a:rPr kumimoji="0" lang="hr-HR" sz="4400" b="1" i="0" u="none" strike="noStrike" kern="1200" cap="none" spc="0" normalizeH="0" baseline="0" noProof="0" dirty="0">
                <a:ln>
                  <a:noFill/>
                </a:ln>
                <a:solidFill>
                  <a:srgbClr val="FFFF00"/>
                </a:solidFill>
                <a:effectLst/>
                <a:uLnTx/>
                <a:uFillTx/>
                <a:latin typeface="Calibri"/>
                <a:ea typeface="+mj-ea"/>
                <a:cs typeface="+mj-cs"/>
              </a:rPr>
              <a:t> AD </a:t>
            </a:r>
            <a:r>
              <a:rPr kumimoji="0" lang="hr-HR" sz="4400" b="1" i="0" u="none" strike="noStrike" kern="1200" cap="none" spc="0" normalizeH="0" baseline="0" noProof="0" dirty="0" err="1">
                <a:ln>
                  <a:noFill/>
                </a:ln>
                <a:solidFill>
                  <a:srgbClr val="FFFF00"/>
                </a:solidFill>
                <a:effectLst/>
                <a:uLnTx/>
                <a:uFillTx/>
                <a:latin typeface="Calibri"/>
                <a:ea typeface="+mj-ea"/>
                <a:cs typeface="+mj-cs"/>
              </a:rPr>
              <a:t>subjects</a:t>
            </a:r>
            <a:endParaRPr kumimoji="0" lang="hr-HR" sz="4400" b="1" i="0" u="none" strike="noStrike" kern="1200" cap="none" spc="0" normalizeH="0" baseline="0" noProof="0" dirty="0">
              <a:ln>
                <a:noFill/>
              </a:ln>
              <a:solidFill>
                <a:srgbClr val="FFFF00"/>
              </a:solidFill>
              <a:effectLst/>
              <a:uLnTx/>
              <a:uFillTx/>
              <a:latin typeface="Calibri"/>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r-HR" sz="4400" b="1" i="0" u="none" strike="noStrike" kern="1200" cap="none" spc="0" normalizeH="0" baseline="0" noProof="0" dirty="0">
                <a:ln>
                  <a:noFill/>
                </a:ln>
                <a:solidFill>
                  <a:srgbClr val="FFFF00"/>
                </a:solidFill>
                <a:effectLst/>
                <a:uLnTx/>
                <a:uFillTx/>
                <a:latin typeface="Calibri"/>
                <a:ea typeface="+mj-ea"/>
                <a:cs typeface="+mj-cs"/>
              </a:rPr>
              <a:t>(</a:t>
            </a:r>
            <a:r>
              <a:rPr kumimoji="0" lang="hr-HR" sz="4400" b="1" i="0" u="none" strike="noStrike" kern="1200" cap="none" spc="0" normalizeH="0" baseline="0" noProof="0" dirty="0" err="1">
                <a:ln>
                  <a:noFill/>
                </a:ln>
                <a:solidFill>
                  <a:srgbClr val="FFFF00"/>
                </a:solidFill>
                <a:effectLst/>
                <a:uLnTx/>
                <a:uFillTx/>
                <a:latin typeface="Calibri"/>
                <a:ea typeface="+mj-ea"/>
                <a:cs typeface="+mj-cs"/>
              </a:rPr>
              <a:t>WashU</a:t>
            </a:r>
            <a:r>
              <a:rPr kumimoji="0" lang="hr-HR" sz="4400" b="1" i="0" u="none" strike="noStrike" kern="1200" cap="none" spc="0" normalizeH="0" baseline="0" noProof="0" dirty="0">
                <a:ln>
                  <a:noFill/>
                </a:ln>
                <a:solidFill>
                  <a:srgbClr val="FFFF00"/>
                </a:solidFill>
                <a:effectLst/>
                <a:uLnTx/>
                <a:uFillTx/>
                <a:latin typeface="Calibri"/>
                <a:ea typeface="+mj-ea"/>
                <a:cs typeface="+mj-cs"/>
              </a:rPr>
              <a:t> </a:t>
            </a:r>
            <a:r>
              <a:rPr kumimoji="0" lang="hr-HR" sz="4400" b="1" i="0" u="none" strike="noStrike" kern="1200" cap="none" spc="0" normalizeH="0" baseline="0" noProof="0" dirty="0" err="1">
                <a:ln>
                  <a:noFill/>
                </a:ln>
                <a:solidFill>
                  <a:srgbClr val="FFFF00"/>
                </a:solidFill>
                <a:effectLst/>
                <a:uLnTx/>
                <a:uFillTx/>
                <a:latin typeface="Calibri"/>
                <a:ea typeface="+mj-ea"/>
                <a:cs typeface="+mj-cs"/>
              </a:rPr>
              <a:t>data</a:t>
            </a:r>
            <a:r>
              <a:rPr kumimoji="0" lang="hr-HR" sz="4400" b="1" i="0" u="none" strike="noStrike" kern="1200" cap="none" spc="0" normalizeH="0" baseline="0" noProof="0" dirty="0">
                <a:ln>
                  <a:noFill/>
                </a:ln>
                <a:solidFill>
                  <a:srgbClr val="FFFF00"/>
                </a:solidFill>
                <a:effectLst/>
                <a:uLnTx/>
                <a:uFillTx/>
                <a:latin typeface="Calibri"/>
                <a:ea typeface="+mj-ea"/>
                <a:cs typeface="+mj-cs"/>
              </a:rPr>
              <a:t>)</a:t>
            </a:r>
            <a:endParaRPr kumimoji="0" lang="en-US" sz="4400" b="1" i="0" u="none" strike="noStrike" kern="1200" cap="none" spc="0" normalizeH="0" baseline="0" noProof="0" dirty="0">
              <a:ln>
                <a:noFill/>
              </a:ln>
              <a:solidFill>
                <a:srgbClr val="FFFF00"/>
              </a:solidFill>
              <a:effectLst/>
              <a:uLnTx/>
              <a:uFillTx/>
              <a:latin typeface="Calibri"/>
              <a:ea typeface="+mj-ea"/>
              <a:cs typeface="+mj-cs"/>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96" y="1988840"/>
            <a:ext cx="9037408" cy="3096344"/>
          </a:xfrm>
        </p:spPr>
      </p:pic>
      <p:sp>
        <p:nvSpPr>
          <p:cNvPr id="8" name="TextBox 7"/>
          <p:cNvSpPr txBox="1"/>
          <p:nvPr/>
        </p:nvSpPr>
        <p:spPr>
          <a:xfrm>
            <a:off x="4499992" y="5313402"/>
            <a:ext cx="43924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err="1">
                <a:ln>
                  <a:noFill/>
                </a:ln>
                <a:solidFill>
                  <a:srgbClr val="FFC000"/>
                </a:solidFill>
                <a:effectLst/>
                <a:uLnTx/>
                <a:uFillTx/>
                <a:latin typeface="Calibri"/>
                <a:ea typeface="+mn-ea"/>
                <a:cs typeface="+mn-cs"/>
              </a:rPr>
              <a:t>Greicius</a:t>
            </a:r>
            <a:r>
              <a:rPr kumimoji="0" lang="hr-HR" sz="1800" b="0" i="0" u="none" strike="noStrike" kern="1200" cap="none" spc="0" normalizeH="0" baseline="0" noProof="0" dirty="0">
                <a:ln>
                  <a:noFill/>
                </a:ln>
                <a:solidFill>
                  <a:srgbClr val="FFC000"/>
                </a:solidFill>
                <a:effectLst/>
                <a:uLnTx/>
                <a:uFillTx/>
                <a:latin typeface="Calibri"/>
                <a:ea typeface="+mn-ea"/>
                <a:cs typeface="+mn-cs"/>
              </a:rPr>
              <a:t> et al., PNAS, 2004, 101, 4637-4642</a:t>
            </a:r>
            <a:endParaRPr kumimoji="0" lang="en-US" sz="1800" b="0" i="0" u="none" strike="noStrike" kern="1200" cap="none" spc="0" normalizeH="0" baseline="0" noProof="0" dirty="0">
              <a:ln>
                <a:noFill/>
              </a:ln>
              <a:solidFill>
                <a:srgbClr val="FFC000"/>
              </a:solidFill>
              <a:effectLst/>
              <a:uLnTx/>
              <a:uFillTx/>
              <a:latin typeface="Calibri"/>
              <a:ea typeface="+mn-ea"/>
              <a:cs typeface="+mn-cs"/>
            </a:endParaRPr>
          </a:p>
        </p:txBody>
      </p:sp>
      <p:sp>
        <p:nvSpPr>
          <p:cNvPr id="2" name="TextBox 1"/>
          <p:cNvSpPr txBox="1"/>
          <p:nvPr/>
        </p:nvSpPr>
        <p:spPr>
          <a:xfrm>
            <a:off x="683568" y="5889466"/>
            <a:ext cx="77048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000" b="0" i="0" u="sng" strike="noStrike" kern="1200" cap="none" spc="0" normalizeH="0" baseline="0" noProof="0" dirty="0">
                <a:ln>
                  <a:noFill/>
                </a:ln>
                <a:solidFill>
                  <a:srgbClr val="FFFF00"/>
                </a:solidFill>
                <a:effectLst/>
                <a:uLnTx/>
                <a:uFillTx/>
                <a:latin typeface="Calibri"/>
                <a:ea typeface="+mn-ea"/>
                <a:cs typeface="+mn-cs"/>
              </a:rPr>
              <a:t>AD </a:t>
            </a:r>
            <a:r>
              <a:rPr kumimoji="0" lang="hr-HR" sz="2000" b="0" i="0" u="sng" strike="noStrike" kern="1200" cap="none" spc="0" normalizeH="0" baseline="0" noProof="0" dirty="0" err="1">
                <a:ln>
                  <a:noFill/>
                </a:ln>
                <a:solidFill>
                  <a:srgbClr val="FFFF00"/>
                </a:solidFill>
                <a:effectLst/>
                <a:uLnTx/>
                <a:uFillTx/>
                <a:latin typeface="Calibri"/>
                <a:ea typeface="+mn-ea"/>
                <a:cs typeface="+mn-cs"/>
              </a:rPr>
              <a:t>subjects</a:t>
            </a:r>
            <a:r>
              <a:rPr kumimoji="0" lang="hr-HR" sz="2000" b="0" i="0" u="sng" strike="noStrike" kern="1200" cap="none" spc="0" normalizeH="0" baseline="0" noProof="0" dirty="0">
                <a:ln>
                  <a:noFill/>
                </a:ln>
                <a:solidFill>
                  <a:srgbClr val="FFFF00"/>
                </a:solidFill>
                <a:effectLst/>
                <a:uLnTx/>
                <a:uFillTx/>
                <a:latin typeface="Calibri"/>
                <a:ea typeface="+mn-ea"/>
                <a:cs typeface="+mn-cs"/>
              </a:rPr>
              <a:t> </a:t>
            </a:r>
            <a:r>
              <a:rPr kumimoji="0" lang="hr-HR" sz="2000" b="0" i="0" u="sng" strike="noStrike" kern="1200" cap="none" spc="0" normalizeH="0" baseline="0" noProof="0" dirty="0" err="1">
                <a:ln>
                  <a:noFill/>
                </a:ln>
                <a:solidFill>
                  <a:srgbClr val="FFFF00"/>
                </a:solidFill>
                <a:effectLst/>
                <a:uLnTx/>
                <a:uFillTx/>
                <a:latin typeface="Calibri"/>
                <a:ea typeface="+mn-ea"/>
                <a:cs typeface="+mn-cs"/>
              </a:rPr>
              <a:t>showed</a:t>
            </a:r>
            <a:r>
              <a:rPr kumimoji="0" lang="hr-HR" sz="2000" b="0" i="0" u="sng" strike="noStrike" kern="1200" cap="none" spc="0" normalizeH="0" baseline="0" noProof="0" dirty="0">
                <a:ln>
                  <a:noFill/>
                </a:ln>
                <a:solidFill>
                  <a:srgbClr val="FFFF00"/>
                </a:solidFill>
                <a:effectLst/>
                <a:uLnTx/>
                <a:uFillTx/>
                <a:latin typeface="Calibri"/>
                <a:ea typeface="+mn-ea"/>
                <a:cs typeface="+mn-cs"/>
              </a:rPr>
              <a:t> </a:t>
            </a:r>
            <a:r>
              <a:rPr kumimoji="0" lang="hr-HR" sz="2000" b="0" i="0" u="sng" strike="noStrike" kern="1200" cap="none" spc="0" normalizeH="0" baseline="0" noProof="0" dirty="0" err="1">
                <a:ln>
                  <a:noFill/>
                </a:ln>
                <a:solidFill>
                  <a:srgbClr val="FFFF00"/>
                </a:solidFill>
                <a:effectLst/>
                <a:uLnTx/>
                <a:uFillTx/>
                <a:latin typeface="Calibri"/>
                <a:ea typeface="+mn-ea"/>
                <a:cs typeface="+mn-cs"/>
              </a:rPr>
              <a:t>highly</a:t>
            </a:r>
            <a:r>
              <a:rPr kumimoji="0" lang="hr-HR" sz="2000" b="0" i="0" u="sng" strike="noStrike" kern="1200" cap="none" spc="0" normalizeH="0" baseline="0" noProof="0" dirty="0">
                <a:ln>
                  <a:noFill/>
                </a:ln>
                <a:solidFill>
                  <a:srgbClr val="FFFF00"/>
                </a:solidFill>
                <a:effectLst/>
                <a:uLnTx/>
                <a:uFillTx/>
                <a:latin typeface="Calibri"/>
                <a:ea typeface="+mn-ea"/>
                <a:cs typeface="+mn-cs"/>
              </a:rPr>
              <a:t> </a:t>
            </a:r>
            <a:r>
              <a:rPr kumimoji="0" lang="hr-HR" sz="2000" b="0" i="0" u="sng" strike="noStrike" kern="1200" cap="none" spc="0" normalizeH="0" baseline="0" noProof="0" dirty="0" err="1">
                <a:ln>
                  <a:noFill/>
                </a:ln>
                <a:solidFill>
                  <a:srgbClr val="FFFF00"/>
                </a:solidFill>
                <a:effectLst/>
                <a:uLnTx/>
                <a:uFillTx/>
                <a:latin typeface="Calibri"/>
                <a:ea typeface="+mn-ea"/>
                <a:cs typeface="+mn-cs"/>
              </a:rPr>
              <a:t>significant</a:t>
            </a:r>
            <a:r>
              <a:rPr kumimoji="0" lang="hr-HR" sz="2000" b="0" i="0" u="sng" strike="noStrike" kern="1200" cap="none" spc="0" normalizeH="0" baseline="0" noProof="0" dirty="0">
                <a:ln>
                  <a:noFill/>
                </a:ln>
                <a:solidFill>
                  <a:srgbClr val="FFFF00"/>
                </a:solidFill>
                <a:effectLst/>
                <a:uLnTx/>
                <a:uFillTx/>
                <a:latin typeface="Calibri"/>
                <a:ea typeface="+mn-ea"/>
                <a:cs typeface="+mn-cs"/>
              </a:rPr>
              <a:t> </a:t>
            </a:r>
            <a:r>
              <a:rPr kumimoji="0" lang="hr-HR" sz="2000" b="0" i="0" u="sng" strike="noStrike" kern="1200" cap="none" spc="0" normalizeH="0" baseline="0" noProof="0" dirty="0" err="1">
                <a:ln>
                  <a:noFill/>
                </a:ln>
                <a:solidFill>
                  <a:srgbClr val="FFFF00"/>
                </a:solidFill>
                <a:effectLst/>
                <a:uLnTx/>
                <a:uFillTx/>
                <a:latin typeface="Calibri"/>
                <a:ea typeface="+mn-ea"/>
                <a:cs typeface="+mn-cs"/>
              </a:rPr>
              <a:t>decreased</a:t>
            </a:r>
            <a:r>
              <a:rPr kumimoji="0" lang="hr-HR" sz="2000" b="0" i="0" u="sng" strike="noStrike" kern="1200" cap="none" spc="0" normalizeH="0" baseline="0" noProof="0" dirty="0">
                <a:ln>
                  <a:noFill/>
                </a:ln>
                <a:solidFill>
                  <a:srgbClr val="FFFF00"/>
                </a:solidFill>
                <a:effectLst/>
                <a:uLnTx/>
                <a:uFillTx/>
                <a:latin typeface="Calibri"/>
                <a:ea typeface="+mn-ea"/>
                <a:cs typeface="+mn-cs"/>
              </a:rPr>
              <a:t> </a:t>
            </a:r>
            <a:r>
              <a:rPr kumimoji="0" lang="hr-HR" sz="2000" b="0" i="0" u="sng" strike="noStrike" kern="1200" cap="none" spc="0" normalizeH="0" baseline="0" noProof="0" dirty="0" err="1">
                <a:ln>
                  <a:noFill/>
                </a:ln>
                <a:solidFill>
                  <a:srgbClr val="FFFF00"/>
                </a:solidFill>
                <a:effectLst/>
                <a:uLnTx/>
                <a:uFillTx/>
                <a:latin typeface="Calibri"/>
                <a:ea typeface="+mn-ea"/>
                <a:cs typeface="+mn-cs"/>
              </a:rPr>
              <a:t>resting</a:t>
            </a:r>
            <a:r>
              <a:rPr kumimoji="0" lang="hr-HR" sz="2000" b="0" i="0" u="sng" strike="noStrike" kern="1200" cap="none" spc="0" normalizeH="0" baseline="0" noProof="0" dirty="0">
                <a:ln>
                  <a:noFill/>
                </a:ln>
                <a:solidFill>
                  <a:srgbClr val="FFFF00"/>
                </a:solidFill>
                <a:effectLst/>
                <a:uLnTx/>
                <a:uFillTx/>
                <a:latin typeface="Calibri"/>
                <a:ea typeface="+mn-ea"/>
                <a:cs typeface="+mn-cs"/>
              </a:rPr>
              <a:t>-</a:t>
            </a:r>
            <a:r>
              <a:rPr kumimoji="0" lang="hr-HR" sz="2000" b="0" i="0" u="sng" strike="noStrike" kern="1200" cap="none" spc="0" normalizeH="0" baseline="0" noProof="0" dirty="0" err="1">
                <a:ln>
                  <a:noFill/>
                </a:ln>
                <a:solidFill>
                  <a:srgbClr val="FFFF00"/>
                </a:solidFill>
                <a:effectLst/>
                <a:uLnTx/>
                <a:uFillTx/>
                <a:latin typeface="Calibri"/>
                <a:ea typeface="+mn-ea"/>
                <a:cs typeface="+mn-cs"/>
              </a:rPr>
              <a:t>state</a:t>
            </a:r>
            <a:r>
              <a:rPr kumimoji="0" lang="hr-HR" sz="2000" b="0" i="0" u="sng" strike="noStrike" kern="1200" cap="none" spc="0" normalizeH="0" baseline="0" noProof="0" dirty="0">
                <a:ln>
                  <a:noFill/>
                </a:ln>
                <a:solidFill>
                  <a:srgbClr val="FFFF00"/>
                </a:solidFill>
                <a:effectLst/>
                <a:uLnTx/>
                <a:uFillTx/>
                <a:latin typeface="Calibri"/>
                <a:ea typeface="+mn-ea"/>
                <a:cs typeface="+mn-cs"/>
              </a:rPr>
              <a:t> </a:t>
            </a:r>
            <a:r>
              <a:rPr kumimoji="0" lang="hr-HR" sz="2000" b="0" i="0" u="sng" strike="noStrike" kern="1200" cap="none" spc="0" normalizeH="0" baseline="0" noProof="0" dirty="0" err="1">
                <a:ln>
                  <a:noFill/>
                </a:ln>
                <a:solidFill>
                  <a:srgbClr val="FFFF00"/>
                </a:solidFill>
                <a:effectLst/>
                <a:uLnTx/>
                <a:uFillTx/>
                <a:latin typeface="Calibri"/>
                <a:ea typeface="+mn-ea"/>
                <a:cs typeface="+mn-cs"/>
              </a:rPr>
              <a:t>activity</a:t>
            </a:r>
            <a:r>
              <a:rPr kumimoji="0" lang="hr-HR" sz="2000" b="0" i="0" u="sng" strike="noStrike" kern="1200" cap="none" spc="0" normalizeH="0" baseline="0" noProof="0" dirty="0">
                <a:ln>
                  <a:noFill/>
                </a:ln>
                <a:solidFill>
                  <a:srgbClr val="FFFF00"/>
                </a:solidFill>
                <a:effectLst/>
                <a:uLnTx/>
                <a:uFillTx/>
                <a:latin typeface="Calibri"/>
                <a:ea typeface="+mn-ea"/>
                <a:cs typeface="+mn-cs"/>
              </a:rPr>
              <a:t> </a:t>
            </a:r>
            <a:r>
              <a:rPr kumimoji="0" lang="hr-HR" sz="2000" b="0" i="0" u="sng" strike="noStrike" kern="1200" cap="none" spc="0" normalizeH="0" baseline="0" noProof="0" dirty="0" err="1">
                <a:ln>
                  <a:noFill/>
                </a:ln>
                <a:solidFill>
                  <a:srgbClr val="FFFF00"/>
                </a:solidFill>
                <a:effectLst/>
                <a:uLnTx/>
                <a:uFillTx/>
                <a:latin typeface="Calibri"/>
                <a:ea typeface="+mn-ea"/>
                <a:cs typeface="+mn-cs"/>
              </a:rPr>
              <a:t>in</a:t>
            </a:r>
            <a:r>
              <a:rPr kumimoji="0" lang="hr-HR" sz="2000" b="0" i="0" u="sng" strike="noStrike" kern="1200" cap="none" spc="0" normalizeH="0" baseline="0" noProof="0" dirty="0">
                <a:ln>
                  <a:noFill/>
                </a:ln>
                <a:solidFill>
                  <a:srgbClr val="FFFF00"/>
                </a:solidFill>
                <a:effectLst/>
                <a:uLnTx/>
                <a:uFillTx/>
                <a:latin typeface="Calibri"/>
                <a:ea typeface="+mn-ea"/>
                <a:cs typeface="+mn-cs"/>
              </a:rPr>
              <a:t> PCC </a:t>
            </a:r>
            <a:r>
              <a:rPr kumimoji="0" lang="hr-HR" sz="2000" b="0" i="0" u="sng" strike="noStrike" kern="1200" cap="none" spc="0" normalizeH="0" baseline="0" noProof="0" dirty="0">
                <a:ln>
                  <a:noFill/>
                </a:ln>
                <a:solidFill>
                  <a:srgbClr val="00B0F0"/>
                </a:solidFill>
                <a:effectLst/>
                <a:uLnTx/>
                <a:uFillTx/>
                <a:latin typeface="Calibri"/>
                <a:ea typeface="+mn-ea"/>
                <a:cs typeface="+mn-cs"/>
              </a:rPr>
              <a:t>(</a:t>
            </a:r>
            <a:r>
              <a:rPr kumimoji="0" lang="hr-HR" sz="2000" b="0" i="0" u="sng" strike="noStrike" kern="1200" cap="none" spc="0" normalizeH="0" baseline="0" noProof="0" dirty="0" err="1">
                <a:ln>
                  <a:noFill/>
                </a:ln>
                <a:solidFill>
                  <a:srgbClr val="00B0F0"/>
                </a:solidFill>
                <a:effectLst/>
                <a:uLnTx/>
                <a:uFillTx/>
                <a:latin typeface="Calibri"/>
                <a:ea typeface="+mn-ea"/>
                <a:cs typeface="+mn-cs"/>
              </a:rPr>
              <a:t>blue</a:t>
            </a:r>
            <a:r>
              <a:rPr kumimoji="0" lang="hr-HR" sz="2000" b="0" i="0" u="sng" strike="noStrike" kern="1200" cap="none" spc="0" normalizeH="0" baseline="0" noProof="0" dirty="0">
                <a:ln>
                  <a:noFill/>
                </a:ln>
                <a:solidFill>
                  <a:srgbClr val="00B0F0"/>
                </a:solidFill>
                <a:effectLst/>
                <a:uLnTx/>
                <a:uFillTx/>
                <a:latin typeface="Calibri"/>
                <a:ea typeface="+mn-ea"/>
                <a:cs typeface="+mn-cs"/>
              </a:rPr>
              <a:t> </a:t>
            </a:r>
            <a:r>
              <a:rPr kumimoji="0" lang="hr-HR" sz="2000" b="0" i="0" u="sng" strike="noStrike" kern="1200" cap="none" spc="0" normalizeH="0" baseline="0" noProof="0" dirty="0" err="1">
                <a:ln>
                  <a:noFill/>
                </a:ln>
                <a:solidFill>
                  <a:srgbClr val="00B0F0"/>
                </a:solidFill>
                <a:effectLst/>
                <a:uLnTx/>
                <a:uFillTx/>
                <a:latin typeface="Calibri"/>
                <a:ea typeface="+mn-ea"/>
                <a:cs typeface="+mn-cs"/>
              </a:rPr>
              <a:t>arrow</a:t>
            </a:r>
            <a:r>
              <a:rPr kumimoji="0" lang="hr-HR" sz="2000" b="0" i="0" u="sng" strike="noStrike" kern="1200" cap="none" spc="0" normalizeH="0" baseline="0" noProof="0" dirty="0">
                <a:ln>
                  <a:noFill/>
                </a:ln>
                <a:solidFill>
                  <a:srgbClr val="FFFF00"/>
                </a:solidFill>
                <a:effectLst/>
                <a:uLnTx/>
                <a:uFillTx/>
                <a:latin typeface="Calibri"/>
                <a:ea typeface="+mn-ea"/>
                <a:cs typeface="+mn-cs"/>
              </a:rPr>
              <a:t>), </a:t>
            </a:r>
            <a:r>
              <a:rPr kumimoji="0" lang="hr-HR" sz="2000" b="0" i="0" u="sng" strike="noStrike" kern="1200" cap="none" spc="0" normalizeH="0" baseline="0" noProof="0" dirty="0" err="1">
                <a:ln>
                  <a:noFill/>
                </a:ln>
                <a:solidFill>
                  <a:srgbClr val="FFFF00"/>
                </a:solidFill>
                <a:effectLst/>
                <a:uLnTx/>
                <a:uFillTx/>
                <a:latin typeface="Calibri"/>
                <a:ea typeface="+mn-ea"/>
                <a:cs typeface="+mn-cs"/>
              </a:rPr>
              <a:t>hippocampus</a:t>
            </a:r>
            <a:r>
              <a:rPr kumimoji="0" lang="hr-HR" sz="2000" b="0" i="0" u="sng" strike="noStrike" kern="1200" cap="none" spc="0" normalizeH="0" baseline="0" noProof="0" dirty="0">
                <a:ln>
                  <a:noFill/>
                </a:ln>
                <a:solidFill>
                  <a:srgbClr val="FFFF00"/>
                </a:solidFill>
                <a:effectLst/>
                <a:uLnTx/>
                <a:uFillTx/>
                <a:latin typeface="Calibri"/>
                <a:ea typeface="+mn-ea"/>
                <a:cs typeface="+mn-cs"/>
              </a:rPr>
              <a:t> </a:t>
            </a:r>
            <a:r>
              <a:rPr kumimoji="0" lang="hr-HR" sz="2000" b="0" i="0" u="sng" strike="noStrike" kern="1200" cap="none" spc="0" normalizeH="0" baseline="0" noProof="0" dirty="0" err="1">
                <a:ln>
                  <a:noFill/>
                </a:ln>
                <a:solidFill>
                  <a:srgbClr val="FFFF00"/>
                </a:solidFill>
                <a:effectLst/>
                <a:uLnTx/>
                <a:uFillTx/>
                <a:latin typeface="Calibri"/>
                <a:ea typeface="+mn-ea"/>
                <a:cs typeface="+mn-cs"/>
              </a:rPr>
              <a:t>and</a:t>
            </a:r>
            <a:r>
              <a:rPr kumimoji="0" lang="hr-HR" sz="2000" b="0" i="0" u="sng" strike="noStrike" kern="1200" cap="none" spc="0" normalizeH="0" baseline="0" noProof="0" dirty="0">
                <a:ln>
                  <a:noFill/>
                </a:ln>
                <a:solidFill>
                  <a:srgbClr val="FFFF00"/>
                </a:solidFill>
                <a:effectLst/>
                <a:uLnTx/>
                <a:uFillTx/>
                <a:latin typeface="Calibri"/>
                <a:ea typeface="+mn-ea"/>
                <a:cs typeface="+mn-cs"/>
              </a:rPr>
              <a:t> </a:t>
            </a:r>
            <a:r>
              <a:rPr kumimoji="0" lang="hr-HR" sz="2000" b="0" i="0" u="sng" strike="noStrike" kern="1200" cap="none" spc="0" normalizeH="0" baseline="0" noProof="0" dirty="0" err="1">
                <a:ln>
                  <a:noFill/>
                </a:ln>
                <a:solidFill>
                  <a:srgbClr val="FFFF00"/>
                </a:solidFill>
                <a:effectLst/>
                <a:uLnTx/>
                <a:uFillTx/>
                <a:latin typeface="Calibri"/>
                <a:ea typeface="+mn-ea"/>
                <a:cs typeface="+mn-cs"/>
              </a:rPr>
              <a:t>entorhinal</a:t>
            </a:r>
            <a:r>
              <a:rPr kumimoji="0" lang="hr-HR" sz="2000" b="0" i="0" u="sng" strike="noStrike" kern="1200" cap="none" spc="0" normalizeH="0" baseline="0" noProof="0" dirty="0">
                <a:ln>
                  <a:noFill/>
                </a:ln>
                <a:solidFill>
                  <a:srgbClr val="FFFF00"/>
                </a:solidFill>
                <a:effectLst/>
                <a:uLnTx/>
                <a:uFillTx/>
                <a:latin typeface="Calibri"/>
                <a:ea typeface="+mn-ea"/>
                <a:cs typeface="+mn-cs"/>
              </a:rPr>
              <a:t> </a:t>
            </a:r>
            <a:r>
              <a:rPr kumimoji="0" lang="hr-HR" sz="2000" b="0" i="0" u="sng" strike="noStrike" kern="1200" cap="none" spc="0" normalizeH="0" baseline="0" noProof="0" dirty="0" err="1">
                <a:ln>
                  <a:noFill/>
                </a:ln>
                <a:solidFill>
                  <a:srgbClr val="FFFF00"/>
                </a:solidFill>
                <a:effectLst/>
                <a:uLnTx/>
                <a:uFillTx/>
                <a:latin typeface="Calibri"/>
                <a:ea typeface="+mn-ea"/>
                <a:cs typeface="+mn-cs"/>
              </a:rPr>
              <a:t>cortex</a:t>
            </a:r>
            <a:r>
              <a:rPr kumimoji="0" lang="hr-HR" sz="2000" b="0" i="0" u="sng" strike="noStrike" kern="1200" cap="none" spc="0" normalizeH="0" baseline="0" noProof="0" dirty="0">
                <a:ln>
                  <a:noFill/>
                </a:ln>
                <a:solidFill>
                  <a:srgbClr val="FFFF00"/>
                </a:solidFill>
                <a:effectLst/>
                <a:uLnTx/>
                <a:uFillTx/>
                <a:latin typeface="Calibri"/>
                <a:ea typeface="+mn-ea"/>
                <a:cs typeface="+mn-cs"/>
              </a:rPr>
              <a:t> </a:t>
            </a:r>
            <a:r>
              <a:rPr kumimoji="0" lang="hr-HR" sz="2000" b="0" i="0" u="sng" strike="noStrike" kern="1200" cap="none" spc="0" normalizeH="0" baseline="0" noProof="0" dirty="0">
                <a:ln>
                  <a:noFill/>
                </a:ln>
                <a:solidFill>
                  <a:srgbClr val="92D050"/>
                </a:solidFill>
                <a:effectLst/>
                <a:uLnTx/>
                <a:uFillTx/>
                <a:latin typeface="Calibri"/>
                <a:ea typeface="+mn-ea"/>
                <a:cs typeface="+mn-cs"/>
              </a:rPr>
              <a:t>(</a:t>
            </a:r>
            <a:r>
              <a:rPr kumimoji="0" lang="hr-HR" sz="2000" b="0" i="0" u="sng" strike="noStrike" kern="1200" cap="none" spc="0" normalizeH="0" baseline="0" noProof="0" dirty="0" err="1">
                <a:ln>
                  <a:noFill/>
                </a:ln>
                <a:solidFill>
                  <a:srgbClr val="92D050"/>
                </a:solidFill>
                <a:effectLst/>
                <a:uLnTx/>
                <a:uFillTx/>
                <a:latin typeface="Calibri"/>
                <a:ea typeface="+mn-ea"/>
                <a:cs typeface="+mn-cs"/>
              </a:rPr>
              <a:t>green</a:t>
            </a:r>
            <a:r>
              <a:rPr kumimoji="0" lang="hr-HR" sz="2000" b="0" i="0" u="sng" strike="noStrike" kern="1200" cap="none" spc="0" normalizeH="0" baseline="0" noProof="0" dirty="0">
                <a:ln>
                  <a:noFill/>
                </a:ln>
                <a:solidFill>
                  <a:srgbClr val="92D050"/>
                </a:solidFill>
                <a:effectLst/>
                <a:uLnTx/>
                <a:uFillTx/>
                <a:latin typeface="Calibri"/>
                <a:ea typeface="+mn-ea"/>
                <a:cs typeface="+mn-cs"/>
              </a:rPr>
              <a:t> </a:t>
            </a:r>
            <a:r>
              <a:rPr kumimoji="0" lang="hr-HR" sz="2000" b="0" i="0" u="sng" strike="noStrike" kern="1200" cap="none" spc="0" normalizeH="0" baseline="0" noProof="0" dirty="0" err="1">
                <a:ln>
                  <a:noFill/>
                </a:ln>
                <a:solidFill>
                  <a:srgbClr val="92D050"/>
                </a:solidFill>
                <a:effectLst/>
                <a:uLnTx/>
                <a:uFillTx/>
                <a:latin typeface="Calibri"/>
                <a:ea typeface="+mn-ea"/>
                <a:cs typeface="+mn-cs"/>
              </a:rPr>
              <a:t>arrow</a:t>
            </a:r>
            <a:r>
              <a:rPr kumimoji="0" lang="hr-HR" sz="2000" b="0" i="0" u="sng" strike="noStrike" kern="1200" cap="none" spc="0" normalizeH="0" baseline="0" noProof="0" dirty="0">
                <a:ln>
                  <a:noFill/>
                </a:ln>
                <a:solidFill>
                  <a:srgbClr val="92D050"/>
                </a:solidFill>
                <a:effectLst/>
                <a:uLnTx/>
                <a:uFillTx/>
                <a:latin typeface="Calibri"/>
                <a:ea typeface="+mn-ea"/>
                <a:cs typeface="+mn-cs"/>
              </a:rPr>
              <a:t>)</a:t>
            </a:r>
            <a:r>
              <a:rPr kumimoji="0" lang="hr-HR" sz="2000" b="0" i="0" u="sng" strike="noStrike" kern="1200" cap="none" spc="0" normalizeH="0" baseline="0" noProof="0" dirty="0">
                <a:ln>
                  <a:noFill/>
                </a:ln>
                <a:solidFill>
                  <a:srgbClr val="FFFF00"/>
                </a:solidFill>
                <a:effectLst/>
                <a:uLnTx/>
                <a:uFillTx/>
                <a:latin typeface="Calibri"/>
                <a:ea typeface="+mn-ea"/>
                <a:cs typeface="+mn-cs"/>
              </a:rPr>
              <a:t>.</a:t>
            </a:r>
            <a:endParaRPr kumimoji="0" lang="en-US" sz="2000" b="0" i="0" u="sng" strike="noStrike" kern="1200" cap="none" spc="0" normalizeH="0" baseline="0" noProof="0" dirty="0">
              <a:ln>
                <a:noFill/>
              </a:ln>
              <a:solidFill>
                <a:srgbClr val="FFFF00"/>
              </a:solidFill>
              <a:effectLst/>
              <a:uLnTx/>
              <a:uFillTx/>
              <a:latin typeface="Calibri"/>
              <a:ea typeface="+mn-ea"/>
              <a:cs typeface="+mn-cs"/>
            </a:endParaRPr>
          </a:p>
        </p:txBody>
      </p:sp>
      <p:sp>
        <p:nvSpPr>
          <p:cNvPr id="3" name="TextBox 2"/>
          <p:cNvSpPr txBox="1"/>
          <p:nvPr/>
        </p:nvSpPr>
        <p:spPr>
          <a:xfrm>
            <a:off x="1331640" y="1403484"/>
            <a:ext cx="28083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err="1">
                <a:ln>
                  <a:noFill/>
                </a:ln>
                <a:solidFill>
                  <a:prstClr val="white"/>
                </a:solidFill>
                <a:effectLst/>
                <a:uLnTx/>
                <a:uFillTx/>
                <a:latin typeface="Calibri"/>
                <a:ea typeface="+mn-ea"/>
                <a:cs typeface="+mn-cs"/>
              </a:rPr>
              <a:t>Healthy</a:t>
            </a:r>
            <a:r>
              <a:rPr kumimoji="0" lang="hr-HR" sz="1800" b="0" i="0" u="none" strike="noStrike" kern="1200" cap="none" spc="0" normalizeH="0" baseline="0" noProof="0" dirty="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a:ln>
                  <a:noFill/>
                </a:ln>
                <a:solidFill>
                  <a:prstClr val="white"/>
                </a:solidFill>
                <a:effectLst/>
                <a:uLnTx/>
                <a:uFillTx/>
                <a:latin typeface="Calibri"/>
                <a:ea typeface="+mn-ea"/>
                <a:cs typeface="+mn-cs"/>
              </a:rPr>
              <a:t>elderly</a:t>
            </a:r>
            <a:r>
              <a:rPr kumimoji="0" lang="hr-HR" sz="1800" b="0" i="0" u="none" strike="noStrike" kern="1200" cap="none" spc="0" normalizeH="0" baseline="0" noProof="0" dirty="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a:ln>
                  <a:noFill/>
                </a:ln>
                <a:solidFill>
                  <a:prstClr val="white"/>
                </a:solidFill>
                <a:effectLst/>
                <a:uLnTx/>
                <a:uFillTx/>
                <a:latin typeface="Calibri"/>
                <a:ea typeface="+mn-ea"/>
                <a:cs typeface="+mn-cs"/>
              </a:rPr>
              <a:t>subjects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4932040" y="1403484"/>
            <a:ext cx="3168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err="1">
                <a:ln>
                  <a:noFill/>
                </a:ln>
                <a:solidFill>
                  <a:prstClr val="white"/>
                </a:solidFill>
                <a:effectLst/>
                <a:uLnTx/>
                <a:uFillTx/>
                <a:latin typeface="Calibri"/>
                <a:ea typeface="+mn-ea"/>
                <a:cs typeface="+mn-cs"/>
              </a:rPr>
              <a:t>Alzheimer</a:t>
            </a:r>
            <a:r>
              <a:rPr kumimoji="0" lang="hr-HR" sz="1800" b="0" i="0" u="none" strike="noStrike" kern="1200" cap="none" spc="0" normalizeH="0" baseline="0" noProof="0" dirty="0">
                <a:ln>
                  <a:noFill/>
                </a:ln>
                <a:solidFill>
                  <a:prstClr val="white"/>
                </a:solidFill>
                <a:effectLst/>
                <a:uLnTx/>
                <a:uFillTx/>
                <a:latin typeface="Calibri"/>
                <a:ea typeface="+mn-ea"/>
                <a:cs typeface="+mn-cs"/>
              </a:rPr>
              <a:t>’s </a:t>
            </a:r>
            <a:r>
              <a:rPr kumimoji="0" lang="hr-HR" sz="1800" b="0" i="0" u="none" strike="noStrike" kern="1200" cap="none" spc="0" normalizeH="0" baseline="0" noProof="0" dirty="0" err="1">
                <a:ln>
                  <a:noFill/>
                </a:ln>
                <a:solidFill>
                  <a:prstClr val="white"/>
                </a:solidFill>
                <a:effectLst/>
                <a:uLnTx/>
                <a:uFillTx/>
                <a:latin typeface="Calibri"/>
                <a:ea typeface="+mn-ea"/>
                <a:cs typeface="+mn-cs"/>
              </a:rPr>
              <a:t>disease</a:t>
            </a:r>
            <a:r>
              <a:rPr kumimoji="0" lang="hr-HR" sz="1800" b="0" i="0" u="none" strike="noStrike" kern="1200" cap="none" spc="0" normalizeH="0" baseline="0" noProof="0" dirty="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a:ln>
                  <a:noFill/>
                </a:ln>
                <a:solidFill>
                  <a:prstClr val="white"/>
                </a:solidFill>
                <a:effectLst/>
                <a:uLnTx/>
                <a:uFillTx/>
                <a:latin typeface="Calibri"/>
                <a:ea typeface="+mn-ea"/>
                <a:cs typeface="+mn-cs"/>
              </a:rPr>
              <a:t>subjects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42726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256"/>
            <a:ext cx="8507288" cy="1143000"/>
          </a:xfrm>
        </p:spPr>
        <p:txBody>
          <a:bodyPr>
            <a:normAutofit/>
          </a:bodyPr>
          <a:lstStyle/>
          <a:p>
            <a:r>
              <a:rPr lang="hr-HR" sz="3200" b="1" dirty="0" err="1">
                <a:solidFill>
                  <a:srgbClr val="FFFF00"/>
                </a:solidFill>
              </a:rPr>
              <a:t>Correlation</a:t>
            </a:r>
            <a:r>
              <a:rPr lang="hr-HR" sz="3200" b="1" dirty="0">
                <a:solidFill>
                  <a:srgbClr val="FFFF00"/>
                </a:solidFill>
              </a:rPr>
              <a:t> </a:t>
            </a:r>
            <a:r>
              <a:rPr lang="hr-HR" sz="3200" b="1" dirty="0" err="1">
                <a:solidFill>
                  <a:srgbClr val="FFFF00"/>
                </a:solidFill>
              </a:rPr>
              <a:t>of</a:t>
            </a:r>
            <a:r>
              <a:rPr lang="hr-HR" sz="3200" b="1" dirty="0">
                <a:solidFill>
                  <a:srgbClr val="FFFF00"/>
                </a:solidFill>
              </a:rPr>
              <a:t> β-</a:t>
            </a:r>
            <a:r>
              <a:rPr lang="hr-HR" sz="3200" b="1" dirty="0" err="1">
                <a:solidFill>
                  <a:srgbClr val="FFFF00"/>
                </a:solidFill>
              </a:rPr>
              <a:t>amyloid</a:t>
            </a:r>
            <a:r>
              <a:rPr lang="hr-HR" sz="3200" b="1" dirty="0">
                <a:solidFill>
                  <a:srgbClr val="FFFF00"/>
                </a:solidFill>
              </a:rPr>
              <a:t> </a:t>
            </a:r>
            <a:r>
              <a:rPr lang="hr-HR" sz="3200" b="1" dirty="0" err="1">
                <a:solidFill>
                  <a:srgbClr val="FFFF00"/>
                </a:solidFill>
              </a:rPr>
              <a:t>deposition</a:t>
            </a:r>
            <a:r>
              <a:rPr lang="hr-HR" sz="3200" b="1" dirty="0">
                <a:solidFill>
                  <a:srgbClr val="FFFF00"/>
                </a:solidFill>
              </a:rPr>
              <a:t> (PIB PET) </a:t>
            </a:r>
            <a:r>
              <a:rPr lang="hr-HR" sz="3200" b="1" dirty="0" err="1">
                <a:solidFill>
                  <a:srgbClr val="FFFF00"/>
                </a:solidFill>
              </a:rPr>
              <a:t>and</a:t>
            </a:r>
            <a:r>
              <a:rPr lang="hr-HR" sz="3200" b="1" dirty="0">
                <a:solidFill>
                  <a:srgbClr val="FFFF00"/>
                </a:solidFill>
              </a:rPr>
              <a:t> DMN f-nal </a:t>
            </a:r>
            <a:r>
              <a:rPr lang="hr-HR" sz="3200" b="1" dirty="0" err="1">
                <a:solidFill>
                  <a:srgbClr val="FFFF00"/>
                </a:solidFill>
              </a:rPr>
              <a:t>connectivity</a:t>
            </a:r>
            <a:endParaRPr lang="en-US" sz="3200" b="1" dirty="0">
              <a:solidFill>
                <a:srgbClr val="FFFF00"/>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3768" y="1161351"/>
            <a:ext cx="4601364" cy="5255110"/>
          </a:xfrm>
          <a:prstGeom prst="rect">
            <a:avLst/>
          </a:prstGeom>
        </p:spPr>
      </p:pic>
      <p:sp>
        <p:nvSpPr>
          <p:cNvPr id="12" name="TextBox 11"/>
          <p:cNvSpPr txBox="1"/>
          <p:nvPr/>
        </p:nvSpPr>
        <p:spPr>
          <a:xfrm>
            <a:off x="2987824" y="6330806"/>
            <a:ext cx="60471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err="1">
                <a:ln>
                  <a:noFill/>
                </a:ln>
                <a:solidFill>
                  <a:srgbClr val="FFC000"/>
                </a:solidFill>
                <a:effectLst/>
                <a:uLnTx/>
                <a:uFillTx/>
                <a:latin typeface="Calibri"/>
                <a:ea typeface="+mn-ea"/>
                <a:cs typeface="+mn-cs"/>
              </a:rPr>
              <a:t>Hedden</a:t>
            </a:r>
            <a:r>
              <a:rPr kumimoji="0" lang="hr-HR" sz="1600" b="0" i="0" u="none" strike="noStrike" kern="1200" cap="none" spc="0" normalizeH="0" baseline="0" noProof="0" dirty="0">
                <a:ln>
                  <a:noFill/>
                </a:ln>
                <a:solidFill>
                  <a:srgbClr val="FFC000"/>
                </a:solidFill>
                <a:effectLst/>
                <a:uLnTx/>
                <a:uFillTx/>
                <a:latin typeface="Calibri"/>
                <a:ea typeface="+mn-ea"/>
                <a:cs typeface="+mn-cs"/>
              </a:rPr>
              <a:t> et al., J. </a:t>
            </a:r>
            <a:r>
              <a:rPr kumimoji="0" lang="hr-HR" sz="1600" b="0" i="0" u="none" strike="noStrike" kern="1200" cap="none" spc="0" normalizeH="0" baseline="0" noProof="0" dirty="0" err="1">
                <a:ln>
                  <a:noFill/>
                </a:ln>
                <a:solidFill>
                  <a:srgbClr val="FFC000"/>
                </a:solidFill>
                <a:effectLst/>
                <a:uLnTx/>
                <a:uFillTx/>
                <a:latin typeface="Calibri"/>
                <a:ea typeface="+mn-ea"/>
                <a:cs typeface="+mn-cs"/>
              </a:rPr>
              <a:t>Neurosci</a:t>
            </a:r>
            <a:r>
              <a:rPr kumimoji="0" lang="hr-HR" sz="1600" b="0" i="0" u="none" strike="noStrike" kern="1200" cap="none" spc="0" normalizeH="0" baseline="0" noProof="0" dirty="0">
                <a:ln>
                  <a:noFill/>
                </a:ln>
                <a:solidFill>
                  <a:srgbClr val="FFC000"/>
                </a:solidFill>
                <a:effectLst/>
                <a:uLnTx/>
                <a:uFillTx/>
                <a:latin typeface="Calibri"/>
                <a:ea typeface="+mn-ea"/>
                <a:cs typeface="+mn-cs"/>
              </a:rPr>
              <a:t>., 2009, 29, 12686-12694;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err="1">
                <a:ln>
                  <a:noFill/>
                </a:ln>
                <a:solidFill>
                  <a:prstClr val="white"/>
                </a:solidFill>
                <a:effectLst/>
                <a:uLnTx/>
                <a:uFillTx/>
                <a:latin typeface="Calibri"/>
                <a:ea typeface="+mn-ea"/>
                <a:cs typeface="+mn-cs"/>
              </a:rPr>
              <a:t>findings</a:t>
            </a:r>
            <a:r>
              <a:rPr kumimoji="0" lang="hr-HR" sz="1600" b="0" i="0" u="none" strike="noStrike" kern="1200" cap="none" spc="0" normalizeH="0" baseline="0" noProof="0" dirty="0">
                <a:ln>
                  <a:noFill/>
                </a:ln>
                <a:solidFill>
                  <a:prstClr val="white"/>
                </a:solidFill>
                <a:effectLst/>
                <a:uLnTx/>
                <a:uFillTx/>
                <a:latin typeface="Calibri"/>
                <a:ea typeface="+mn-ea"/>
                <a:cs typeface="+mn-cs"/>
              </a:rPr>
              <a:t> </a:t>
            </a:r>
            <a:r>
              <a:rPr kumimoji="0" lang="hr-HR" sz="1600" b="0" i="0" u="none" strike="noStrike" kern="1200" cap="none" spc="0" normalizeH="0" baseline="0" noProof="0" dirty="0" err="1">
                <a:ln>
                  <a:noFill/>
                </a:ln>
                <a:solidFill>
                  <a:prstClr val="white"/>
                </a:solidFill>
                <a:effectLst/>
                <a:uLnTx/>
                <a:uFillTx/>
                <a:latin typeface="Calibri"/>
                <a:ea typeface="+mn-ea"/>
                <a:cs typeface="+mn-cs"/>
              </a:rPr>
              <a:t>confirmed</a:t>
            </a:r>
            <a:r>
              <a:rPr kumimoji="0" lang="hr-HR" sz="1600" b="0" i="0" u="none" strike="noStrike" kern="1200" cap="none" spc="0" normalizeH="0" baseline="0" noProof="0" dirty="0">
                <a:ln>
                  <a:noFill/>
                </a:ln>
                <a:solidFill>
                  <a:prstClr val="white"/>
                </a:solidFill>
                <a:effectLst/>
                <a:uLnTx/>
                <a:uFillTx/>
                <a:latin typeface="Calibri"/>
                <a:ea typeface="+mn-ea"/>
                <a:cs typeface="+mn-cs"/>
              </a:rPr>
              <a:t> </a:t>
            </a:r>
            <a:r>
              <a:rPr kumimoji="0" lang="hr-HR" sz="1600" b="0" i="0" u="none" strike="noStrike" kern="1200" cap="none" spc="0" normalizeH="0" baseline="0" noProof="0" dirty="0" err="1">
                <a:ln>
                  <a:noFill/>
                </a:ln>
                <a:solidFill>
                  <a:prstClr val="white"/>
                </a:solidFill>
                <a:effectLst/>
                <a:uLnTx/>
                <a:uFillTx/>
                <a:latin typeface="Calibri"/>
                <a:ea typeface="+mn-ea"/>
                <a:cs typeface="+mn-cs"/>
              </a:rPr>
              <a:t>in</a:t>
            </a:r>
            <a:r>
              <a:rPr kumimoji="0" lang="hr-HR" sz="1600" b="0" i="0" u="none" strike="noStrike" kern="1200" cap="none" spc="0" normalizeH="0" baseline="0" noProof="0" dirty="0">
                <a:ln>
                  <a:noFill/>
                </a:ln>
                <a:solidFill>
                  <a:srgbClr val="FFC000"/>
                </a:solidFill>
                <a:effectLst/>
                <a:uLnTx/>
                <a:uFillTx/>
                <a:latin typeface="Calibri"/>
                <a:ea typeface="+mn-ea"/>
                <a:cs typeface="+mn-cs"/>
              </a:rPr>
              <a:t> </a:t>
            </a:r>
            <a:r>
              <a:rPr kumimoji="0" lang="hr-HR" sz="1600" b="0" i="0" u="none" strike="noStrike" kern="1200" cap="none" spc="0" normalizeH="0" baseline="0" noProof="0" dirty="0" err="1">
                <a:ln>
                  <a:noFill/>
                </a:ln>
                <a:solidFill>
                  <a:srgbClr val="FFC000"/>
                </a:solidFill>
                <a:effectLst/>
                <a:uLnTx/>
                <a:uFillTx/>
                <a:latin typeface="Calibri"/>
                <a:ea typeface="+mn-ea"/>
                <a:cs typeface="+mn-cs"/>
              </a:rPr>
              <a:t>Sheline</a:t>
            </a:r>
            <a:r>
              <a:rPr kumimoji="0" lang="hr-HR" sz="1600" b="0" i="0" u="none" strike="noStrike" kern="1200" cap="none" spc="0" normalizeH="0" baseline="0" noProof="0" dirty="0">
                <a:ln>
                  <a:noFill/>
                </a:ln>
                <a:solidFill>
                  <a:srgbClr val="FFC000"/>
                </a:solidFill>
                <a:effectLst/>
                <a:uLnTx/>
                <a:uFillTx/>
                <a:latin typeface="Calibri"/>
                <a:ea typeface="+mn-ea"/>
                <a:cs typeface="+mn-cs"/>
              </a:rPr>
              <a:t> et al., Biol. </a:t>
            </a:r>
            <a:r>
              <a:rPr kumimoji="0" lang="hr-HR" sz="1600" b="0" i="0" u="none" strike="noStrike" kern="1200" cap="none" spc="0" normalizeH="0" baseline="0" noProof="0" dirty="0" err="1">
                <a:ln>
                  <a:noFill/>
                </a:ln>
                <a:solidFill>
                  <a:srgbClr val="FFC000"/>
                </a:solidFill>
                <a:effectLst/>
                <a:uLnTx/>
                <a:uFillTx/>
                <a:latin typeface="Calibri"/>
                <a:ea typeface="+mn-ea"/>
                <a:cs typeface="+mn-cs"/>
              </a:rPr>
              <a:t>Psychiatry</a:t>
            </a:r>
            <a:r>
              <a:rPr kumimoji="0" lang="hr-HR" sz="1600" b="0" i="0" u="none" strike="noStrike" kern="1200" cap="none" spc="0" normalizeH="0" baseline="0" noProof="0" dirty="0">
                <a:ln>
                  <a:noFill/>
                </a:ln>
                <a:solidFill>
                  <a:srgbClr val="FFC000"/>
                </a:solidFill>
                <a:effectLst/>
                <a:uLnTx/>
                <a:uFillTx/>
                <a:latin typeface="Calibri"/>
                <a:ea typeface="+mn-ea"/>
                <a:cs typeface="+mn-cs"/>
              </a:rPr>
              <a:t>, 2010, 67, 584-587</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149564"/>
            <a:ext cx="2304256" cy="2473273"/>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3" y="3664588"/>
            <a:ext cx="2304257" cy="307678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1137" y="3622837"/>
            <a:ext cx="1876925" cy="2736304"/>
          </a:xfrm>
          <a:prstGeom prst="rect">
            <a:avLst/>
          </a:prstGeom>
        </p:spPr>
      </p:pic>
      <p:sp>
        <p:nvSpPr>
          <p:cNvPr id="18" name="TextBox 17"/>
          <p:cNvSpPr txBox="1"/>
          <p:nvPr/>
        </p:nvSpPr>
        <p:spPr>
          <a:xfrm>
            <a:off x="4932040" y="1412776"/>
            <a:ext cx="128913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err="1">
                <a:ln>
                  <a:noFill/>
                </a:ln>
                <a:solidFill>
                  <a:prstClr val="white"/>
                </a:solidFill>
                <a:effectLst/>
                <a:uLnTx/>
                <a:uFillTx/>
                <a:latin typeface="Calibri"/>
                <a:ea typeface="+mn-ea"/>
                <a:cs typeface="+mn-cs"/>
              </a:rPr>
              <a:t>Seed</a:t>
            </a:r>
            <a:r>
              <a:rPr kumimoji="0" lang="hr-HR" sz="1800" b="0" i="0" u="none" strike="noStrike" kern="1200" cap="none" spc="0" normalizeH="0" baseline="0" noProof="0" dirty="0">
                <a:ln>
                  <a:noFill/>
                </a:ln>
                <a:solidFill>
                  <a:prstClr val="white"/>
                </a:solidFill>
                <a:effectLst/>
                <a:uLnTx/>
                <a:uFillTx/>
                <a:latin typeface="Calibri"/>
                <a:ea typeface="+mn-ea"/>
                <a:cs typeface="+mn-cs"/>
              </a:rPr>
              <a:t> </a:t>
            </a:r>
            <a:r>
              <a:rPr kumimoji="0" lang="hr-HR" sz="1800" b="0" i="0" u="none" strike="noStrike" kern="1200" cap="none" spc="0" normalizeH="0" baseline="0" noProof="0" dirty="0" err="1">
                <a:ln>
                  <a:noFill/>
                </a:ln>
                <a:solidFill>
                  <a:prstClr val="white"/>
                </a:solidFill>
                <a:effectLst/>
                <a:uLnTx/>
                <a:uFillTx/>
                <a:latin typeface="Calibri"/>
                <a:ea typeface="+mn-ea"/>
                <a:cs typeface="+mn-cs"/>
              </a:rPr>
              <a:t>in</a:t>
            </a:r>
            <a:r>
              <a:rPr kumimoji="0" lang="hr-HR" sz="1800" b="0" i="0" u="none" strike="noStrike" kern="1200" cap="none" spc="0" normalizeH="0" baseline="0" noProof="0" dirty="0">
                <a:ln>
                  <a:noFill/>
                </a:ln>
                <a:solidFill>
                  <a:prstClr val="white"/>
                </a:solidFill>
                <a:effectLst/>
                <a:uLnTx/>
                <a:uFillTx/>
                <a:latin typeface="Calibri"/>
                <a:ea typeface="+mn-ea"/>
                <a:cs typeface="+mn-cs"/>
              </a:rPr>
              <a:t> PCC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prstClr val="white"/>
                </a:solidFill>
                <a:effectLst/>
                <a:uLnTx/>
                <a:uFillTx/>
                <a:latin typeface="Calibri"/>
                <a:ea typeface="+mn-ea"/>
                <a:cs typeface="+mn-cs"/>
              </a:rPr>
              <a:t>(</a:t>
            </a:r>
            <a:r>
              <a:rPr kumimoji="0" lang="hr-HR" sz="1800" b="0" i="0" u="none" strike="noStrike" kern="1200" cap="none" spc="0" normalizeH="0" baseline="0" noProof="0" dirty="0" err="1">
                <a:ln>
                  <a:noFill/>
                </a:ln>
                <a:solidFill>
                  <a:prstClr val="white"/>
                </a:solidFill>
                <a:effectLst/>
                <a:uLnTx/>
                <a:uFillTx/>
                <a:latin typeface="Calibri"/>
                <a:ea typeface="+mn-ea"/>
                <a:cs typeface="+mn-cs"/>
              </a:rPr>
              <a:t>blue</a:t>
            </a:r>
            <a:r>
              <a:rPr kumimoji="0" lang="hr-HR" sz="1800" b="0" i="0" u="none" strike="noStrike" kern="1200" cap="none" spc="0" normalizeH="0" baseline="0" noProof="0" dirty="0">
                <a:ln>
                  <a:noFill/>
                </a:ln>
                <a:solidFill>
                  <a:prstClr val="white"/>
                </a:solidFill>
                <a:effectLst/>
                <a:uLnTx/>
                <a:uFillTx/>
                <a:latin typeface="Calibri"/>
                <a:ea typeface="+mn-ea"/>
                <a:cs typeface="+mn-cs"/>
              </a:rPr>
              <a:t> box)</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7092280" y="1161351"/>
            <a:ext cx="209538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Clinically normal participants with high amyloid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burden </a:t>
            </a:r>
            <a:r>
              <a:rPr kumimoji="0" lang="en-US" sz="1200" b="1" i="0" u="sng" strike="noStrike" kern="1200" cap="none" spc="0" normalizeH="0" baseline="0" noProof="0" dirty="0">
                <a:ln>
                  <a:noFill/>
                </a:ln>
                <a:solidFill>
                  <a:prstClr val="white"/>
                </a:solidFill>
                <a:effectLst/>
                <a:uLnTx/>
                <a:uFillTx/>
                <a:latin typeface="Calibri"/>
                <a:ea typeface="+mn-ea"/>
                <a:cs typeface="+mn-cs"/>
              </a:rPr>
              <a:t>displayed significantly reduced f</a:t>
            </a:r>
            <a:r>
              <a:rPr kumimoji="0" lang="hr-HR" sz="1200" b="1" i="0" u="sng" strike="noStrike" kern="1200" cap="none" spc="0" normalizeH="0" baseline="0" noProof="0" dirty="0">
                <a:ln>
                  <a:noFill/>
                </a:ln>
                <a:solidFill>
                  <a:prstClr val="white"/>
                </a:solidFill>
                <a:effectLst/>
                <a:uLnTx/>
                <a:uFillTx/>
                <a:latin typeface="Calibri"/>
                <a:ea typeface="+mn-ea"/>
                <a:cs typeface="+mn-cs"/>
              </a:rPr>
              <a:t>-nal</a:t>
            </a:r>
            <a:r>
              <a:rPr kumimoji="0" lang="en-US" sz="1200" b="1" i="0" u="sng" strike="noStrike" kern="1200" cap="none" spc="0" normalizeH="0" baseline="0" noProof="0" dirty="0">
                <a:ln>
                  <a:noFill/>
                </a:ln>
                <a:solidFill>
                  <a:prstClr val="white"/>
                </a:solidFill>
                <a:effectLst/>
                <a:uLnTx/>
                <a:uFillTx/>
                <a:latin typeface="Calibri"/>
                <a:ea typeface="+mn-ea"/>
                <a:cs typeface="+mn-cs"/>
              </a:rPr>
              <a:t> correlations within </a:t>
            </a:r>
            <a:r>
              <a:rPr kumimoji="0" lang="hr-HR" sz="1200" b="1" i="0" u="sng" strike="noStrike" kern="1200" cap="none" spc="0" normalizeH="0" baseline="0" noProof="0" dirty="0">
                <a:ln>
                  <a:noFill/>
                </a:ln>
                <a:solidFill>
                  <a:prstClr val="white"/>
                </a:solidFill>
                <a:effectLst/>
                <a:uLnTx/>
                <a:uFillTx/>
                <a:latin typeface="Calibri"/>
                <a:ea typeface="+mn-ea"/>
                <a:cs typeface="+mn-cs"/>
              </a:rPr>
              <a:t>DMN</a:t>
            </a:r>
            <a:r>
              <a:rPr kumimoji="0" lang="hr-HR" sz="1200" b="1" i="0" u="none" strike="noStrike" kern="1200" cap="none" spc="0" normalizeH="0" baseline="0" noProof="0" dirty="0">
                <a:ln>
                  <a:noFill/>
                </a:ln>
                <a:solidFill>
                  <a:prstClr val="white"/>
                </a:solidFill>
                <a:effectLst/>
                <a:uLnTx/>
                <a:uFillTx/>
                <a:latin typeface="Calibri"/>
                <a:ea typeface="+mn-ea"/>
                <a:cs typeface="+mn-cs"/>
              </a:rPr>
              <a:t>, </a:t>
            </a:r>
            <a:r>
              <a:rPr kumimoji="0" lang="hr-HR" sz="1200" b="1" i="0" u="none" strike="noStrike" kern="1200" cap="none" spc="0" normalizeH="0" baseline="0" noProof="0" dirty="0" err="1">
                <a:ln>
                  <a:noFill/>
                </a:ln>
                <a:solidFill>
                  <a:srgbClr val="FFFF00"/>
                </a:solidFill>
                <a:effectLst/>
                <a:uLnTx/>
                <a:uFillTx/>
                <a:latin typeface="Calibri"/>
                <a:ea typeface="+mn-ea"/>
                <a:cs typeface="+mn-cs"/>
              </a:rPr>
              <a:t>including</a:t>
            </a:r>
            <a:r>
              <a:rPr kumimoji="0" lang="hr-HR" sz="1200" b="1" i="0" u="none" strike="noStrike" kern="1200" cap="none" spc="0" normalizeH="0" baseline="0" noProof="0" dirty="0">
                <a:ln>
                  <a:noFill/>
                </a:ln>
                <a:solidFill>
                  <a:srgbClr val="FFFF00"/>
                </a:solidFill>
                <a:effectLst/>
                <a:uLnTx/>
                <a:uFillTx/>
                <a:latin typeface="Calibri"/>
                <a:ea typeface="+mn-ea"/>
                <a:cs typeface="+mn-cs"/>
              </a:rPr>
              <a:t> </a:t>
            </a:r>
            <a:r>
              <a:rPr kumimoji="0" lang="hr-HR" sz="1200" b="1" i="0" u="sng" strike="noStrike" kern="1200" cap="none" spc="0" normalizeH="0" baseline="0" noProof="0" dirty="0">
                <a:ln>
                  <a:noFill/>
                </a:ln>
                <a:solidFill>
                  <a:srgbClr val="FFFF00"/>
                </a:solidFill>
                <a:effectLst/>
                <a:uLnTx/>
                <a:uFillTx/>
                <a:latin typeface="Calibri"/>
                <a:ea typeface="+mn-ea"/>
                <a:cs typeface="+mn-cs"/>
              </a:rPr>
              <a:t>f-nal </a:t>
            </a:r>
            <a:r>
              <a:rPr kumimoji="0" lang="hr-HR" sz="1200" b="1" i="0" u="sng" strike="noStrike" kern="1200" cap="none" spc="0" normalizeH="0" baseline="0" noProof="0" dirty="0" err="1">
                <a:ln>
                  <a:noFill/>
                </a:ln>
                <a:solidFill>
                  <a:srgbClr val="FFFF00"/>
                </a:solidFill>
                <a:effectLst/>
                <a:uLnTx/>
                <a:uFillTx/>
                <a:latin typeface="Calibri"/>
                <a:ea typeface="+mn-ea"/>
                <a:cs typeface="+mn-cs"/>
              </a:rPr>
              <a:t>disconnection</a:t>
            </a:r>
            <a:r>
              <a:rPr kumimoji="0" lang="hr-HR" sz="1200" b="1" i="0" u="sng" strike="noStrike" kern="1200" cap="none" spc="0" normalizeH="0" baseline="0" noProof="0" dirty="0">
                <a:ln>
                  <a:noFill/>
                </a:ln>
                <a:solidFill>
                  <a:srgbClr val="FFFF00"/>
                </a:solidFill>
                <a:effectLst/>
                <a:uLnTx/>
                <a:uFillTx/>
                <a:latin typeface="Calibri"/>
                <a:ea typeface="+mn-ea"/>
                <a:cs typeface="+mn-cs"/>
              </a:rPr>
              <a:t> </a:t>
            </a:r>
            <a:r>
              <a:rPr kumimoji="0" lang="hr-HR" sz="1200" b="1" i="0" u="sng" strike="noStrike" kern="1200" cap="none" spc="0" normalizeH="0" baseline="0" noProof="0" dirty="0" err="1">
                <a:ln>
                  <a:noFill/>
                </a:ln>
                <a:solidFill>
                  <a:srgbClr val="FFFF00"/>
                </a:solidFill>
                <a:effectLst/>
                <a:uLnTx/>
                <a:uFillTx/>
                <a:latin typeface="Calibri"/>
                <a:ea typeface="+mn-ea"/>
                <a:cs typeface="+mn-cs"/>
              </a:rPr>
              <a:t>of</a:t>
            </a:r>
            <a:r>
              <a:rPr kumimoji="0" lang="hr-HR" sz="1200" b="1" i="0" u="sng" strike="noStrike" kern="1200" cap="none" spc="0" normalizeH="0" baseline="0" noProof="0" dirty="0">
                <a:ln>
                  <a:noFill/>
                </a:ln>
                <a:solidFill>
                  <a:srgbClr val="FFFF00"/>
                </a:solidFill>
                <a:effectLst/>
                <a:uLnTx/>
                <a:uFillTx/>
                <a:latin typeface="Calibri"/>
                <a:ea typeface="+mn-ea"/>
                <a:cs typeface="+mn-cs"/>
              </a:rPr>
              <a:t> </a:t>
            </a:r>
            <a:r>
              <a:rPr kumimoji="0" lang="hr-HR" sz="1200" b="1" i="0" u="sng" strike="noStrike" kern="1200" cap="none" spc="0" normalizeH="0" baseline="0" noProof="0" dirty="0" err="1">
                <a:ln>
                  <a:noFill/>
                </a:ln>
                <a:solidFill>
                  <a:srgbClr val="FFFF00"/>
                </a:solidFill>
                <a:effectLst/>
                <a:uLnTx/>
                <a:uFillTx/>
                <a:latin typeface="Calibri"/>
                <a:ea typeface="+mn-ea"/>
                <a:cs typeface="+mn-cs"/>
              </a:rPr>
              <a:t>the</a:t>
            </a:r>
            <a:r>
              <a:rPr kumimoji="0" lang="hr-HR" sz="1200" b="1" i="0" u="sng" strike="noStrike" kern="1200" cap="none" spc="0" normalizeH="0" baseline="0" noProof="0" dirty="0">
                <a:ln>
                  <a:noFill/>
                </a:ln>
                <a:solidFill>
                  <a:srgbClr val="FFFF00"/>
                </a:solidFill>
                <a:effectLst/>
                <a:uLnTx/>
                <a:uFillTx/>
                <a:latin typeface="Calibri"/>
                <a:ea typeface="+mn-ea"/>
                <a:cs typeface="+mn-cs"/>
              </a:rPr>
              <a:t> </a:t>
            </a:r>
            <a:r>
              <a:rPr kumimoji="0" lang="hr-HR" sz="1200" b="1" i="0" u="sng" strike="noStrike" kern="1200" cap="none" spc="0" normalizeH="0" baseline="0" noProof="0" dirty="0" err="1">
                <a:ln>
                  <a:noFill/>
                </a:ln>
                <a:solidFill>
                  <a:srgbClr val="FFFF00"/>
                </a:solidFill>
                <a:effectLst/>
                <a:uLnTx/>
                <a:uFillTx/>
                <a:latin typeface="Calibri"/>
                <a:ea typeface="+mn-ea"/>
                <a:cs typeface="+mn-cs"/>
              </a:rPr>
              <a:t>hippocampal</a:t>
            </a:r>
            <a:r>
              <a:rPr kumimoji="0" lang="hr-HR" sz="1200" b="1" i="0" u="sng" strike="noStrike" kern="1200" cap="none" spc="0" normalizeH="0" baseline="0" noProof="0" dirty="0">
                <a:ln>
                  <a:noFill/>
                </a:ln>
                <a:solidFill>
                  <a:srgbClr val="FFFF00"/>
                </a:solidFill>
                <a:effectLst/>
                <a:uLnTx/>
                <a:uFillTx/>
                <a:latin typeface="Calibri"/>
                <a:ea typeface="+mn-ea"/>
                <a:cs typeface="+mn-cs"/>
              </a:rPr>
              <a:t> </a:t>
            </a:r>
            <a:r>
              <a:rPr kumimoji="0" lang="hr-HR" sz="1200" b="1" i="0" u="sng" strike="noStrike" kern="1200" cap="none" spc="0" normalizeH="0" baseline="0" noProof="0" dirty="0" err="1">
                <a:ln>
                  <a:noFill/>
                </a:ln>
                <a:solidFill>
                  <a:srgbClr val="FFFF00"/>
                </a:solidFill>
                <a:effectLst/>
                <a:uLnTx/>
                <a:uFillTx/>
                <a:latin typeface="Calibri"/>
                <a:ea typeface="+mn-ea"/>
                <a:cs typeface="+mn-cs"/>
              </a:rPr>
              <a:t>formation</a:t>
            </a:r>
            <a:r>
              <a:rPr kumimoji="0" lang="en-US" sz="1200" b="1" i="0" u="sng" strike="noStrike" kern="1200" cap="none" spc="0" normalizeH="0" baseline="0" noProof="0" dirty="0">
                <a:ln>
                  <a:noFill/>
                </a:ln>
                <a:solidFill>
                  <a:prstClr val="white"/>
                </a:solidFill>
                <a:effectLst/>
                <a:uLnTx/>
                <a:uFillTx/>
                <a:latin typeface="Calibri"/>
                <a:ea typeface="+mn-ea"/>
                <a:cs typeface="+mn-cs"/>
              </a:rPr>
              <a:t> </a:t>
            </a:r>
            <a:r>
              <a:rPr kumimoji="0" lang="en-US" sz="1200" b="1" i="0" u="none" strike="noStrike" kern="1200" cap="none" spc="0" normalizeH="0" baseline="0" noProof="0" dirty="0">
                <a:ln>
                  <a:noFill/>
                </a:ln>
                <a:solidFill>
                  <a:prstClr val="white"/>
                </a:solidFill>
                <a:effectLst/>
                <a:uLnTx/>
                <a:uFillTx/>
                <a:latin typeface="Calibri"/>
                <a:ea typeface="+mn-ea"/>
                <a:cs typeface="+mn-cs"/>
              </a:rPr>
              <a:t>relative to participants with low amyloid</a:t>
            </a:r>
            <a:r>
              <a:rPr kumimoji="0" lang="hr-HR" sz="1200" b="1" i="0" u="none" strike="noStrike" kern="1200" cap="none" spc="0" normalizeH="0" baseline="0" noProof="0" dirty="0">
                <a:ln>
                  <a:noFill/>
                </a:ln>
                <a:solidFill>
                  <a:prstClr val="white"/>
                </a:solidFill>
                <a:effectLst/>
                <a:uLnTx/>
                <a:uFillTx/>
                <a:latin typeface="Calibri"/>
                <a:ea typeface="+mn-ea"/>
                <a:cs typeface="+mn-cs"/>
              </a:rPr>
              <a:t> </a:t>
            </a:r>
            <a:r>
              <a:rPr kumimoji="0" lang="en-US" sz="1200" b="1" i="0" u="none" strike="noStrike" kern="1200" cap="none" spc="0" normalizeH="0" baseline="0" noProof="0" dirty="0">
                <a:ln>
                  <a:noFill/>
                </a:ln>
                <a:solidFill>
                  <a:prstClr val="white"/>
                </a:solidFill>
                <a:effectLst/>
                <a:uLnTx/>
                <a:uFillTx/>
                <a:latin typeface="Calibri"/>
                <a:ea typeface="+mn-ea"/>
                <a:cs typeface="+mn-cs"/>
              </a:rPr>
              <a:t>burden. These reductions were </a:t>
            </a:r>
            <a:r>
              <a:rPr kumimoji="0" lang="en-US" sz="1200" b="1" i="1" u="none" strike="noStrike" kern="1200" cap="none" spc="0" normalizeH="0" baseline="0" noProof="0" dirty="0">
                <a:ln>
                  <a:noFill/>
                </a:ln>
                <a:solidFill>
                  <a:prstClr val="white"/>
                </a:solidFill>
                <a:effectLst/>
                <a:uLnTx/>
                <a:uFillTx/>
                <a:latin typeface="Calibri"/>
                <a:ea typeface="+mn-ea"/>
                <a:cs typeface="+mn-cs"/>
              </a:rPr>
              <a:t>also observed when controlling for age and structural atrophy</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506515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384"/>
            <a:ext cx="8229600" cy="926976"/>
          </a:xfrm>
        </p:spPr>
        <p:txBody>
          <a:bodyPr/>
          <a:lstStyle/>
          <a:p>
            <a:r>
              <a:rPr lang="hr-HR" b="1" dirty="0" err="1">
                <a:solidFill>
                  <a:srgbClr val="FFFF00"/>
                </a:solidFill>
              </a:rPr>
              <a:t>Biomarker</a:t>
            </a:r>
            <a:r>
              <a:rPr lang="hr-HR" b="1" dirty="0">
                <a:solidFill>
                  <a:srgbClr val="FFFF00"/>
                </a:solidFill>
              </a:rPr>
              <a:t> </a:t>
            </a:r>
            <a:r>
              <a:rPr lang="hr-HR" b="1" dirty="0" err="1">
                <a:solidFill>
                  <a:srgbClr val="FFFF00"/>
                </a:solidFill>
              </a:rPr>
              <a:t>correlation</a:t>
            </a:r>
            <a:endParaRPr lang="en-US" b="1" dirty="0">
              <a:solidFill>
                <a:srgbClr val="FFFF00"/>
              </a:solidFill>
            </a:endParaRPr>
          </a:p>
        </p:txBody>
      </p:sp>
      <p:sp>
        <p:nvSpPr>
          <p:cNvPr id="3" name="Content Placeholder 2"/>
          <p:cNvSpPr>
            <a:spLocks noGrp="1"/>
          </p:cNvSpPr>
          <p:nvPr>
            <p:ph idx="1"/>
          </p:nvPr>
        </p:nvSpPr>
        <p:spPr>
          <a:xfrm>
            <a:off x="35496" y="1196752"/>
            <a:ext cx="2715676" cy="4709120"/>
          </a:xfrm>
        </p:spPr>
        <p:txBody>
          <a:bodyPr>
            <a:noAutofit/>
          </a:bodyPr>
          <a:lstStyle/>
          <a:p>
            <a:pPr marL="0" indent="0">
              <a:buNone/>
            </a:pPr>
            <a:r>
              <a:rPr lang="hr-HR" sz="2000" dirty="0" err="1"/>
              <a:t>The</a:t>
            </a:r>
            <a:r>
              <a:rPr lang="hr-HR" sz="2000" dirty="0"/>
              <a:t> </a:t>
            </a:r>
            <a:r>
              <a:rPr lang="hr-HR" sz="2000" dirty="0" err="1"/>
              <a:t>main</a:t>
            </a:r>
            <a:r>
              <a:rPr lang="hr-HR" sz="2000" dirty="0"/>
              <a:t> </a:t>
            </a:r>
            <a:r>
              <a:rPr lang="hr-HR" sz="2000" dirty="0" err="1"/>
              <a:t>opposing</a:t>
            </a:r>
            <a:r>
              <a:rPr lang="hr-HR" sz="2000" dirty="0"/>
              <a:t> </a:t>
            </a:r>
            <a:r>
              <a:rPr lang="hr-HR" sz="2000" dirty="0" err="1"/>
              <a:t>network</a:t>
            </a:r>
            <a:r>
              <a:rPr lang="hr-HR" sz="2000" dirty="0"/>
              <a:t> to DMN is </a:t>
            </a:r>
            <a:r>
              <a:rPr lang="hr-HR" sz="2000" dirty="0" err="1"/>
              <a:t>the</a:t>
            </a:r>
            <a:r>
              <a:rPr lang="hr-HR" sz="2000" dirty="0"/>
              <a:t> </a:t>
            </a:r>
            <a:r>
              <a:rPr lang="hr-HR" sz="2000" dirty="0" err="1">
                <a:solidFill>
                  <a:srgbClr val="FFFF00"/>
                </a:solidFill>
              </a:rPr>
              <a:t>Dorsal</a:t>
            </a:r>
            <a:r>
              <a:rPr lang="hr-HR" sz="2000" dirty="0">
                <a:solidFill>
                  <a:srgbClr val="FFFF00"/>
                </a:solidFill>
              </a:rPr>
              <a:t> </a:t>
            </a:r>
            <a:r>
              <a:rPr lang="hr-HR" sz="2000" dirty="0" err="1">
                <a:solidFill>
                  <a:srgbClr val="FFFF00"/>
                </a:solidFill>
              </a:rPr>
              <a:t>Attention</a:t>
            </a:r>
            <a:r>
              <a:rPr lang="hr-HR" sz="2000" dirty="0">
                <a:solidFill>
                  <a:srgbClr val="FFFF00"/>
                </a:solidFill>
              </a:rPr>
              <a:t> </a:t>
            </a:r>
            <a:r>
              <a:rPr lang="hr-HR" sz="2000" dirty="0" err="1">
                <a:solidFill>
                  <a:srgbClr val="FFFF00"/>
                </a:solidFill>
              </a:rPr>
              <a:t>Network</a:t>
            </a:r>
            <a:r>
              <a:rPr lang="hr-HR" sz="2000" dirty="0">
                <a:solidFill>
                  <a:srgbClr val="FFFF00"/>
                </a:solidFill>
              </a:rPr>
              <a:t> (DAN)</a:t>
            </a:r>
            <a:r>
              <a:rPr lang="hr-HR" sz="2000" dirty="0"/>
              <a:t>: DAN </a:t>
            </a:r>
            <a:r>
              <a:rPr lang="hr-HR" sz="2000" dirty="0" err="1"/>
              <a:t>turns</a:t>
            </a:r>
            <a:r>
              <a:rPr lang="hr-HR" sz="2000" dirty="0"/>
              <a:t> </a:t>
            </a:r>
            <a:r>
              <a:rPr lang="hr-HR" sz="2000" dirty="0" err="1"/>
              <a:t>off</a:t>
            </a:r>
            <a:r>
              <a:rPr lang="hr-HR" sz="2000" dirty="0"/>
              <a:t> </a:t>
            </a:r>
            <a:r>
              <a:rPr lang="hr-HR" sz="2000" dirty="0" err="1"/>
              <a:t>when</a:t>
            </a:r>
            <a:r>
              <a:rPr lang="hr-HR" sz="2000" dirty="0"/>
              <a:t> DMN </a:t>
            </a:r>
            <a:r>
              <a:rPr lang="hr-HR" sz="2000" dirty="0" err="1"/>
              <a:t>activates</a:t>
            </a:r>
            <a:r>
              <a:rPr lang="hr-HR" sz="2000" dirty="0"/>
              <a:t> </a:t>
            </a:r>
            <a:r>
              <a:rPr lang="hr-HR" sz="2000" dirty="0" err="1"/>
              <a:t>and</a:t>
            </a:r>
            <a:r>
              <a:rPr lang="hr-HR" sz="2000" dirty="0"/>
              <a:t> </a:t>
            </a:r>
            <a:r>
              <a:rPr lang="hr-HR" sz="2000" dirty="0" err="1"/>
              <a:t>vice</a:t>
            </a:r>
            <a:r>
              <a:rPr lang="hr-HR" sz="2000" dirty="0"/>
              <a:t>-</a:t>
            </a:r>
            <a:r>
              <a:rPr lang="hr-HR" sz="2000" dirty="0" err="1"/>
              <a:t>versa</a:t>
            </a:r>
            <a:endParaRPr lang="hr-HR" sz="2000" dirty="0"/>
          </a:p>
          <a:p>
            <a:pPr marL="0" indent="0">
              <a:buNone/>
            </a:pPr>
            <a:endParaRPr lang="hr-HR" sz="2000" dirty="0"/>
          </a:p>
          <a:p>
            <a:pPr marL="0" indent="0">
              <a:buNone/>
            </a:pPr>
            <a:r>
              <a:rPr lang="hr-HR" sz="2000" dirty="0" err="1"/>
              <a:t>In</a:t>
            </a:r>
            <a:r>
              <a:rPr lang="hr-HR" sz="2000" dirty="0"/>
              <a:t> </a:t>
            </a:r>
            <a:r>
              <a:rPr lang="hr-HR" sz="2000" dirty="0" err="1"/>
              <a:t>participants</a:t>
            </a:r>
            <a:r>
              <a:rPr lang="hr-HR" sz="2000" dirty="0"/>
              <a:t> </a:t>
            </a:r>
            <a:r>
              <a:rPr lang="hr-HR" sz="2000" dirty="0" err="1"/>
              <a:t>with</a:t>
            </a:r>
            <a:r>
              <a:rPr lang="hr-HR" sz="2000" dirty="0"/>
              <a:t> </a:t>
            </a:r>
            <a:r>
              <a:rPr lang="hr-HR" sz="2000" dirty="0" err="1"/>
              <a:t>low</a:t>
            </a:r>
            <a:r>
              <a:rPr lang="hr-HR" sz="2000" dirty="0"/>
              <a:t> CSF A</a:t>
            </a:r>
            <a:r>
              <a:rPr lang="el-GR" sz="2000" dirty="0"/>
              <a:t>β</a:t>
            </a:r>
            <a:r>
              <a:rPr lang="hr-HR" sz="2000" dirty="0"/>
              <a:t>42 </a:t>
            </a:r>
            <a:r>
              <a:rPr lang="hr-HR" sz="2000" dirty="0" err="1"/>
              <a:t>and</a:t>
            </a:r>
            <a:r>
              <a:rPr lang="hr-HR" sz="2000" dirty="0"/>
              <a:t> </a:t>
            </a:r>
            <a:r>
              <a:rPr lang="hr-HR" sz="2000" dirty="0" err="1"/>
              <a:t>high</a:t>
            </a:r>
            <a:r>
              <a:rPr lang="hr-HR" sz="2000" dirty="0"/>
              <a:t> p-tau181 (207 </a:t>
            </a:r>
            <a:r>
              <a:rPr lang="hr-HR" sz="2000" dirty="0" err="1"/>
              <a:t>cognitively</a:t>
            </a:r>
            <a:r>
              <a:rPr lang="hr-HR" sz="2000" dirty="0"/>
              <a:t> </a:t>
            </a:r>
            <a:r>
              <a:rPr lang="hr-HR" sz="2000" dirty="0" err="1"/>
              <a:t>normal</a:t>
            </a:r>
            <a:r>
              <a:rPr lang="hr-HR" sz="2000" dirty="0"/>
              <a:t> </a:t>
            </a:r>
            <a:r>
              <a:rPr lang="hr-HR" sz="2000" dirty="0" err="1"/>
              <a:t>participants</a:t>
            </a:r>
            <a:r>
              <a:rPr lang="hr-HR" sz="2000" dirty="0"/>
              <a:t> </a:t>
            </a:r>
            <a:r>
              <a:rPr lang="hr-HR" sz="2000" dirty="0" err="1"/>
              <a:t>with</a:t>
            </a:r>
            <a:r>
              <a:rPr lang="hr-HR" sz="2000" dirty="0"/>
              <a:t> </a:t>
            </a:r>
            <a:r>
              <a:rPr lang="hr-HR" sz="2000" dirty="0" err="1"/>
              <a:t>preclinical</a:t>
            </a:r>
            <a:r>
              <a:rPr lang="hr-HR" sz="2000" dirty="0"/>
              <a:t> AD), </a:t>
            </a:r>
            <a:r>
              <a:rPr lang="hr-HR" sz="2000" dirty="0" err="1"/>
              <a:t>this</a:t>
            </a:r>
            <a:r>
              <a:rPr lang="hr-HR" sz="2000" dirty="0"/>
              <a:t> </a:t>
            </a:r>
            <a:r>
              <a:rPr lang="hr-HR" sz="2000" dirty="0" err="1">
                <a:solidFill>
                  <a:srgbClr val="FFFF00"/>
                </a:solidFill>
              </a:rPr>
              <a:t>switching</a:t>
            </a:r>
            <a:r>
              <a:rPr lang="hr-HR" sz="2000" dirty="0">
                <a:solidFill>
                  <a:srgbClr val="FFFF00"/>
                </a:solidFill>
              </a:rPr>
              <a:t> </a:t>
            </a:r>
            <a:r>
              <a:rPr lang="hr-HR" sz="2000" dirty="0" err="1">
                <a:solidFill>
                  <a:srgbClr val="FFFF00"/>
                </a:solidFill>
              </a:rPr>
              <a:t>between</a:t>
            </a:r>
            <a:r>
              <a:rPr lang="hr-HR" sz="2000" dirty="0">
                <a:solidFill>
                  <a:srgbClr val="FFFF00"/>
                </a:solidFill>
              </a:rPr>
              <a:t> </a:t>
            </a:r>
            <a:r>
              <a:rPr lang="hr-HR" sz="2000" dirty="0" err="1">
                <a:solidFill>
                  <a:srgbClr val="FFFF00"/>
                </a:solidFill>
              </a:rPr>
              <a:t>networks</a:t>
            </a:r>
            <a:r>
              <a:rPr lang="hr-HR" sz="2000" dirty="0">
                <a:solidFill>
                  <a:srgbClr val="FFFF00"/>
                </a:solidFill>
              </a:rPr>
              <a:t> </a:t>
            </a:r>
            <a:r>
              <a:rPr lang="hr-HR" sz="2000" dirty="0" err="1">
                <a:solidFill>
                  <a:srgbClr val="FFFF00"/>
                </a:solidFill>
              </a:rPr>
              <a:t>becomes</a:t>
            </a:r>
            <a:r>
              <a:rPr lang="hr-HR" sz="2000" dirty="0">
                <a:solidFill>
                  <a:srgbClr val="FFFF00"/>
                </a:solidFill>
              </a:rPr>
              <a:t> </a:t>
            </a:r>
            <a:r>
              <a:rPr lang="hr-HR" sz="2000" dirty="0" err="1">
                <a:solidFill>
                  <a:srgbClr val="FFFF00"/>
                </a:solidFill>
              </a:rPr>
              <a:t>sloppy</a:t>
            </a:r>
            <a:r>
              <a:rPr lang="hr-HR" sz="2000" dirty="0"/>
              <a:t>: </a:t>
            </a:r>
            <a:r>
              <a:rPr lang="hr-HR" sz="2000" dirty="0" err="1"/>
              <a:t>in</a:t>
            </a:r>
            <a:r>
              <a:rPr lang="hr-HR" sz="2000" dirty="0"/>
              <a:t> </a:t>
            </a:r>
            <a:r>
              <a:rPr lang="hr-HR" sz="2000" dirty="0" err="1"/>
              <a:t>these</a:t>
            </a:r>
            <a:r>
              <a:rPr lang="hr-HR" sz="2000" dirty="0"/>
              <a:t> </a:t>
            </a:r>
            <a:r>
              <a:rPr lang="hr-HR" sz="2000" dirty="0" err="1"/>
              <a:t>people</a:t>
            </a:r>
            <a:r>
              <a:rPr lang="hr-HR" sz="2000" dirty="0"/>
              <a:t>, some </a:t>
            </a:r>
            <a:r>
              <a:rPr lang="hr-HR" sz="2000" dirty="0" err="1"/>
              <a:t>nodes</a:t>
            </a:r>
            <a:r>
              <a:rPr lang="hr-HR" sz="2000" dirty="0"/>
              <a:t> </a:t>
            </a:r>
            <a:r>
              <a:rPr lang="hr-HR" sz="2000" dirty="0" err="1"/>
              <a:t>of</a:t>
            </a:r>
            <a:r>
              <a:rPr lang="hr-HR" sz="2000" dirty="0"/>
              <a:t> </a:t>
            </a:r>
            <a:r>
              <a:rPr lang="hr-HR" sz="2000" dirty="0" err="1"/>
              <a:t>the</a:t>
            </a:r>
            <a:r>
              <a:rPr lang="hr-HR" sz="2000" dirty="0"/>
              <a:t> DAN </a:t>
            </a:r>
            <a:r>
              <a:rPr lang="hr-HR" sz="2000" dirty="0" err="1"/>
              <a:t>did</a:t>
            </a:r>
            <a:r>
              <a:rPr lang="hr-HR" sz="2000" dirty="0"/>
              <a:t> </a:t>
            </a:r>
            <a:r>
              <a:rPr lang="hr-HR" sz="2000" dirty="0" err="1"/>
              <a:t>not</a:t>
            </a:r>
            <a:r>
              <a:rPr lang="hr-HR" sz="2000" dirty="0"/>
              <a:t> </a:t>
            </a:r>
            <a:r>
              <a:rPr lang="hr-HR" sz="2000" dirty="0" err="1"/>
              <a:t>turn</a:t>
            </a:r>
            <a:r>
              <a:rPr lang="hr-HR" sz="2000" dirty="0"/>
              <a:t> </a:t>
            </a:r>
            <a:r>
              <a:rPr lang="hr-HR" sz="2000" dirty="0" err="1"/>
              <a:t>off</a:t>
            </a:r>
            <a:r>
              <a:rPr lang="hr-HR" sz="2000" dirty="0"/>
              <a:t> </a:t>
            </a:r>
            <a:r>
              <a:rPr lang="hr-HR" sz="2000" dirty="0" err="1"/>
              <a:t>when</a:t>
            </a:r>
            <a:r>
              <a:rPr lang="hr-HR" sz="2000" dirty="0"/>
              <a:t> DMN </a:t>
            </a:r>
            <a:r>
              <a:rPr lang="hr-HR" sz="2000" dirty="0" err="1"/>
              <a:t>was</a:t>
            </a:r>
            <a:r>
              <a:rPr lang="hr-HR" sz="2000" dirty="0"/>
              <a:t> </a:t>
            </a:r>
            <a:r>
              <a:rPr lang="hr-HR" sz="2000" dirty="0" err="1"/>
              <a:t>active</a:t>
            </a:r>
            <a:endParaRPr lang="en-US" sz="2000" dirty="0"/>
          </a:p>
        </p:txBody>
      </p:sp>
      <p:sp>
        <p:nvSpPr>
          <p:cNvPr id="4" name="TextBox 3"/>
          <p:cNvSpPr txBox="1"/>
          <p:nvPr/>
        </p:nvSpPr>
        <p:spPr>
          <a:xfrm>
            <a:off x="3003708" y="6474822"/>
            <a:ext cx="61402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err="1">
                <a:ln>
                  <a:noFill/>
                </a:ln>
                <a:solidFill>
                  <a:srgbClr val="FFC000"/>
                </a:solidFill>
                <a:effectLst/>
                <a:uLnTx/>
                <a:uFillTx/>
                <a:latin typeface="Calibri"/>
                <a:ea typeface="+mn-ea"/>
                <a:cs typeface="+mn-cs"/>
              </a:rPr>
              <a:t>Wang</a:t>
            </a:r>
            <a:r>
              <a:rPr kumimoji="0" lang="hr-HR" sz="1600" b="0" i="0" u="none" strike="noStrike" kern="1200" cap="none" spc="0" normalizeH="0" baseline="0" noProof="0" dirty="0">
                <a:ln>
                  <a:noFill/>
                </a:ln>
                <a:solidFill>
                  <a:srgbClr val="FFC000"/>
                </a:solidFill>
                <a:effectLst/>
                <a:uLnTx/>
                <a:uFillTx/>
                <a:latin typeface="Calibri"/>
                <a:ea typeface="+mn-ea"/>
                <a:cs typeface="+mn-cs"/>
              </a:rPr>
              <a:t> et al., JAMA </a:t>
            </a:r>
            <a:r>
              <a:rPr kumimoji="0" lang="hr-HR" sz="1600" b="0" i="0" u="none" strike="noStrike" kern="1200" cap="none" spc="0" normalizeH="0" baseline="0" noProof="0" dirty="0" err="1">
                <a:ln>
                  <a:noFill/>
                </a:ln>
                <a:solidFill>
                  <a:srgbClr val="FFC000"/>
                </a:solidFill>
                <a:effectLst/>
                <a:uLnTx/>
                <a:uFillTx/>
                <a:latin typeface="Calibri"/>
                <a:ea typeface="+mn-ea"/>
                <a:cs typeface="+mn-cs"/>
              </a:rPr>
              <a:t>Neurol</a:t>
            </a:r>
            <a:r>
              <a:rPr kumimoji="0" lang="hr-HR" sz="1600" b="0" i="0" u="none" strike="noStrike" kern="1200" cap="none" spc="0" normalizeH="0" baseline="0" noProof="0" dirty="0">
                <a:ln>
                  <a:noFill/>
                </a:ln>
                <a:solidFill>
                  <a:srgbClr val="FFC000"/>
                </a:solidFill>
                <a:effectLst/>
                <a:uLnTx/>
                <a:uFillTx/>
                <a:latin typeface="Calibri"/>
                <a:ea typeface="+mn-ea"/>
                <a:cs typeface="+mn-cs"/>
              </a:rPr>
              <a:t>., 2013; Šimić et al., CNS </a:t>
            </a:r>
            <a:r>
              <a:rPr kumimoji="0" lang="hr-HR" sz="1600" b="0" i="0" u="none" strike="noStrike" kern="1200" cap="none" spc="0" normalizeH="0" baseline="0" noProof="0" dirty="0" err="1">
                <a:ln>
                  <a:noFill/>
                </a:ln>
                <a:solidFill>
                  <a:srgbClr val="FFC000"/>
                </a:solidFill>
                <a:effectLst/>
                <a:uLnTx/>
                <a:uFillTx/>
                <a:latin typeface="Calibri"/>
                <a:ea typeface="+mn-ea"/>
                <a:cs typeface="+mn-cs"/>
              </a:rPr>
              <a:t>Neurosci</a:t>
            </a:r>
            <a:r>
              <a:rPr kumimoji="0" lang="hr-HR" sz="1600" b="0" i="0" u="none" strike="noStrike" kern="1200" cap="none" spc="0" normalizeH="0" baseline="0" noProof="0" dirty="0">
                <a:ln>
                  <a:noFill/>
                </a:ln>
                <a:solidFill>
                  <a:srgbClr val="FFC000"/>
                </a:solidFill>
                <a:effectLst/>
                <a:uLnTx/>
                <a:uFillTx/>
                <a:latin typeface="Calibri"/>
                <a:ea typeface="+mn-ea"/>
                <a:cs typeface="+mn-cs"/>
              </a:rPr>
              <a:t> </a:t>
            </a:r>
            <a:r>
              <a:rPr kumimoji="0" lang="hr-HR" sz="1600" b="0" i="0" u="none" strike="noStrike" kern="1200" cap="none" spc="0" normalizeH="0" baseline="0" noProof="0" dirty="0" err="1">
                <a:ln>
                  <a:noFill/>
                </a:ln>
                <a:solidFill>
                  <a:srgbClr val="FFC000"/>
                </a:solidFill>
                <a:effectLst/>
                <a:uLnTx/>
                <a:uFillTx/>
                <a:latin typeface="Calibri"/>
                <a:ea typeface="+mn-ea"/>
                <a:cs typeface="+mn-cs"/>
              </a:rPr>
              <a:t>Ther</a:t>
            </a:r>
            <a:r>
              <a:rPr kumimoji="0" lang="hr-HR" sz="1600" b="0" i="0" u="none" strike="noStrike" kern="1200" cap="none" spc="0" normalizeH="0" baseline="0" noProof="0" dirty="0">
                <a:ln>
                  <a:noFill/>
                </a:ln>
                <a:solidFill>
                  <a:srgbClr val="FFC000"/>
                </a:solidFill>
                <a:effectLst/>
                <a:uLnTx/>
                <a:uFillTx/>
                <a:latin typeface="Calibri"/>
                <a:ea typeface="+mn-ea"/>
                <a:cs typeface="+mn-cs"/>
              </a:rPr>
              <a:t>. 2014)</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1172" y="1628800"/>
            <a:ext cx="6213316" cy="3730412"/>
          </a:xfrm>
          <a:prstGeom prst="rect">
            <a:avLst/>
          </a:prstGeom>
        </p:spPr>
      </p:pic>
      <p:sp>
        <p:nvSpPr>
          <p:cNvPr id="6" name="TextBox 5"/>
          <p:cNvSpPr txBox="1"/>
          <p:nvPr/>
        </p:nvSpPr>
        <p:spPr>
          <a:xfrm>
            <a:off x="3563888" y="5321810"/>
            <a:ext cx="268073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400" b="0" i="0" u="none" strike="noStrike" kern="1200" cap="none" spc="0" normalizeH="0" baseline="0" noProof="0" dirty="0" err="1">
                <a:ln>
                  <a:noFill/>
                </a:ln>
                <a:solidFill>
                  <a:prstClr val="white"/>
                </a:solidFill>
                <a:effectLst/>
                <a:uLnTx/>
                <a:uFillTx/>
                <a:latin typeface="Calibri"/>
                <a:ea typeface="+mn-ea"/>
                <a:cs typeface="+mn-cs"/>
              </a:rPr>
              <a:t>increase</a:t>
            </a:r>
            <a:r>
              <a:rPr kumimoji="0" lang="hr-HR" sz="1400" b="0" i="0" u="none" strike="noStrike" kern="1200" cap="none" spc="0" normalizeH="0" baseline="0" noProof="0" dirty="0">
                <a:ln>
                  <a:noFill/>
                </a:ln>
                <a:solidFill>
                  <a:prstClr val="white"/>
                </a:solidFill>
                <a:effectLst/>
                <a:uLnTx/>
                <a:uFillTx/>
                <a:latin typeface="Calibri"/>
                <a:ea typeface="+mn-ea"/>
                <a:cs typeface="+mn-cs"/>
              </a:rPr>
              <a:t>      </a:t>
            </a:r>
            <a:r>
              <a:rPr kumimoji="0" lang="hr-HR" sz="1400" b="0" i="0" u="none" strike="noStrike" kern="1200" cap="none" spc="0" normalizeH="0" baseline="0" noProof="0" dirty="0" err="1">
                <a:ln>
                  <a:noFill/>
                </a:ln>
                <a:solidFill>
                  <a:srgbClr val="FFFF00"/>
                </a:solidFill>
                <a:effectLst/>
                <a:uLnTx/>
                <a:uFillTx/>
                <a:latin typeface="Calibri"/>
                <a:ea typeface="+mn-ea"/>
                <a:cs typeface="+mn-cs"/>
              </a:rPr>
              <a:t>decrease</a:t>
            </a:r>
            <a:r>
              <a:rPr kumimoji="0" lang="hr-HR" sz="1400" b="0" i="0" u="none" strike="noStrike" kern="1200" cap="none" spc="0" normalizeH="0" baseline="0" noProof="0" dirty="0">
                <a:ln>
                  <a:noFill/>
                </a:ln>
                <a:solidFill>
                  <a:prstClr val="white"/>
                </a:solidFill>
                <a:effectLst/>
                <a:uLnTx/>
                <a:uFillTx/>
                <a:latin typeface="Calibri"/>
                <a:ea typeface="+mn-ea"/>
                <a:cs typeface="+mn-cs"/>
              </a:rPr>
              <a:t> </a:t>
            </a:r>
            <a:r>
              <a:rPr kumimoji="0" lang="hr-HR" sz="1400" b="0" i="0" u="none" strike="noStrike" kern="1200" cap="none" spc="0" normalizeH="0" baseline="0" noProof="0" dirty="0" err="1">
                <a:ln>
                  <a:noFill/>
                </a:ln>
                <a:solidFill>
                  <a:prstClr val="white"/>
                </a:solidFill>
                <a:effectLst/>
                <a:uLnTx/>
                <a:uFillTx/>
                <a:latin typeface="Calibri"/>
                <a:ea typeface="+mn-ea"/>
                <a:cs typeface="+mn-cs"/>
              </a:rPr>
              <a:t>in</a:t>
            </a:r>
            <a:r>
              <a:rPr kumimoji="0" lang="hr-HR" sz="1400" b="0" i="0" u="none" strike="noStrike" kern="1200" cap="none" spc="0" normalizeH="0" baseline="0" noProof="0" dirty="0">
                <a:ln>
                  <a:noFill/>
                </a:ln>
                <a:solidFill>
                  <a:prstClr val="white"/>
                </a:solidFill>
                <a:effectLst/>
                <a:uLnTx/>
                <a:uFillTx/>
                <a:latin typeface="Calibri"/>
                <a:ea typeface="+mn-ea"/>
                <a:cs typeface="+mn-cs"/>
              </a:rPr>
              <a:t> f-nal </a:t>
            </a:r>
            <a:r>
              <a:rPr kumimoji="0" lang="hr-HR" sz="1400" b="0" i="0" u="none" strike="noStrike" kern="1200" cap="none" spc="0" normalizeH="0" baseline="0" noProof="0" dirty="0" err="1">
                <a:ln>
                  <a:noFill/>
                </a:ln>
                <a:solidFill>
                  <a:prstClr val="white"/>
                </a:solidFill>
                <a:effectLst/>
                <a:uLnTx/>
                <a:uFillTx/>
                <a:latin typeface="Calibri"/>
                <a:ea typeface="+mn-ea"/>
                <a:cs typeface="+mn-cs"/>
              </a:rPr>
              <a:t>conn</a:t>
            </a:r>
            <a:r>
              <a:rPr kumimoji="0" lang="hr-HR" sz="1400" b="0" i="0" u="none" strike="noStrike" kern="1200" cap="none" spc="0" normalizeH="0" baseline="0" noProof="0" dirty="0">
                <a:ln>
                  <a:noFill/>
                </a:ln>
                <a:solidFill>
                  <a:prstClr val="white"/>
                </a:solidFill>
                <a:effectLst/>
                <a:uLnTx/>
                <a:uFillTx/>
                <a:latin typeface="Calibri"/>
                <a:ea typeface="+mn-ea"/>
                <a:cs typeface="+mn-cs"/>
              </a:rPr>
              <a:t>.</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p:cNvSpPr txBox="1"/>
          <p:nvPr/>
        </p:nvSpPr>
        <p:spPr>
          <a:xfrm>
            <a:off x="6752671" y="5321810"/>
            <a:ext cx="169475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400" b="0" i="0" u="none" strike="noStrike" kern="1200" cap="none" spc="0" normalizeH="0" baseline="0" noProof="0" dirty="0" err="1">
                <a:ln>
                  <a:noFill/>
                </a:ln>
                <a:solidFill>
                  <a:prstClr val="white"/>
                </a:solidFill>
                <a:effectLst/>
                <a:uLnTx/>
                <a:uFillTx/>
                <a:latin typeface="Calibri"/>
                <a:ea typeface="+mn-ea"/>
                <a:cs typeface="+mn-cs"/>
              </a:rPr>
              <a:t>increase</a:t>
            </a:r>
            <a:r>
              <a:rPr kumimoji="0" lang="hr-HR" sz="1400" b="0" i="0" u="none" strike="noStrike" kern="1200" cap="none" spc="0" normalizeH="0" baseline="0" noProof="0" dirty="0">
                <a:ln>
                  <a:noFill/>
                </a:ln>
                <a:solidFill>
                  <a:prstClr val="white"/>
                </a:solidFill>
                <a:effectLst/>
                <a:uLnTx/>
                <a:uFillTx/>
                <a:latin typeface="Calibri"/>
                <a:ea typeface="+mn-ea"/>
                <a:cs typeface="+mn-cs"/>
              </a:rPr>
              <a:t>      </a:t>
            </a:r>
            <a:r>
              <a:rPr kumimoji="0" lang="hr-HR" sz="1400" b="0" i="0" u="none" strike="noStrike" kern="1200" cap="none" spc="0" normalizeH="0" baseline="0" noProof="0" dirty="0" err="1">
                <a:ln>
                  <a:noFill/>
                </a:ln>
                <a:solidFill>
                  <a:srgbClr val="FFFF00"/>
                </a:solidFill>
                <a:effectLst/>
                <a:uLnTx/>
                <a:uFillTx/>
                <a:latin typeface="Calibri"/>
                <a:ea typeface="+mn-ea"/>
                <a:cs typeface="+mn-cs"/>
              </a:rPr>
              <a:t>decrease</a:t>
            </a:r>
            <a:endParaRPr kumimoji="0" lang="en-US" sz="1400" b="0" i="0" u="none" strike="noStrike" kern="1200" cap="none" spc="0" normalizeH="0" baseline="0" noProof="0" dirty="0">
              <a:ln>
                <a:noFill/>
              </a:ln>
              <a:solidFill>
                <a:srgbClr val="FFFF00"/>
              </a:solidFill>
              <a:effectLst/>
              <a:uLnTx/>
              <a:uFillTx/>
              <a:latin typeface="Calibri"/>
              <a:ea typeface="+mn-ea"/>
              <a:cs typeface="+mn-cs"/>
            </a:endParaRPr>
          </a:p>
        </p:txBody>
      </p:sp>
      <p:sp>
        <p:nvSpPr>
          <p:cNvPr id="8" name="TextBox 7"/>
          <p:cNvSpPr txBox="1"/>
          <p:nvPr/>
        </p:nvSpPr>
        <p:spPr>
          <a:xfrm>
            <a:off x="3203848" y="981599"/>
            <a:ext cx="236872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prstClr val="white"/>
                </a:solidFill>
                <a:effectLst/>
                <a:uLnTx/>
                <a:uFillTx/>
                <a:latin typeface="Calibri"/>
                <a:ea typeface="+mn-ea"/>
                <a:cs typeface="+mn-cs"/>
              </a:rPr>
              <a:t>CSF A</a:t>
            </a:r>
            <a:r>
              <a:rPr kumimoji="0" lang="el-GR" sz="1800" b="0" i="0" u="none" strike="noStrike" kern="1200" cap="none" spc="0" normalizeH="0" baseline="0" noProof="0" dirty="0">
                <a:ln>
                  <a:noFill/>
                </a:ln>
                <a:solidFill>
                  <a:prstClr val="white"/>
                </a:solidFill>
                <a:effectLst/>
                <a:uLnTx/>
                <a:uFillTx/>
                <a:latin typeface="Calibri"/>
                <a:ea typeface="+mn-ea"/>
                <a:cs typeface="+mn-cs"/>
              </a:rPr>
              <a:t>β</a:t>
            </a:r>
            <a:r>
              <a:rPr kumimoji="0" lang="hr-HR" sz="1800" b="0" i="0" u="none" strike="noStrike" kern="1200" cap="none" spc="0" normalizeH="0" baseline="0" noProof="0" dirty="0">
                <a:ln>
                  <a:noFill/>
                </a:ln>
                <a:solidFill>
                  <a:prstClr val="white"/>
                </a:solidFill>
                <a:effectLst/>
                <a:uLnTx/>
                <a:uFillTx/>
                <a:latin typeface="Calibri"/>
                <a:ea typeface="+mn-ea"/>
                <a:cs typeface="+mn-cs"/>
              </a:rPr>
              <a:t>&lt;500 </a:t>
            </a:r>
            <a:r>
              <a:rPr kumimoji="0" lang="hr-HR" sz="1800" b="0" i="0" u="none" strike="noStrike" kern="1200" cap="none" spc="0" normalizeH="0" baseline="0" noProof="0" dirty="0" err="1">
                <a:ln>
                  <a:noFill/>
                </a:ln>
                <a:solidFill>
                  <a:prstClr val="white"/>
                </a:solidFill>
                <a:effectLst/>
                <a:uLnTx/>
                <a:uFillTx/>
                <a:latin typeface="Calibri"/>
                <a:ea typeface="+mn-ea"/>
                <a:cs typeface="+mn-cs"/>
              </a:rPr>
              <a:t>pg</a:t>
            </a:r>
            <a:r>
              <a:rPr kumimoji="0" lang="hr-HR" sz="1800" b="0" i="0" u="none" strike="noStrike" kern="1200" cap="none" spc="0" normalizeH="0" baseline="0" noProof="0" dirty="0">
                <a:ln>
                  <a:noFill/>
                </a:ln>
                <a:solidFill>
                  <a:prstClr val="white"/>
                </a:solidFill>
                <a:effectLst/>
                <a:uLnTx/>
                <a:uFillTx/>
                <a:latin typeface="Calibri"/>
                <a:ea typeface="+mn-ea"/>
                <a:cs typeface="+mn-cs"/>
              </a:rPr>
              <a:t>/mL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err="1">
                <a:ln>
                  <a:noFill/>
                </a:ln>
                <a:solidFill>
                  <a:prstClr val="white"/>
                </a:solidFill>
                <a:effectLst/>
                <a:uLnTx/>
                <a:uFillTx/>
                <a:latin typeface="Calibri"/>
                <a:ea typeface="+mn-ea"/>
                <a:cs typeface="+mn-cs"/>
              </a:rPr>
              <a:t>vs</a:t>
            </a:r>
            <a:r>
              <a:rPr kumimoji="0" lang="hr-HR" sz="1800" b="0" i="0" u="none" strike="noStrike" kern="1200" cap="none" spc="0" normalizeH="0" baseline="0" noProof="0" dirty="0">
                <a:ln>
                  <a:noFill/>
                </a:ln>
                <a:solidFill>
                  <a:prstClr val="white"/>
                </a:solidFill>
                <a:effectLst/>
                <a:uLnTx/>
                <a:uFillTx/>
                <a:latin typeface="Calibri"/>
                <a:ea typeface="+mn-ea"/>
                <a:cs typeface="+mn-cs"/>
              </a:rPr>
              <a:t>. CSF A</a:t>
            </a:r>
            <a:r>
              <a:rPr kumimoji="0" lang="el-GR" sz="1800" b="0" i="0" u="none" strike="noStrike" kern="1200" cap="none" spc="0" normalizeH="0" baseline="0" noProof="0" dirty="0">
                <a:ln>
                  <a:noFill/>
                </a:ln>
                <a:solidFill>
                  <a:prstClr val="white"/>
                </a:solidFill>
                <a:effectLst/>
                <a:uLnTx/>
                <a:uFillTx/>
                <a:latin typeface="Calibri"/>
                <a:ea typeface="+mn-ea"/>
                <a:cs typeface="+mn-cs"/>
              </a:rPr>
              <a:t>β</a:t>
            </a:r>
            <a:r>
              <a:rPr kumimoji="0" lang="hr-HR" sz="1800" b="0" i="0" u="none" strike="noStrike" kern="1200" cap="none" spc="0" normalizeH="0" baseline="0" noProof="0" dirty="0">
                <a:ln>
                  <a:noFill/>
                </a:ln>
                <a:solidFill>
                  <a:prstClr val="white"/>
                </a:solidFill>
                <a:effectLst/>
                <a:uLnTx/>
                <a:uFillTx/>
                <a:latin typeface="Calibri"/>
                <a:ea typeface="+mn-ea"/>
                <a:cs typeface="+mn-cs"/>
              </a:rPr>
              <a:t> &gt;500 </a:t>
            </a:r>
            <a:r>
              <a:rPr kumimoji="0" lang="hr-HR" sz="1800" b="0" i="0" u="none" strike="noStrike" kern="1200" cap="none" spc="0" normalizeH="0" baseline="0" noProof="0" dirty="0" err="1">
                <a:ln>
                  <a:noFill/>
                </a:ln>
                <a:solidFill>
                  <a:prstClr val="white"/>
                </a:solidFill>
                <a:effectLst/>
                <a:uLnTx/>
                <a:uFillTx/>
                <a:latin typeface="Calibri"/>
                <a:ea typeface="+mn-ea"/>
                <a:cs typeface="+mn-cs"/>
              </a:rPr>
              <a:t>pg</a:t>
            </a:r>
            <a:r>
              <a:rPr kumimoji="0" lang="hr-HR" sz="1800" b="0" i="0" u="none" strike="noStrike" kern="1200" cap="none" spc="0" normalizeH="0" baseline="0" noProof="0" dirty="0">
                <a:ln>
                  <a:noFill/>
                </a:ln>
                <a:solidFill>
                  <a:prstClr val="white"/>
                </a:solidFill>
                <a:effectLst/>
                <a:uLnTx/>
                <a:uFillTx/>
                <a:latin typeface="Calibri"/>
                <a:ea typeface="+mn-ea"/>
                <a:cs typeface="+mn-cs"/>
              </a:rPr>
              <a:t>/mL </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6217576" y="981599"/>
            <a:ext cx="279230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prstClr val="white"/>
                </a:solidFill>
                <a:effectLst/>
                <a:uLnTx/>
                <a:uFillTx/>
                <a:latin typeface="Calibri"/>
                <a:ea typeface="+mn-ea"/>
                <a:cs typeface="+mn-cs"/>
              </a:rPr>
              <a:t>CSF p-tau181&gt;80 </a:t>
            </a:r>
            <a:r>
              <a:rPr kumimoji="0" lang="hr-HR" sz="1800" b="0" i="0" u="none" strike="noStrike" kern="1200" cap="none" spc="0" normalizeH="0" baseline="0" noProof="0" dirty="0" err="1">
                <a:ln>
                  <a:noFill/>
                </a:ln>
                <a:solidFill>
                  <a:prstClr val="white"/>
                </a:solidFill>
                <a:effectLst/>
                <a:uLnTx/>
                <a:uFillTx/>
                <a:latin typeface="Calibri"/>
                <a:ea typeface="+mn-ea"/>
                <a:cs typeface="+mn-cs"/>
              </a:rPr>
              <a:t>pg</a:t>
            </a:r>
            <a:r>
              <a:rPr kumimoji="0" lang="hr-HR" sz="1800" b="0" i="0" u="none" strike="noStrike" kern="1200" cap="none" spc="0" normalizeH="0" baseline="0" noProof="0" dirty="0">
                <a:ln>
                  <a:noFill/>
                </a:ln>
                <a:solidFill>
                  <a:prstClr val="white"/>
                </a:solidFill>
                <a:effectLst/>
                <a:uLnTx/>
                <a:uFillTx/>
                <a:latin typeface="Calibri"/>
                <a:ea typeface="+mn-ea"/>
                <a:cs typeface="+mn-cs"/>
              </a:rPr>
              <a:t>/mL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err="1">
                <a:ln>
                  <a:noFill/>
                </a:ln>
                <a:solidFill>
                  <a:prstClr val="white"/>
                </a:solidFill>
                <a:effectLst/>
                <a:uLnTx/>
                <a:uFillTx/>
                <a:latin typeface="Calibri"/>
                <a:ea typeface="+mn-ea"/>
                <a:cs typeface="+mn-cs"/>
              </a:rPr>
              <a:t>vs</a:t>
            </a:r>
            <a:r>
              <a:rPr kumimoji="0" lang="hr-HR" sz="1800" b="0" i="0" u="none" strike="noStrike" kern="1200" cap="none" spc="0" normalizeH="0" baseline="0" noProof="0" dirty="0">
                <a:ln>
                  <a:noFill/>
                </a:ln>
                <a:solidFill>
                  <a:prstClr val="white"/>
                </a:solidFill>
                <a:effectLst/>
                <a:uLnTx/>
                <a:uFillTx/>
                <a:latin typeface="Calibri"/>
                <a:ea typeface="+mn-ea"/>
                <a:cs typeface="+mn-cs"/>
              </a:rPr>
              <a:t>. CSF p-tau181&lt;80 </a:t>
            </a:r>
            <a:r>
              <a:rPr kumimoji="0" lang="hr-HR" sz="1800" b="0" i="0" u="none" strike="noStrike" kern="1200" cap="none" spc="0" normalizeH="0" baseline="0" noProof="0" dirty="0" err="1">
                <a:ln>
                  <a:noFill/>
                </a:ln>
                <a:solidFill>
                  <a:prstClr val="white"/>
                </a:solidFill>
                <a:effectLst/>
                <a:uLnTx/>
                <a:uFillTx/>
                <a:latin typeface="Calibri"/>
                <a:ea typeface="+mn-ea"/>
                <a:cs typeface="+mn-cs"/>
              </a:rPr>
              <a:t>pg</a:t>
            </a:r>
            <a:r>
              <a:rPr kumimoji="0" lang="hr-HR" sz="1800" b="0" i="0" u="none" strike="noStrike" kern="1200" cap="none" spc="0" normalizeH="0" baseline="0" noProof="0" dirty="0">
                <a:ln>
                  <a:noFill/>
                </a:ln>
                <a:solidFill>
                  <a:prstClr val="white"/>
                </a:solidFill>
                <a:effectLst/>
                <a:uLnTx/>
                <a:uFillTx/>
                <a:latin typeface="Calibri"/>
                <a:ea typeface="+mn-ea"/>
                <a:cs typeface="+mn-cs"/>
              </a:rPr>
              <a:t>/mL </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p:cNvSpPr txBox="1"/>
          <p:nvPr/>
        </p:nvSpPr>
        <p:spPr>
          <a:xfrm>
            <a:off x="4639857" y="5584889"/>
            <a:ext cx="12202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srgbClr val="FFFF00"/>
                </a:solidFill>
                <a:effectLst/>
                <a:uLnTx/>
                <a:uFillTx/>
                <a:latin typeface="Calibri"/>
                <a:ea typeface="+mn-ea"/>
                <a:cs typeface="+mn-cs"/>
              </a:rPr>
              <a:t>PCC &amp; MTL</a:t>
            </a:r>
            <a:endParaRPr kumimoji="0" lang="en-US" sz="1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11" name="TextBox 10"/>
          <p:cNvSpPr txBox="1"/>
          <p:nvPr/>
        </p:nvSpPr>
        <p:spPr>
          <a:xfrm>
            <a:off x="7596336" y="5584889"/>
            <a:ext cx="13848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srgbClr val="FFFF00"/>
                </a:solidFill>
                <a:effectLst/>
                <a:uLnTx/>
                <a:uFillTx/>
                <a:latin typeface="Calibri"/>
                <a:ea typeface="+mn-ea"/>
                <a:cs typeface="+mn-cs"/>
              </a:rPr>
              <a:t>MTL &amp; </a:t>
            </a:r>
            <a:r>
              <a:rPr kumimoji="0" lang="hr-HR" sz="1800" b="0" i="0" u="none" strike="noStrike" kern="1200" cap="none" spc="0" normalizeH="0" baseline="0" noProof="0" dirty="0" err="1">
                <a:ln>
                  <a:noFill/>
                </a:ln>
                <a:solidFill>
                  <a:srgbClr val="FFFF00"/>
                </a:solidFill>
                <a:effectLst/>
                <a:uLnTx/>
                <a:uFillTx/>
                <a:latin typeface="Calibri"/>
                <a:ea typeface="+mn-ea"/>
                <a:cs typeface="+mn-cs"/>
              </a:rPr>
              <a:t>mPFC</a:t>
            </a:r>
            <a:endParaRPr kumimoji="0" lang="en-US" sz="18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221693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47404"/>
            <a:ext cx="8392449" cy="3710946"/>
          </a:xfrm>
        </p:spPr>
      </p:pic>
      <p:sp>
        <p:nvSpPr>
          <p:cNvPr id="11" name="TextBox 10"/>
          <p:cNvSpPr txBox="1"/>
          <p:nvPr/>
        </p:nvSpPr>
        <p:spPr>
          <a:xfrm>
            <a:off x="7217170" y="6581001"/>
            <a:ext cx="192683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err="1">
                <a:ln>
                  <a:noFill/>
                </a:ln>
                <a:solidFill>
                  <a:prstClr val="black"/>
                </a:solidFill>
                <a:effectLst/>
                <a:uLnTx/>
                <a:uFillTx/>
                <a:latin typeface="Calibri"/>
                <a:ea typeface="+mn-ea"/>
                <a:cs typeface="+mn-cs"/>
              </a:rPr>
              <a:t>Lu</a:t>
            </a:r>
            <a:r>
              <a:rPr kumimoji="0" lang="hr-HR" sz="1200" b="0" i="0" u="none" strike="noStrike" kern="1200" cap="none" spc="0" normalizeH="0" baseline="0" noProof="0" dirty="0">
                <a:ln>
                  <a:noFill/>
                </a:ln>
                <a:solidFill>
                  <a:prstClr val="black"/>
                </a:solidFill>
                <a:effectLst/>
                <a:uLnTx/>
                <a:uFillTx/>
                <a:latin typeface="Calibri"/>
                <a:ea typeface="+mn-ea"/>
                <a:cs typeface="+mn-cs"/>
              </a:rPr>
              <a:t> et al. PNAS USA 2012</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3861048"/>
            <a:ext cx="4051836" cy="2996952"/>
          </a:xfrm>
          <a:prstGeom prst="rect">
            <a:avLst/>
          </a:prstGeom>
        </p:spPr>
      </p:pic>
      <p:sp>
        <p:nvSpPr>
          <p:cNvPr id="15" name="TextBox 14"/>
          <p:cNvSpPr txBox="1"/>
          <p:nvPr/>
        </p:nvSpPr>
        <p:spPr>
          <a:xfrm>
            <a:off x="4087332" y="4005064"/>
            <a:ext cx="4877156"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err="1">
                <a:ln>
                  <a:noFill/>
                </a:ln>
                <a:solidFill>
                  <a:prstClr val="black"/>
                </a:solidFill>
                <a:effectLst/>
                <a:uLnTx/>
                <a:uFillTx/>
                <a:latin typeface="Calibri"/>
                <a:ea typeface="+mn-ea"/>
                <a:cs typeface="+mn-cs"/>
              </a:rPr>
              <a:t>Even</a:t>
            </a:r>
            <a:r>
              <a:rPr kumimoji="0" lang="en-US" sz="1800" b="0" i="0" u="none" strike="noStrike" kern="1200" cap="none" spc="0" normalizeH="0" baseline="0" noProof="0" dirty="0">
                <a:ln>
                  <a:noFill/>
                </a:ln>
                <a:solidFill>
                  <a:prstClr val="black"/>
                </a:solidFill>
                <a:effectLst/>
                <a:uLnTx/>
                <a:uFillTx/>
                <a:latin typeface="Calibri"/>
                <a:ea typeface="+mn-ea"/>
                <a:cs typeface="+mn-cs"/>
              </a:rPr>
              <a:t> rats possess a DMN that is </a:t>
            </a:r>
            <a:r>
              <a:rPr kumimoji="0" lang="en-US" sz="1800" b="0" i="0" u="sng" strike="noStrike" kern="1200" cap="none" spc="0" normalizeH="0" baseline="0" noProof="0" dirty="0">
                <a:ln>
                  <a:noFill/>
                </a:ln>
                <a:solidFill>
                  <a:prstClr val="black"/>
                </a:solidFill>
                <a:effectLst/>
                <a:uLnTx/>
                <a:uFill>
                  <a:solidFill>
                    <a:srgbClr val="FF0000"/>
                  </a:solidFill>
                </a:uFill>
                <a:latin typeface="Calibri"/>
                <a:ea typeface="+mn-ea"/>
                <a:cs typeface="+mn-cs"/>
              </a:rPr>
              <a:t>broadly similar</a:t>
            </a:r>
            <a:r>
              <a:rPr kumimoji="0" lang="en-US" sz="1800" b="0" i="0" u="none" strike="noStrike" kern="1200" cap="none" spc="0" normalizeH="0" baseline="0" noProof="0" dirty="0">
                <a:ln>
                  <a:noFill/>
                </a:ln>
                <a:solidFill>
                  <a:prstClr val="black"/>
                </a:solidFill>
                <a:effectLst/>
                <a:uLnTx/>
                <a:uFillTx/>
                <a:latin typeface="Calibri"/>
                <a:ea typeface="+mn-ea"/>
                <a:cs typeface="+mn-cs"/>
              </a:rPr>
              <a:t> to the DMNs of nonhuman primates and humans</a:t>
            </a:r>
            <a:r>
              <a:rPr kumimoji="0" lang="hr-HR"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a:ln>
                  <a:noFill/>
                </a:ln>
                <a:solidFill>
                  <a:prstClr val="black"/>
                </a:solidFill>
                <a:effectLst/>
                <a:uLnTx/>
                <a:uFillTx/>
                <a:latin typeface="Calibri"/>
                <a:ea typeface="+mn-ea"/>
                <a:cs typeface="+mn-cs"/>
              </a:rPr>
              <a:t> despite the distinct evolutionary paths between rodent and primate brain, a well-organized, </a:t>
            </a:r>
            <a:r>
              <a:rPr kumimoji="0" lang="en-US" sz="1800" b="1" i="0" u="none" strike="noStrike" kern="1200" cap="none" spc="0" normalizeH="0" baseline="0" noProof="0" dirty="0">
                <a:ln>
                  <a:noFill/>
                </a:ln>
                <a:solidFill>
                  <a:prstClr val="black"/>
                </a:solidFill>
                <a:effectLst/>
                <a:uLnTx/>
                <a:uFillTx/>
                <a:latin typeface="Calibri"/>
                <a:ea typeface="+mn-ea"/>
                <a:cs typeface="+mn-cs"/>
              </a:rPr>
              <a:t>intrinsically coherent DMN appears to be a </a:t>
            </a:r>
            <a:r>
              <a:rPr kumimoji="0" lang="en-US" sz="1800" b="1" i="0" u="sng" strike="noStrike" kern="1200" cap="none" spc="0" normalizeH="0" baseline="0" noProof="0" dirty="0">
                <a:ln>
                  <a:noFill/>
                </a:ln>
                <a:solidFill>
                  <a:prstClr val="black"/>
                </a:solidFill>
                <a:effectLst/>
                <a:uLnTx/>
                <a:uFill>
                  <a:solidFill>
                    <a:srgbClr val="FF0000"/>
                  </a:solidFill>
                </a:uFill>
                <a:latin typeface="Calibri"/>
                <a:ea typeface="+mn-ea"/>
                <a:cs typeface="+mn-cs"/>
              </a:rPr>
              <a:t>fundamental feature in the mammalian brain</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whose primary functions might be to integrate multimodal sensory and affective information to guide behavior in anticipation of changing environmental contingencies.</a:t>
            </a:r>
          </a:p>
        </p:txBody>
      </p:sp>
    </p:spTree>
    <p:extLst>
      <p:ext uri="{BB962C8B-B14F-4D97-AF65-F5344CB8AC3E}">
        <p14:creationId xmlns:p14="http://schemas.microsoft.com/office/powerpoint/2010/main" val="3310379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1BFDB-B353-4C18-8143-E7F02B1FCB49}"/>
              </a:ext>
            </a:extLst>
          </p:cNvPr>
          <p:cNvSpPr>
            <a:spLocks noGrp="1"/>
          </p:cNvSpPr>
          <p:nvPr>
            <p:ph type="title"/>
          </p:nvPr>
        </p:nvSpPr>
        <p:spPr>
          <a:xfrm>
            <a:off x="2699792" y="353442"/>
            <a:ext cx="5987008" cy="706090"/>
          </a:xfrm>
        </p:spPr>
        <p:txBody>
          <a:bodyPr>
            <a:normAutofit fontScale="90000"/>
          </a:bodyPr>
          <a:lstStyle/>
          <a:p>
            <a:r>
              <a:rPr lang="hr-HR" dirty="0">
                <a:latin typeface="Calibri Light" panose="020F0302020204030204" pitchFamily="34" charset="0"/>
                <a:cs typeface="Calibri Light" panose="020F0302020204030204" pitchFamily="34" charset="0"/>
              </a:rPr>
              <a:t>René Descartes (1596-1650)</a:t>
            </a:r>
            <a:endParaRPr lang="en-US" dirty="0">
              <a:latin typeface="Calibri Light" panose="020F0302020204030204" pitchFamily="34" charset="0"/>
              <a:cs typeface="Calibri Light" panose="020F0302020204030204" pitchFamily="34" charset="0"/>
            </a:endParaRPr>
          </a:p>
        </p:txBody>
      </p:sp>
      <p:pic>
        <p:nvPicPr>
          <p:cNvPr id="14" name="Picture 13">
            <a:extLst>
              <a:ext uri="{FF2B5EF4-FFF2-40B4-BE49-F238E27FC236}">
                <a16:creationId xmlns:a16="http://schemas.microsoft.com/office/drawing/2014/main" id="{A3204BB2-0EEE-4EA3-BFA7-3F584217C7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328107"/>
            <a:ext cx="1817726" cy="1012661"/>
          </a:xfrm>
          <a:prstGeom prst="rect">
            <a:avLst/>
          </a:prstGeom>
        </p:spPr>
      </p:pic>
      <p:pic>
        <p:nvPicPr>
          <p:cNvPr id="7" name="Picture 6">
            <a:extLst>
              <a:ext uri="{FF2B5EF4-FFF2-40B4-BE49-F238E27FC236}">
                <a16:creationId xmlns:a16="http://schemas.microsoft.com/office/drawing/2014/main" id="{AA2A90B3-AAC7-435A-AAE1-17DC7BEDC4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6522" y="1059532"/>
            <a:ext cx="3521958" cy="4437112"/>
          </a:xfrm>
          <a:prstGeom prst="rect">
            <a:avLst/>
          </a:prstGeom>
        </p:spPr>
      </p:pic>
      <p:sp>
        <p:nvSpPr>
          <p:cNvPr id="9" name="TextBox 8">
            <a:extLst>
              <a:ext uri="{FF2B5EF4-FFF2-40B4-BE49-F238E27FC236}">
                <a16:creationId xmlns:a16="http://schemas.microsoft.com/office/drawing/2014/main" id="{D388F42F-544C-4368-B547-1887C2D1D28C}"/>
              </a:ext>
            </a:extLst>
          </p:cNvPr>
          <p:cNvSpPr txBox="1"/>
          <p:nvPr/>
        </p:nvSpPr>
        <p:spPr>
          <a:xfrm>
            <a:off x="4716016" y="5782066"/>
            <a:ext cx="4427984" cy="830997"/>
          </a:xfrm>
          <a:prstGeom prst="rect">
            <a:avLst/>
          </a:prstGeom>
          <a:noFill/>
        </p:spPr>
        <p:txBody>
          <a:bodyPr wrap="square" rtlCol="0">
            <a:spAutoFit/>
          </a:bodyPr>
          <a:lstStyle/>
          <a:p>
            <a:r>
              <a:rPr lang="hr-HR" sz="1600" dirty="0"/>
              <a:t>Ilustracija vidnog puta </a:t>
            </a:r>
            <a:r>
              <a:rPr lang="en-US" sz="1600" i="1" dirty="0"/>
              <a:t>Principia </a:t>
            </a:r>
            <a:r>
              <a:rPr lang="en-US" sz="1600" i="1" dirty="0" err="1"/>
              <a:t>Philosophiae</a:t>
            </a:r>
            <a:r>
              <a:rPr lang="hr-HR" sz="1600" dirty="0"/>
              <a:t> (</a:t>
            </a:r>
            <a:r>
              <a:rPr lang="hr-HR" sz="1600" i="1" dirty="0" err="1"/>
              <a:t>Principles</a:t>
            </a:r>
            <a:r>
              <a:rPr lang="hr-HR" sz="1600" i="1" dirty="0"/>
              <a:t> </a:t>
            </a:r>
            <a:r>
              <a:rPr lang="hr-HR" sz="1600" i="1" dirty="0" err="1"/>
              <a:t>of</a:t>
            </a:r>
            <a:r>
              <a:rPr lang="hr-HR" sz="1600" i="1" dirty="0"/>
              <a:t> </a:t>
            </a:r>
            <a:r>
              <a:rPr lang="hr-HR" sz="1600" i="1" dirty="0" err="1"/>
              <a:t>philosophy</a:t>
            </a:r>
            <a:r>
              <a:rPr lang="hr-HR" sz="1600" dirty="0"/>
              <a:t>) Renéa Descartesa (1644. na latinskom, izdanje na francuskom 1647.)</a:t>
            </a:r>
            <a:endParaRPr lang="en-US" sz="1600" dirty="0"/>
          </a:p>
        </p:txBody>
      </p:sp>
      <p:pic>
        <p:nvPicPr>
          <p:cNvPr id="5" name="Picture 4">
            <a:extLst>
              <a:ext uri="{FF2B5EF4-FFF2-40B4-BE49-F238E27FC236}">
                <a16:creationId xmlns:a16="http://schemas.microsoft.com/office/drawing/2014/main" id="{1A7751FD-1E5D-4D16-9982-CF300EF7C8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2492896"/>
            <a:ext cx="4345169" cy="2376264"/>
          </a:xfrm>
          <a:prstGeom prst="rect">
            <a:avLst/>
          </a:prstGeom>
        </p:spPr>
      </p:pic>
      <p:sp>
        <p:nvSpPr>
          <p:cNvPr id="13" name="Arrow: Down 12">
            <a:extLst>
              <a:ext uri="{FF2B5EF4-FFF2-40B4-BE49-F238E27FC236}">
                <a16:creationId xmlns:a16="http://schemas.microsoft.com/office/drawing/2014/main" id="{6AEA2753-A2B4-4F3D-B0AB-31FA09419B5E}"/>
              </a:ext>
            </a:extLst>
          </p:cNvPr>
          <p:cNvSpPr/>
          <p:nvPr/>
        </p:nvSpPr>
        <p:spPr>
          <a:xfrm rot="18852060">
            <a:off x="5144498" y="1372729"/>
            <a:ext cx="360040" cy="641276"/>
          </a:xfrm>
          <a:prstGeom prst="downArrow">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43080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99392"/>
            <a:ext cx="8686800" cy="1143000"/>
          </a:xfrm>
        </p:spPr>
        <p:txBody>
          <a:bodyPr>
            <a:normAutofit/>
          </a:bodyPr>
          <a:lstStyle/>
          <a:p>
            <a:r>
              <a:rPr lang="hr-HR" sz="3600" dirty="0"/>
              <a:t>Genetički utjecaji na </a:t>
            </a:r>
            <a:r>
              <a:rPr lang="hr-HR" sz="3600" dirty="0" err="1"/>
              <a:t>kortikalnu</a:t>
            </a:r>
            <a:r>
              <a:rPr lang="hr-HR" sz="3600" dirty="0"/>
              <a:t> parcelizaciju</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68144" y="1124744"/>
            <a:ext cx="2808312" cy="5511642"/>
          </a:xfrm>
        </p:spPr>
      </p:pic>
      <p:sp>
        <p:nvSpPr>
          <p:cNvPr id="5" name="TextBox 4"/>
          <p:cNvSpPr txBox="1"/>
          <p:nvPr/>
        </p:nvSpPr>
        <p:spPr>
          <a:xfrm>
            <a:off x="7217170" y="6581001"/>
            <a:ext cx="192683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err="1">
                <a:ln>
                  <a:noFill/>
                </a:ln>
                <a:solidFill>
                  <a:prstClr val="black"/>
                </a:solidFill>
                <a:effectLst/>
                <a:uLnTx/>
                <a:uFillTx/>
                <a:latin typeface="Calibri"/>
                <a:ea typeface="+mn-ea"/>
                <a:cs typeface="+mn-cs"/>
              </a:rPr>
              <a:t>Chen</a:t>
            </a:r>
            <a:r>
              <a:rPr kumimoji="0" lang="hr-HR" sz="1200" b="0" i="0" u="none" strike="noStrike" kern="1200" cap="none" spc="0" normalizeH="0" baseline="0" noProof="0" dirty="0">
                <a:ln>
                  <a:noFill/>
                </a:ln>
                <a:solidFill>
                  <a:prstClr val="black"/>
                </a:solidFill>
                <a:effectLst/>
                <a:uLnTx/>
                <a:uFillTx/>
                <a:latin typeface="Calibri"/>
                <a:ea typeface="+mn-ea"/>
                <a:cs typeface="+mn-cs"/>
              </a:rPr>
              <a:t> et al. Neuron 2011</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28" y="1124744"/>
            <a:ext cx="5393841" cy="4104456"/>
          </a:xfrm>
          <a:prstGeom prst="rect">
            <a:avLst/>
          </a:prstGeom>
        </p:spPr>
      </p:pic>
      <p:sp>
        <p:nvSpPr>
          <p:cNvPr id="7" name="TextBox 6"/>
          <p:cNvSpPr txBox="1"/>
          <p:nvPr/>
        </p:nvSpPr>
        <p:spPr>
          <a:xfrm>
            <a:off x="179512" y="5380672"/>
            <a:ext cx="5496057" cy="1477328"/>
          </a:xfrm>
          <a:prstGeom prst="rect">
            <a:avLst/>
          </a:prstGeom>
          <a:noFill/>
        </p:spPr>
        <p:txBody>
          <a:bodyPr wrap="square" rtlCol="0">
            <a:spAutoFit/>
          </a:bodyPr>
          <a:lstStyle/>
          <a:p>
            <a:pPr lvl="0">
              <a:defRPr/>
            </a:pPr>
            <a:r>
              <a:rPr lang="hr-HR" dirty="0"/>
              <a:t>Velike sličnosti u izraženosti gena u glodavaca i ljudi upućuju na očuvanost mehanizama </a:t>
            </a:r>
            <a:r>
              <a:rPr lang="hr-HR" dirty="0" err="1"/>
              <a:t>kortikalne</a:t>
            </a:r>
            <a:r>
              <a:rPr lang="hr-HR" dirty="0"/>
              <a:t> parcelizacije, pri čemu različitosti vjerojatno odražavaju funkcionalnosti najvažnije za svaku vrstu</a:t>
            </a:r>
          </a:p>
          <a:p>
            <a:pPr lvl="0">
              <a:defRPr/>
            </a:pPr>
            <a:r>
              <a:rPr kumimoji="0" lang="hr-HR" sz="1800" b="0" i="0" u="none" strike="noStrike" kern="1200" cap="none" spc="0" normalizeH="0" baseline="0" noProof="0" dirty="0">
                <a:ln>
                  <a:noFill/>
                </a:ln>
                <a:solidFill>
                  <a:prstClr val="black"/>
                </a:solidFill>
                <a:effectLst/>
                <a:uLnTx/>
                <a:uFillTx/>
                <a:latin typeface="Calibri"/>
                <a:ea typeface="+mn-ea"/>
                <a:cs typeface="+mn-cs"/>
              </a:rPr>
              <a:t>              N = 406 blizanaca (110 MZ </a:t>
            </a:r>
            <a:r>
              <a:rPr kumimoji="0" lang="hr-HR" sz="1800" b="0" i="0" u="none" strike="noStrike" kern="1200" cap="none" spc="0" normalizeH="0" baseline="0" noProof="0" dirty="0" err="1">
                <a:ln>
                  <a:noFill/>
                </a:ln>
                <a:solidFill>
                  <a:prstClr val="black"/>
                </a:solidFill>
                <a:effectLst/>
                <a:uLnTx/>
                <a:uFillTx/>
                <a:latin typeface="Calibri"/>
                <a:ea typeface="+mn-ea"/>
                <a:cs typeface="+mn-cs"/>
              </a:rPr>
              <a:t>and</a:t>
            </a:r>
            <a:r>
              <a:rPr kumimoji="0" lang="hr-HR" sz="1800" b="0" i="0" u="none" strike="noStrike" kern="1200" cap="none" spc="0" normalizeH="0" baseline="0" noProof="0" dirty="0">
                <a:ln>
                  <a:noFill/>
                </a:ln>
                <a:solidFill>
                  <a:prstClr val="black"/>
                </a:solidFill>
                <a:effectLst/>
                <a:uLnTx/>
                <a:uFillTx/>
                <a:latin typeface="Calibri"/>
                <a:ea typeface="+mn-ea"/>
                <a:cs typeface="+mn-cs"/>
              </a:rPr>
              <a:t> 93 DZ)</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97824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44577"/>
            <a:ext cx="5688632" cy="810957"/>
          </a:xfrm>
        </p:spPr>
        <p:txBody>
          <a:bodyPr/>
          <a:lstStyle/>
          <a:p>
            <a:r>
              <a:rPr lang="hr-HR" dirty="0">
                <a:solidFill>
                  <a:srgbClr val="FFFF00"/>
                </a:solidFill>
              </a:rPr>
              <a:t>MEG i pitanje slobodne volje</a:t>
            </a:r>
            <a:endParaRPr lang="en-US" dirty="0">
              <a:solidFill>
                <a:srgbClr val="FFFF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657889"/>
            <a:ext cx="3658947" cy="274421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1548" y="620688"/>
            <a:ext cx="3759094" cy="270149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3501008"/>
            <a:ext cx="2160240" cy="324036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9833" y="3509238"/>
            <a:ext cx="3672408" cy="1839012"/>
          </a:xfrm>
          <a:prstGeom prst="rect">
            <a:avLst/>
          </a:prstGeom>
        </p:spPr>
      </p:pic>
      <p:sp>
        <p:nvSpPr>
          <p:cNvPr id="8" name="TextBox 7"/>
          <p:cNvSpPr txBox="1"/>
          <p:nvPr/>
        </p:nvSpPr>
        <p:spPr>
          <a:xfrm>
            <a:off x="7295357" y="6235458"/>
            <a:ext cx="17411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err="1">
                <a:ln>
                  <a:noFill/>
                </a:ln>
                <a:solidFill>
                  <a:prstClr val="white"/>
                </a:solidFill>
                <a:effectLst/>
                <a:uLnTx/>
                <a:uFillTx/>
                <a:latin typeface="Calibri"/>
                <a:ea typeface="+mn-ea"/>
                <a:cs typeface="+mn-cs"/>
              </a:rPr>
              <a:t>Libet</a:t>
            </a:r>
            <a:r>
              <a:rPr kumimoji="0" lang="hr-HR" sz="1200" b="0" i="0" u="none" strike="noStrike" kern="1200" cap="none" spc="0" normalizeH="0" baseline="0" noProof="0" dirty="0">
                <a:ln>
                  <a:noFill/>
                </a:ln>
                <a:solidFill>
                  <a:prstClr val="white"/>
                </a:solidFill>
                <a:effectLst/>
                <a:uLnTx/>
                <a:uFillTx/>
                <a:latin typeface="Calibri"/>
                <a:ea typeface="+mn-ea"/>
                <a:cs typeface="+mn-cs"/>
              </a:rPr>
              <a:t> et al., </a:t>
            </a:r>
            <a:r>
              <a:rPr kumimoji="0" lang="hr-HR" sz="1200" b="0" i="0" u="none" strike="noStrike" kern="1200" cap="none" spc="0" normalizeH="0" baseline="0" noProof="0" dirty="0" err="1">
                <a:ln>
                  <a:noFill/>
                </a:ln>
                <a:solidFill>
                  <a:prstClr val="white"/>
                </a:solidFill>
                <a:effectLst/>
                <a:uLnTx/>
                <a:uFillTx/>
                <a:latin typeface="Calibri"/>
                <a:ea typeface="+mn-ea"/>
                <a:cs typeface="+mn-cs"/>
              </a:rPr>
              <a:t>Brain</a:t>
            </a:r>
            <a:r>
              <a:rPr kumimoji="0" lang="hr-HR" sz="1200" b="0" i="0" u="none" strike="noStrike" kern="1200" cap="none" spc="0" normalizeH="0" baseline="0" noProof="0" dirty="0">
                <a:ln>
                  <a:noFill/>
                </a:ln>
                <a:solidFill>
                  <a:prstClr val="white"/>
                </a:solidFill>
                <a:effectLst/>
                <a:uLnTx/>
                <a:uFillTx/>
                <a:latin typeface="Calibri"/>
                <a:ea typeface="+mn-ea"/>
                <a:cs typeface="+mn-cs"/>
              </a:rPr>
              <a:t> 1983;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a:ln>
                  <a:noFill/>
                </a:ln>
                <a:solidFill>
                  <a:prstClr val="white"/>
                </a:solidFill>
                <a:effectLst/>
                <a:uLnTx/>
                <a:uFillTx/>
                <a:latin typeface="Calibri"/>
                <a:ea typeface="+mn-ea"/>
                <a:cs typeface="+mn-cs"/>
              </a:rPr>
              <a:t>106: 623-642</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3848" y="5304712"/>
            <a:ext cx="4103861" cy="1361921"/>
          </a:xfrm>
          <a:prstGeom prst="rect">
            <a:avLst/>
          </a:prstGeom>
        </p:spPr>
      </p:pic>
      <p:sp>
        <p:nvSpPr>
          <p:cNvPr id="10" name="TextBox 9"/>
          <p:cNvSpPr txBox="1"/>
          <p:nvPr/>
        </p:nvSpPr>
        <p:spPr>
          <a:xfrm>
            <a:off x="7327852" y="3645024"/>
            <a:ext cx="1816148"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 estimation of the sense of will (signified by “W”) or</a:t>
            </a:r>
            <a:r>
              <a:rPr kumimoji="0" lang="hr-HR" sz="1400" b="0" i="0" u="none" strike="noStrike" kern="1200" cap="none" spc="0" normalizeH="0" baseline="0" noProof="0" dirty="0">
                <a:ln>
                  <a:noFill/>
                </a:ln>
                <a:solidFill>
                  <a:prstClr val="white"/>
                </a:solidFill>
                <a:effectLst/>
                <a:uLnTx/>
                <a:uFillTx/>
                <a:latin typeface="Calibri"/>
                <a:ea typeface="+mn-ea"/>
                <a:cs typeface="+mn-cs"/>
              </a:rPr>
              <a:t> </a:t>
            </a:r>
            <a:r>
              <a:rPr kumimoji="0" lang="en-US" sz="1400" b="0" i="0" u="none" strike="noStrike" kern="1200" cap="none" spc="0" normalizeH="0" baseline="0" noProof="0" dirty="0">
                <a:ln>
                  <a:noFill/>
                </a:ln>
                <a:solidFill>
                  <a:prstClr val="white"/>
                </a:solidFill>
                <a:effectLst/>
                <a:uLnTx/>
                <a:uFillTx/>
                <a:latin typeface="Calibri"/>
                <a:ea typeface="+mn-ea"/>
                <a:cs typeface="+mn-cs"/>
              </a:rPr>
              <a:t>intent to move occurred well after the beginning of the RP, and the sensation of movement (signified by “M”) occurred</a:t>
            </a:r>
            <a:r>
              <a:rPr kumimoji="0" lang="hr-HR" sz="1400" b="0" i="0" u="none" strike="noStrike" kern="1200" cap="none" spc="0" normalizeH="0" baseline="0" noProof="0" dirty="0">
                <a:ln>
                  <a:noFill/>
                </a:ln>
                <a:solidFill>
                  <a:prstClr val="white"/>
                </a:solidFill>
                <a:effectLst/>
                <a:uLnTx/>
                <a:uFillTx/>
                <a:latin typeface="Calibri"/>
                <a:ea typeface="+mn-ea"/>
                <a:cs typeface="+mn-cs"/>
              </a:rPr>
              <a:t> </a:t>
            </a:r>
            <a:r>
              <a:rPr kumimoji="0" lang="en-US" sz="1400" b="0" i="0" u="none" strike="noStrike" kern="1200" cap="none" spc="0" normalizeH="0" baseline="0" noProof="0" dirty="0">
                <a:ln>
                  <a:noFill/>
                </a:ln>
                <a:solidFill>
                  <a:prstClr val="white"/>
                </a:solidFill>
                <a:effectLst/>
                <a:uLnTx/>
                <a:uFillTx/>
                <a:latin typeface="Calibri"/>
                <a:ea typeface="+mn-ea"/>
                <a:cs typeface="+mn-cs"/>
              </a:rPr>
              <a:t>even later, and well after the beginning of the RP</a:t>
            </a:r>
          </a:p>
        </p:txBody>
      </p:sp>
      <p:sp>
        <p:nvSpPr>
          <p:cNvPr id="3" name="TextBox 2">
            <a:extLst>
              <a:ext uri="{FF2B5EF4-FFF2-40B4-BE49-F238E27FC236}">
                <a16:creationId xmlns:a16="http://schemas.microsoft.com/office/drawing/2014/main" id="{B1A75257-35CA-40BB-93ED-C93B458CDF2D}"/>
              </a:ext>
            </a:extLst>
          </p:cNvPr>
          <p:cNvSpPr txBox="1"/>
          <p:nvPr/>
        </p:nvSpPr>
        <p:spPr>
          <a:xfrm>
            <a:off x="3332957" y="5931832"/>
            <a:ext cx="1584176" cy="276999"/>
          </a:xfrm>
          <a:prstGeom prst="rect">
            <a:avLst/>
          </a:prstGeom>
          <a:noFill/>
        </p:spPr>
        <p:txBody>
          <a:bodyPr wrap="square" rtlCol="0">
            <a:spAutoFit/>
          </a:bodyPr>
          <a:lstStyle/>
          <a:p>
            <a:r>
              <a:rPr lang="en-US" sz="1200" dirty="0" err="1">
                <a:solidFill>
                  <a:srgbClr val="030303"/>
                </a:solidFill>
              </a:rPr>
              <a:t>Bereitschaftspotential</a:t>
            </a:r>
            <a:endParaRPr lang="en-US" sz="1200" dirty="0">
              <a:solidFill>
                <a:srgbClr val="030303"/>
              </a:solidFill>
            </a:endParaRPr>
          </a:p>
        </p:txBody>
      </p:sp>
      <p:sp>
        <p:nvSpPr>
          <p:cNvPr id="11" name="TextBox 10">
            <a:extLst>
              <a:ext uri="{FF2B5EF4-FFF2-40B4-BE49-F238E27FC236}">
                <a16:creationId xmlns:a16="http://schemas.microsoft.com/office/drawing/2014/main" id="{2EA32EEB-B6D5-4530-BBAD-500532756ECC}"/>
              </a:ext>
            </a:extLst>
          </p:cNvPr>
          <p:cNvSpPr txBox="1"/>
          <p:nvPr/>
        </p:nvSpPr>
        <p:spPr>
          <a:xfrm>
            <a:off x="5652120" y="120049"/>
            <a:ext cx="3312368" cy="461665"/>
          </a:xfrm>
          <a:prstGeom prst="rect">
            <a:avLst/>
          </a:prstGeom>
          <a:noFill/>
        </p:spPr>
        <p:txBody>
          <a:bodyPr wrap="square" rtlCol="0">
            <a:spAutoFit/>
          </a:bodyPr>
          <a:lstStyle/>
          <a:p>
            <a:r>
              <a:rPr lang="en-US" sz="1200" dirty="0"/>
              <a:t>To generate a </a:t>
            </a:r>
            <a:r>
              <a:rPr lang="hr-HR" sz="1200" dirty="0"/>
              <a:t>MEG </a:t>
            </a:r>
            <a:r>
              <a:rPr lang="en-US" sz="1200" dirty="0"/>
              <a:t>signal that is detectable, approximately 50,000 active neurons are needed</a:t>
            </a:r>
          </a:p>
        </p:txBody>
      </p:sp>
    </p:spTree>
    <p:extLst>
      <p:ext uri="{BB962C8B-B14F-4D97-AF65-F5344CB8AC3E}">
        <p14:creationId xmlns:p14="http://schemas.microsoft.com/office/powerpoint/2010/main" val="23668919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Word processing- Left lateral.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5373" y="476672"/>
            <a:ext cx="2998174" cy="2998174"/>
          </a:xfrm>
          <a:prstGeom prst="rect">
            <a:avLst/>
          </a:prstGeom>
        </p:spPr>
      </p:pic>
      <p:pic>
        <p:nvPicPr>
          <p:cNvPr id="5" name="Word processing- Left medial.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3077938" y="476672"/>
            <a:ext cx="2994832" cy="2994832"/>
          </a:xfrm>
          <a:prstGeom prst="rect">
            <a:avLst/>
          </a:prstGeom>
        </p:spPr>
      </p:pic>
      <p:pic>
        <p:nvPicPr>
          <p:cNvPr id="6" name="Word processing- Left ventral.mpg">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6113672" y="476673"/>
            <a:ext cx="2994832" cy="2994832"/>
          </a:xfrm>
          <a:prstGeom prst="rect">
            <a:avLst/>
          </a:prstGeom>
        </p:spPr>
      </p:pic>
      <p:sp>
        <p:nvSpPr>
          <p:cNvPr id="8" name="TextBox 7"/>
          <p:cNvSpPr txBox="1"/>
          <p:nvPr/>
        </p:nvSpPr>
        <p:spPr>
          <a:xfrm>
            <a:off x="5615608" y="6516052"/>
            <a:ext cx="35283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err="1">
                <a:ln>
                  <a:noFill/>
                </a:ln>
                <a:solidFill>
                  <a:prstClr val="white"/>
                </a:solidFill>
                <a:effectLst/>
                <a:uLnTx/>
                <a:uFillTx/>
                <a:latin typeface="Calibri"/>
                <a:ea typeface="+mn-ea"/>
                <a:cs typeface="+mn-cs"/>
              </a:rPr>
              <a:t>Marinkovic</a:t>
            </a:r>
            <a:r>
              <a:rPr kumimoji="0" lang="hr-HR" sz="1800" b="1" i="0" u="none" strike="noStrike" kern="1200" cap="none" spc="0" normalizeH="0" baseline="0" noProof="0" dirty="0">
                <a:ln>
                  <a:noFill/>
                </a:ln>
                <a:solidFill>
                  <a:prstClr val="white"/>
                </a:solidFill>
                <a:effectLst/>
                <a:uLnTx/>
                <a:uFillTx/>
                <a:latin typeface="Calibri"/>
                <a:ea typeface="+mn-ea"/>
                <a:cs typeface="+mn-cs"/>
              </a:rPr>
              <a:t> K, </a:t>
            </a:r>
            <a:r>
              <a:rPr kumimoji="0" lang="hr-HR" sz="1800" b="1" i="0" u="none" strike="noStrike" kern="1200" cap="none" spc="0" normalizeH="0" baseline="0" noProof="0" dirty="0" err="1">
                <a:ln>
                  <a:noFill/>
                </a:ln>
                <a:solidFill>
                  <a:prstClr val="white"/>
                </a:solidFill>
                <a:effectLst/>
                <a:uLnTx/>
                <a:uFillTx/>
                <a:latin typeface="Calibri"/>
                <a:ea typeface="+mn-ea"/>
                <a:cs typeface="+mn-cs"/>
              </a:rPr>
              <a:t>Neuroscientist</a:t>
            </a:r>
            <a:r>
              <a:rPr kumimoji="0" lang="hr-HR" sz="1800" b="1" i="0" u="none" strike="noStrike" kern="1200" cap="none" spc="0" normalizeH="0" baseline="0" noProof="0" dirty="0">
                <a:ln>
                  <a:noFill/>
                </a:ln>
                <a:solidFill>
                  <a:prstClr val="white"/>
                </a:solidFill>
                <a:effectLst/>
                <a:uLnTx/>
                <a:uFillTx/>
                <a:latin typeface="Calibri"/>
                <a:ea typeface="+mn-ea"/>
                <a:cs typeface="+mn-cs"/>
              </a:rPr>
              <a:t>, 2004</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179512" y="106697"/>
            <a:ext cx="82935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00"/>
                </a:solidFill>
                <a:effectLst/>
                <a:uLnTx/>
                <a:uFillTx/>
                <a:latin typeface="Calibri"/>
                <a:ea typeface="+mn-ea"/>
                <a:cs typeface="+mn-cs"/>
              </a:rPr>
              <a:t>Spatiotemporal </a:t>
            </a:r>
            <a:r>
              <a:rPr kumimoji="0" lang="hr-HR" sz="2200" b="1" i="0" u="none" strike="noStrike" kern="1200" cap="none" spc="0" normalizeH="0" baseline="0" noProof="0" dirty="0">
                <a:ln>
                  <a:noFill/>
                </a:ln>
                <a:solidFill>
                  <a:srgbClr val="FFFF00"/>
                </a:solidFill>
                <a:effectLst/>
                <a:uLnTx/>
                <a:uFillTx/>
                <a:latin typeface="Calibri"/>
                <a:ea typeface="+mn-ea"/>
                <a:cs typeface="+mn-cs"/>
              </a:rPr>
              <a:t>d</a:t>
            </a:r>
            <a:r>
              <a:rPr kumimoji="0" lang="en-US" sz="2200" b="1" i="0" u="none" strike="noStrike" kern="1200" cap="none" spc="0" normalizeH="0" baseline="0" noProof="0" dirty="0" err="1">
                <a:ln>
                  <a:noFill/>
                </a:ln>
                <a:solidFill>
                  <a:srgbClr val="FFFF00"/>
                </a:solidFill>
                <a:effectLst/>
                <a:uLnTx/>
                <a:uFillTx/>
                <a:latin typeface="Calibri"/>
                <a:ea typeface="+mn-ea"/>
                <a:cs typeface="+mn-cs"/>
              </a:rPr>
              <a:t>ynamics</a:t>
            </a:r>
            <a:r>
              <a:rPr kumimoji="0" lang="en-US" sz="2200" b="1" i="0" u="none" strike="noStrike" kern="1200" cap="none" spc="0" normalizeH="0" baseline="0" noProof="0" dirty="0">
                <a:ln>
                  <a:noFill/>
                </a:ln>
                <a:solidFill>
                  <a:srgbClr val="FFFF00"/>
                </a:solidFill>
                <a:effectLst/>
                <a:uLnTx/>
                <a:uFillTx/>
                <a:latin typeface="Calibri"/>
                <a:ea typeface="+mn-ea"/>
                <a:cs typeface="+mn-cs"/>
              </a:rPr>
              <a:t> of </a:t>
            </a:r>
            <a:r>
              <a:rPr kumimoji="0" lang="hr-HR" sz="2200" b="1" i="0" u="none" strike="noStrike" kern="1200" cap="none" spc="0" normalizeH="0" baseline="0" noProof="0" dirty="0">
                <a:ln>
                  <a:noFill/>
                </a:ln>
                <a:solidFill>
                  <a:srgbClr val="FFFF00"/>
                </a:solidFill>
                <a:effectLst/>
                <a:uLnTx/>
                <a:uFillTx/>
                <a:latin typeface="Calibri"/>
                <a:ea typeface="+mn-ea"/>
                <a:cs typeface="+mn-cs"/>
              </a:rPr>
              <a:t>w</a:t>
            </a:r>
            <a:r>
              <a:rPr kumimoji="0" lang="en-US" sz="2200" b="1" i="0" u="none" strike="noStrike" kern="1200" cap="none" spc="0" normalizeH="0" baseline="0" noProof="0" dirty="0" err="1">
                <a:ln>
                  <a:noFill/>
                </a:ln>
                <a:solidFill>
                  <a:srgbClr val="FFFF00"/>
                </a:solidFill>
                <a:effectLst/>
                <a:uLnTx/>
                <a:uFillTx/>
                <a:latin typeface="Calibri"/>
                <a:ea typeface="+mn-ea"/>
                <a:cs typeface="+mn-cs"/>
              </a:rPr>
              <a:t>ord</a:t>
            </a:r>
            <a:r>
              <a:rPr kumimoji="0" lang="en-US" sz="2200" b="1" i="0" u="none" strike="noStrike" kern="1200" cap="none" spc="0" normalizeH="0" baseline="0" noProof="0" dirty="0">
                <a:ln>
                  <a:noFill/>
                </a:ln>
                <a:solidFill>
                  <a:srgbClr val="FFFF00"/>
                </a:solidFill>
                <a:effectLst/>
                <a:uLnTx/>
                <a:uFillTx/>
                <a:latin typeface="Calibri"/>
                <a:ea typeface="+mn-ea"/>
                <a:cs typeface="+mn-cs"/>
              </a:rPr>
              <a:t> </a:t>
            </a:r>
            <a:r>
              <a:rPr kumimoji="0" lang="hr-HR" sz="2200" b="1" i="0" u="none" strike="noStrike" kern="1200" cap="none" spc="0" normalizeH="0" baseline="0" noProof="0" dirty="0">
                <a:ln>
                  <a:noFill/>
                </a:ln>
                <a:solidFill>
                  <a:srgbClr val="FFFF00"/>
                </a:solidFill>
                <a:effectLst/>
                <a:uLnTx/>
                <a:uFillTx/>
                <a:latin typeface="Calibri"/>
                <a:ea typeface="+mn-ea"/>
                <a:cs typeface="+mn-cs"/>
              </a:rPr>
              <a:t>p</a:t>
            </a:r>
            <a:r>
              <a:rPr kumimoji="0" lang="en-US" sz="2200" b="1" i="0" u="none" strike="noStrike" kern="1200" cap="none" spc="0" normalizeH="0" baseline="0" noProof="0" dirty="0" err="1">
                <a:ln>
                  <a:noFill/>
                </a:ln>
                <a:solidFill>
                  <a:srgbClr val="FFFF00"/>
                </a:solidFill>
                <a:effectLst/>
                <a:uLnTx/>
                <a:uFillTx/>
                <a:latin typeface="Calibri"/>
                <a:ea typeface="+mn-ea"/>
                <a:cs typeface="+mn-cs"/>
              </a:rPr>
              <a:t>rocessing</a:t>
            </a:r>
            <a:r>
              <a:rPr kumimoji="0" lang="en-US" sz="2200" b="1" i="0" u="none" strike="noStrike" kern="1200" cap="none" spc="0" normalizeH="0" baseline="0" noProof="0" dirty="0">
                <a:ln>
                  <a:noFill/>
                </a:ln>
                <a:solidFill>
                  <a:srgbClr val="FFFF00"/>
                </a:solidFill>
                <a:effectLst/>
                <a:uLnTx/>
                <a:uFillTx/>
                <a:latin typeface="Calibri"/>
                <a:ea typeface="+mn-ea"/>
                <a:cs typeface="+mn-cs"/>
              </a:rPr>
              <a:t> in the </a:t>
            </a:r>
            <a:r>
              <a:rPr kumimoji="0" lang="hr-HR" sz="2200" b="1" i="0" u="none" strike="noStrike" kern="1200" cap="none" spc="0" normalizeH="0" baseline="0" noProof="0" dirty="0">
                <a:ln>
                  <a:noFill/>
                </a:ln>
                <a:solidFill>
                  <a:srgbClr val="FFFF00"/>
                </a:solidFill>
                <a:effectLst/>
                <a:uLnTx/>
                <a:uFillTx/>
                <a:latin typeface="Calibri"/>
                <a:ea typeface="+mn-ea"/>
                <a:cs typeface="+mn-cs"/>
              </a:rPr>
              <a:t>h</a:t>
            </a:r>
            <a:r>
              <a:rPr kumimoji="0" lang="en-US" sz="2200" b="1" i="0" u="none" strike="noStrike" kern="1200" cap="none" spc="0" normalizeH="0" baseline="0" noProof="0" dirty="0" err="1">
                <a:ln>
                  <a:noFill/>
                </a:ln>
                <a:solidFill>
                  <a:srgbClr val="FFFF00"/>
                </a:solidFill>
                <a:effectLst/>
                <a:uLnTx/>
                <a:uFillTx/>
                <a:latin typeface="Calibri"/>
                <a:ea typeface="+mn-ea"/>
                <a:cs typeface="+mn-cs"/>
              </a:rPr>
              <a:t>uman</a:t>
            </a:r>
            <a:r>
              <a:rPr kumimoji="0" lang="hr-HR" sz="2200" b="1" i="0" u="none" strike="noStrike" kern="1200" cap="none" spc="0" normalizeH="0" baseline="0" noProof="0" dirty="0">
                <a:ln>
                  <a:noFill/>
                </a:ln>
                <a:solidFill>
                  <a:srgbClr val="FFFF00"/>
                </a:solidFill>
                <a:effectLst/>
                <a:uLnTx/>
                <a:uFillTx/>
                <a:latin typeface="Calibri"/>
                <a:ea typeface="+mn-ea"/>
                <a:cs typeface="+mn-cs"/>
              </a:rPr>
              <a:t> c</a:t>
            </a:r>
            <a:r>
              <a:rPr kumimoji="0" lang="en-US" sz="2200" b="1" i="0" u="none" strike="noStrike" kern="1200" cap="none" spc="0" normalizeH="0" baseline="0" noProof="0" dirty="0" err="1">
                <a:ln>
                  <a:noFill/>
                </a:ln>
                <a:solidFill>
                  <a:srgbClr val="FFFF00"/>
                </a:solidFill>
                <a:effectLst/>
                <a:uLnTx/>
                <a:uFillTx/>
                <a:latin typeface="Calibri"/>
                <a:ea typeface="+mn-ea"/>
                <a:cs typeface="+mn-cs"/>
              </a:rPr>
              <a:t>ortex</a:t>
            </a:r>
            <a:r>
              <a:rPr kumimoji="0" lang="hr-HR" sz="2200" b="1" i="0" u="none" strike="noStrike" kern="1200" cap="none" spc="0" normalizeH="0" baseline="0" noProof="0" dirty="0">
                <a:ln>
                  <a:noFill/>
                </a:ln>
                <a:solidFill>
                  <a:srgbClr val="FFFF00"/>
                </a:solidFill>
                <a:effectLst/>
                <a:uLnTx/>
                <a:uFillTx/>
                <a:latin typeface="Calibri"/>
                <a:ea typeface="+mn-ea"/>
                <a:cs typeface="+mn-cs"/>
              </a:rPr>
              <a:t> (</a:t>
            </a:r>
            <a:r>
              <a:rPr kumimoji="0" lang="hr-HR" sz="2200" b="1" i="0" u="none" strike="noStrike" kern="1200" cap="none" spc="0" normalizeH="0" baseline="0" noProof="0" dirty="0" err="1">
                <a:ln>
                  <a:noFill/>
                </a:ln>
                <a:solidFill>
                  <a:srgbClr val="FFFF00"/>
                </a:solidFill>
                <a:effectLst/>
                <a:uLnTx/>
                <a:uFillTx/>
                <a:latin typeface="Calibri"/>
                <a:ea typeface="+mn-ea"/>
                <a:cs typeface="+mn-cs"/>
              </a:rPr>
              <a:t>fMRI</a:t>
            </a:r>
            <a:r>
              <a:rPr kumimoji="0" lang="hr-HR" sz="2200" b="1" i="0" u="none" strike="noStrike" kern="1200" cap="none" spc="0" normalizeH="0" baseline="0" noProof="0" dirty="0">
                <a:ln>
                  <a:noFill/>
                </a:ln>
                <a:solidFill>
                  <a:srgbClr val="FFFF00"/>
                </a:solidFill>
                <a:effectLst/>
                <a:uLnTx/>
                <a:uFillTx/>
                <a:latin typeface="Calibri"/>
                <a:ea typeface="+mn-ea"/>
                <a:cs typeface="+mn-cs"/>
              </a:rPr>
              <a:t> + MEG)</a:t>
            </a:r>
            <a:endParaRPr kumimoji="0" lang="en-US" sz="22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669130974"/>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video>
              <p:cMediaNode vol="80000">
                <p:cTn id="3" fill="hold" display="0">
                  <p:stCondLst>
                    <p:cond delay="indefinite"/>
                  </p:stCondLst>
                </p:cTn>
                <p:tgtEl>
                  <p:spTgt spid="5"/>
                </p:tgtEl>
              </p:cMediaNode>
            </p:video>
            <p:video>
              <p:cMediaNode vol="80000">
                <p:cTn id="4" fill="hold" display="0">
                  <p:stCondLst>
                    <p:cond delay="indefinite"/>
                  </p:stCondLst>
                </p:cTn>
                <p:tgtEl>
                  <p:spTgt spid="6"/>
                </p:tgtEl>
              </p:cMediaNode>
            </p:video>
            <p:seq concurrent="1" nextAc="seek">
              <p:cTn id="5" restart="whenNotActive" fill="hold" evtFilter="cancelBubble" nodeType="interactiveSeq">
                <p:stCondLst>
                  <p:cond evt="onClick" delay="0">
                    <p:tgtEl>
                      <p:spTgt spid="4"/>
                    </p:tgtEl>
                  </p:cond>
                </p:stCondLst>
                <p:endSync evt="end" delay="0">
                  <p:rtn val="all"/>
                </p:endSync>
                <p:childTnLst>
                  <p:par>
                    <p:cTn id="6" fill="hold">
                      <p:stCondLst>
                        <p:cond delay="0"/>
                      </p:stCondLst>
                      <p:childTnLst>
                        <p:par>
                          <p:cTn id="7" fill="hold">
                            <p:stCondLst>
                              <p:cond delay="0"/>
                            </p:stCondLst>
                            <p:childTnLst>
                              <p:par>
                                <p:cTn id="8" presetID="2" presetClass="mediacall" presetSubtype="0" fill="hold" nodeType="clickEffect">
                                  <p:stCondLst>
                                    <p:cond delay="0"/>
                                  </p:stCondLst>
                                  <p:childTnLst>
                                    <p:cmd type="call" cmd="togglePause">
                                      <p:cBhvr>
                                        <p:cTn id="9" dur="1" fill="hold"/>
                                        <p:tgtEl>
                                          <p:spTgt spid="4"/>
                                        </p:tgtEl>
                                      </p:cBhvr>
                                    </p:cmd>
                                  </p:childTnLst>
                                </p:cTn>
                              </p:par>
                              <p:par>
                                <p:cTn id="10" presetID="2" presetClass="mediacall" presetSubtype="0" fill="hold" nodeType="withEffect">
                                  <p:stCondLst>
                                    <p:cond delay="0"/>
                                  </p:stCondLst>
                                  <p:childTnLst>
                                    <p:cmd type="call" cmd="togglePause">
                                      <p:cBhvr>
                                        <p:cTn id="11" dur="1" fill="hold"/>
                                        <p:tgtEl>
                                          <p:spTgt spid="5"/>
                                        </p:tgtEl>
                                      </p:cBhvr>
                                    </p:cmd>
                                  </p:childTnLst>
                                </p:cTn>
                              </p:par>
                              <p:par>
                                <p:cTn id="12" presetID="2" presetClass="mediacall" presetSubtype="0" fill="hold" nodeType="withEffect">
                                  <p:stCondLst>
                                    <p:cond delay="0"/>
                                  </p:stCondLst>
                                  <p:childTnLst>
                                    <p:cmd type="call" cmd="togglePause">
                                      <p:cBhvr>
                                        <p:cTn id="13" dur="1" fill="hold"/>
                                        <p:tgtEl>
                                          <p:spTgt spid="6"/>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Word processing- Left lateral.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5373" y="476672"/>
            <a:ext cx="2998174" cy="2998174"/>
          </a:xfrm>
          <a:prstGeom prst="rect">
            <a:avLst/>
          </a:prstGeom>
        </p:spPr>
      </p:pic>
      <p:pic>
        <p:nvPicPr>
          <p:cNvPr id="5" name="Word processing- Left medial.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3077938" y="476672"/>
            <a:ext cx="2994832" cy="2994832"/>
          </a:xfrm>
          <a:prstGeom prst="rect">
            <a:avLst/>
          </a:prstGeom>
        </p:spPr>
      </p:pic>
      <p:pic>
        <p:nvPicPr>
          <p:cNvPr id="6" name="Word processing- Left ventral.mpg">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6113672" y="476673"/>
            <a:ext cx="2994832" cy="2994832"/>
          </a:xfrm>
          <a:prstGeom prst="rect">
            <a:avLst/>
          </a:prstGeom>
        </p:spPr>
      </p:pic>
      <p:sp>
        <p:nvSpPr>
          <p:cNvPr id="7" name="TextBox 6"/>
          <p:cNvSpPr txBox="1"/>
          <p:nvPr/>
        </p:nvSpPr>
        <p:spPr>
          <a:xfrm>
            <a:off x="179512" y="106697"/>
            <a:ext cx="82935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00"/>
                </a:solidFill>
                <a:effectLst/>
                <a:uLnTx/>
                <a:uFillTx/>
                <a:latin typeface="Calibri"/>
                <a:ea typeface="+mn-ea"/>
                <a:cs typeface="+mn-cs"/>
              </a:rPr>
              <a:t>Spatiotemporal </a:t>
            </a:r>
            <a:r>
              <a:rPr kumimoji="0" lang="hr-HR" sz="2200" b="1" i="0" u="none" strike="noStrike" kern="1200" cap="none" spc="0" normalizeH="0" baseline="0" noProof="0" dirty="0">
                <a:ln>
                  <a:noFill/>
                </a:ln>
                <a:solidFill>
                  <a:srgbClr val="FFFF00"/>
                </a:solidFill>
                <a:effectLst/>
                <a:uLnTx/>
                <a:uFillTx/>
                <a:latin typeface="Calibri"/>
                <a:ea typeface="+mn-ea"/>
                <a:cs typeface="+mn-cs"/>
              </a:rPr>
              <a:t>d</a:t>
            </a:r>
            <a:r>
              <a:rPr kumimoji="0" lang="en-US" sz="2200" b="1" i="0" u="none" strike="noStrike" kern="1200" cap="none" spc="0" normalizeH="0" baseline="0" noProof="0" dirty="0" err="1">
                <a:ln>
                  <a:noFill/>
                </a:ln>
                <a:solidFill>
                  <a:srgbClr val="FFFF00"/>
                </a:solidFill>
                <a:effectLst/>
                <a:uLnTx/>
                <a:uFillTx/>
                <a:latin typeface="Calibri"/>
                <a:ea typeface="+mn-ea"/>
                <a:cs typeface="+mn-cs"/>
              </a:rPr>
              <a:t>ynamics</a:t>
            </a:r>
            <a:r>
              <a:rPr kumimoji="0" lang="en-US" sz="2200" b="1" i="0" u="none" strike="noStrike" kern="1200" cap="none" spc="0" normalizeH="0" baseline="0" noProof="0" dirty="0">
                <a:ln>
                  <a:noFill/>
                </a:ln>
                <a:solidFill>
                  <a:srgbClr val="FFFF00"/>
                </a:solidFill>
                <a:effectLst/>
                <a:uLnTx/>
                <a:uFillTx/>
                <a:latin typeface="Calibri"/>
                <a:ea typeface="+mn-ea"/>
                <a:cs typeface="+mn-cs"/>
              </a:rPr>
              <a:t> of </a:t>
            </a:r>
            <a:r>
              <a:rPr kumimoji="0" lang="hr-HR" sz="2200" b="1" i="0" u="none" strike="noStrike" kern="1200" cap="none" spc="0" normalizeH="0" baseline="0" noProof="0" dirty="0">
                <a:ln>
                  <a:noFill/>
                </a:ln>
                <a:solidFill>
                  <a:srgbClr val="FFFF00"/>
                </a:solidFill>
                <a:effectLst/>
                <a:uLnTx/>
                <a:uFillTx/>
                <a:latin typeface="Calibri"/>
                <a:ea typeface="+mn-ea"/>
                <a:cs typeface="+mn-cs"/>
              </a:rPr>
              <a:t>w</a:t>
            </a:r>
            <a:r>
              <a:rPr kumimoji="0" lang="en-US" sz="2200" b="1" i="0" u="none" strike="noStrike" kern="1200" cap="none" spc="0" normalizeH="0" baseline="0" noProof="0" dirty="0" err="1">
                <a:ln>
                  <a:noFill/>
                </a:ln>
                <a:solidFill>
                  <a:srgbClr val="FFFF00"/>
                </a:solidFill>
                <a:effectLst/>
                <a:uLnTx/>
                <a:uFillTx/>
                <a:latin typeface="Calibri"/>
                <a:ea typeface="+mn-ea"/>
                <a:cs typeface="+mn-cs"/>
              </a:rPr>
              <a:t>ord</a:t>
            </a:r>
            <a:r>
              <a:rPr kumimoji="0" lang="en-US" sz="2200" b="1" i="0" u="none" strike="noStrike" kern="1200" cap="none" spc="0" normalizeH="0" baseline="0" noProof="0" dirty="0">
                <a:ln>
                  <a:noFill/>
                </a:ln>
                <a:solidFill>
                  <a:srgbClr val="FFFF00"/>
                </a:solidFill>
                <a:effectLst/>
                <a:uLnTx/>
                <a:uFillTx/>
                <a:latin typeface="Calibri"/>
                <a:ea typeface="+mn-ea"/>
                <a:cs typeface="+mn-cs"/>
              </a:rPr>
              <a:t> </a:t>
            </a:r>
            <a:r>
              <a:rPr kumimoji="0" lang="hr-HR" sz="2200" b="1" i="0" u="none" strike="noStrike" kern="1200" cap="none" spc="0" normalizeH="0" baseline="0" noProof="0" dirty="0">
                <a:ln>
                  <a:noFill/>
                </a:ln>
                <a:solidFill>
                  <a:srgbClr val="FFFF00"/>
                </a:solidFill>
                <a:effectLst/>
                <a:uLnTx/>
                <a:uFillTx/>
                <a:latin typeface="Calibri"/>
                <a:ea typeface="+mn-ea"/>
                <a:cs typeface="+mn-cs"/>
              </a:rPr>
              <a:t>p</a:t>
            </a:r>
            <a:r>
              <a:rPr kumimoji="0" lang="en-US" sz="2200" b="1" i="0" u="none" strike="noStrike" kern="1200" cap="none" spc="0" normalizeH="0" baseline="0" noProof="0" dirty="0" err="1">
                <a:ln>
                  <a:noFill/>
                </a:ln>
                <a:solidFill>
                  <a:srgbClr val="FFFF00"/>
                </a:solidFill>
                <a:effectLst/>
                <a:uLnTx/>
                <a:uFillTx/>
                <a:latin typeface="Calibri"/>
                <a:ea typeface="+mn-ea"/>
                <a:cs typeface="+mn-cs"/>
              </a:rPr>
              <a:t>rocessing</a:t>
            </a:r>
            <a:r>
              <a:rPr kumimoji="0" lang="en-US" sz="2200" b="1" i="0" u="none" strike="noStrike" kern="1200" cap="none" spc="0" normalizeH="0" baseline="0" noProof="0" dirty="0">
                <a:ln>
                  <a:noFill/>
                </a:ln>
                <a:solidFill>
                  <a:srgbClr val="FFFF00"/>
                </a:solidFill>
                <a:effectLst/>
                <a:uLnTx/>
                <a:uFillTx/>
                <a:latin typeface="Calibri"/>
                <a:ea typeface="+mn-ea"/>
                <a:cs typeface="+mn-cs"/>
              </a:rPr>
              <a:t> in the </a:t>
            </a:r>
            <a:r>
              <a:rPr kumimoji="0" lang="hr-HR" sz="2200" b="1" i="0" u="none" strike="noStrike" kern="1200" cap="none" spc="0" normalizeH="0" baseline="0" noProof="0" dirty="0">
                <a:ln>
                  <a:noFill/>
                </a:ln>
                <a:solidFill>
                  <a:srgbClr val="FFFF00"/>
                </a:solidFill>
                <a:effectLst/>
                <a:uLnTx/>
                <a:uFillTx/>
                <a:latin typeface="Calibri"/>
                <a:ea typeface="+mn-ea"/>
                <a:cs typeface="+mn-cs"/>
              </a:rPr>
              <a:t>h</a:t>
            </a:r>
            <a:r>
              <a:rPr kumimoji="0" lang="en-US" sz="2200" b="1" i="0" u="none" strike="noStrike" kern="1200" cap="none" spc="0" normalizeH="0" baseline="0" noProof="0" dirty="0" err="1">
                <a:ln>
                  <a:noFill/>
                </a:ln>
                <a:solidFill>
                  <a:srgbClr val="FFFF00"/>
                </a:solidFill>
                <a:effectLst/>
                <a:uLnTx/>
                <a:uFillTx/>
                <a:latin typeface="Calibri"/>
                <a:ea typeface="+mn-ea"/>
                <a:cs typeface="+mn-cs"/>
              </a:rPr>
              <a:t>uman</a:t>
            </a:r>
            <a:r>
              <a:rPr kumimoji="0" lang="hr-HR" sz="2200" b="1" i="0" u="none" strike="noStrike" kern="1200" cap="none" spc="0" normalizeH="0" baseline="0" noProof="0" dirty="0">
                <a:ln>
                  <a:noFill/>
                </a:ln>
                <a:solidFill>
                  <a:srgbClr val="FFFF00"/>
                </a:solidFill>
                <a:effectLst/>
                <a:uLnTx/>
                <a:uFillTx/>
                <a:latin typeface="Calibri"/>
                <a:ea typeface="+mn-ea"/>
                <a:cs typeface="+mn-cs"/>
              </a:rPr>
              <a:t> c</a:t>
            </a:r>
            <a:r>
              <a:rPr kumimoji="0" lang="en-US" sz="2200" b="1" i="0" u="none" strike="noStrike" kern="1200" cap="none" spc="0" normalizeH="0" baseline="0" noProof="0" dirty="0" err="1">
                <a:ln>
                  <a:noFill/>
                </a:ln>
                <a:solidFill>
                  <a:srgbClr val="FFFF00"/>
                </a:solidFill>
                <a:effectLst/>
                <a:uLnTx/>
                <a:uFillTx/>
                <a:latin typeface="Calibri"/>
                <a:ea typeface="+mn-ea"/>
                <a:cs typeface="+mn-cs"/>
              </a:rPr>
              <a:t>ortex</a:t>
            </a:r>
            <a:r>
              <a:rPr kumimoji="0" lang="hr-HR" sz="2200" b="1" i="0" u="none" strike="noStrike" kern="1200" cap="none" spc="0" normalizeH="0" baseline="0" noProof="0" dirty="0">
                <a:ln>
                  <a:noFill/>
                </a:ln>
                <a:solidFill>
                  <a:srgbClr val="FFFF00"/>
                </a:solidFill>
                <a:effectLst/>
                <a:uLnTx/>
                <a:uFillTx/>
                <a:latin typeface="Calibri"/>
                <a:ea typeface="+mn-ea"/>
                <a:cs typeface="+mn-cs"/>
              </a:rPr>
              <a:t> (MEG + </a:t>
            </a:r>
            <a:r>
              <a:rPr kumimoji="0" lang="hr-HR" sz="2200" b="1" i="0" u="none" strike="noStrike" kern="1200" cap="none" spc="0" normalizeH="0" baseline="0" noProof="0" dirty="0" err="1">
                <a:ln>
                  <a:noFill/>
                </a:ln>
                <a:solidFill>
                  <a:srgbClr val="FFFF00"/>
                </a:solidFill>
                <a:effectLst/>
                <a:uLnTx/>
                <a:uFillTx/>
                <a:latin typeface="Calibri"/>
                <a:ea typeface="+mn-ea"/>
                <a:cs typeface="+mn-cs"/>
              </a:rPr>
              <a:t>fMRI</a:t>
            </a:r>
            <a:r>
              <a:rPr kumimoji="0" lang="hr-HR" sz="2200" b="1" i="0" u="none" strike="noStrike" kern="1200" cap="none" spc="0" normalizeH="0" baseline="0" noProof="0" dirty="0">
                <a:ln>
                  <a:noFill/>
                </a:ln>
                <a:solidFill>
                  <a:srgbClr val="FFFF00"/>
                </a:solidFill>
                <a:effectLst/>
                <a:uLnTx/>
                <a:uFillTx/>
                <a:latin typeface="Calibri"/>
                <a:ea typeface="+mn-ea"/>
                <a:cs typeface="+mn-cs"/>
              </a:rPr>
              <a:t> + ERP)</a:t>
            </a:r>
            <a:endParaRPr kumimoji="0" lang="en-US" sz="2200" b="0" i="0" u="none" strike="noStrike" kern="1200" cap="none" spc="0" normalizeH="0" baseline="0" noProof="0" dirty="0">
              <a:ln>
                <a:noFill/>
              </a:ln>
              <a:solidFill>
                <a:srgbClr val="FFFF00"/>
              </a:solidFill>
              <a:effectLst/>
              <a:uLnTx/>
              <a:uFillTx/>
              <a:latin typeface="Calibri"/>
              <a:ea typeface="+mn-ea"/>
              <a:cs typeface="+mn-cs"/>
            </a:endParaRPr>
          </a:p>
        </p:txBody>
      </p:sp>
      <p:sp>
        <p:nvSpPr>
          <p:cNvPr id="8" name="TextBox 7"/>
          <p:cNvSpPr txBox="1"/>
          <p:nvPr/>
        </p:nvSpPr>
        <p:spPr>
          <a:xfrm>
            <a:off x="5615608" y="6516052"/>
            <a:ext cx="35283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err="1">
                <a:ln>
                  <a:noFill/>
                </a:ln>
                <a:solidFill>
                  <a:prstClr val="white"/>
                </a:solidFill>
                <a:effectLst/>
                <a:uLnTx/>
                <a:uFillTx/>
                <a:latin typeface="Calibri"/>
                <a:ea typeface="+mn-ea"/>
                <a:cs typeface="+mn-cs"/>
              </a:rPr>
              <a:t>Marinkovic</a:t>
            </a:r>
            <a:r>
              <a:rPr kumimoji="0" lang="hr-HR" sz="1800" b="1" i="0" u="none" strike="noStrike" kern="1200" cap="none" spc="0" normalizeH="0" baseline="0" noProof="0" dirty="0">
                <a:ln>
                  <a:noFill/>
                </a:ln>
                <a:solidFill>
                  <a:prstClr val="white"/>
                </a:solidFill>
                <a:effectLst/>
                <a:uLnTx/>
                <a:uFillTx/>
                <a:latin typeface="Calibri"/>
                <a:ea typeface="+mn-ea"/>
                <a:cs typeface="+mn-cs"/>
              </a:rPr>
              <a:t> K, </a:t>
            </a:r>
            <a:r>
              <a:rPr kumimoji="0" lang="hr-HR" sz="1800" b="1" i="0" u="none" strike="noStrike" kern="1200" cap="none" spc="0" normalizeH="0" baseline="0" noProof="0" dirty="0" err="1">
                <a:ln>
                  <a:noFill/>
                </a:ln>
                <a:solidFill>
                  <a:prstClr val="white"/>
                </a:solidFill>
                <a:effectLst/>
                <a:uLnTx/>
                <a:uFillTx/>
                <a:latin typeface="Calibri"/>
                <a:ea typeface="+mn-ea"/>
                <a:cs typeface="+mn-cs"/>
              </a:rPr>
              <a:t>Neuroscientist</a:t>
            </a:r>
            <a:r>
              <a:rPr kumimoji="0" lang="hr-HR" sz="1800" b="1" i="0" u="none" strike="noStrike" kern="1200" cap="none" spc="0" normalizeH="0" baseline="0" noProof="0" dirty="0">
                <a:ln>
                  <a:noFill/>
                </a:ln>
                <a:solidFill>
                  <a:prstClr val="white"/>
                </a:solidFill>
                <a:effectLst/>
                <a:uLnTx/>
                <a:uFillTx/>
                <a:latin typeface="Calibri"/>
                <a:ea typeface="+mn-ea"/>
                <a:cs typeface="+mn-cs"/>
              </a:rPr>
              <a:t>, 2004</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76660" y="2940050"/>
            <a:ext cx="3035300" cy="3917950"/>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02088" y="3502496"/>
            <a:ext cx="3962400" cy="2590800"/>
          </a:xfrm>
          <a:prstGeom prst="rect">
            <a:avLst/>
          </a:prstGeom>
        </p:spPr>
      </p:pic>
    </p:spTree>
    <p:extLst>
      <p:ext uri="{BB962C8B-B14F-4D97-AF65-F5344CB8AC3E}">
        <p14:creationId xmlns:p14="http://schemas.microsoft.com/office/powerpoint/2010/main" val="236051976"/>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video>
              <p:cMediaNode vol="80000">
                <p:cTn id="3" fill="hold" display="0">
                  <p:stCondLst>
                    <p:cond delay="indefinite"/>
                  </p:stCondLst>
                </p:cTn>
                <p:tgtEl>
                  <p:spTgt spid="5"/>
                </p:tgtEl>
              </p:cMediaNode>
            </p:video>
            <p:video>
              <p:cMediaNode vol="80000">
                <p:cTn id="4" fill="hold" display="0">
                  <p:stCondLst>
                    <p:cond delay="indefinite"/>
                  </p:stCondLst>
                </p:cTn>
                <p:tgtEl>
                  <p:spTgt spid="6"/>
                </p:tgtEl>
              </p:cMediaNode>
            </p:video>
            <p:seq concurrent="1" nextAc="seek">
              <p:cTn id="5" restart="whenNotActive" fill="hold" evtFilter="cancelBubble" nodeType="interactiveSeq">
                <p:stCondLst>
                  <p:cond evt="onClick" delay="0">
                    <p:tgtEl>
                      <p:spTgt spid="4"/>
                    </p:tgtEl>
                  </p:cond>
                </p:stCondLst>
                <p:endSync evt="end" delay="0">
                  <p:rtn val="all"/>
                </p:endSync>
                <p:childTnLst>
                  <p:par>
                    <p:cTn id="6" fill="hold">
                      <p:stCondLst>
                        <p:cond delay="0"/>
                      </p:stCondLst>
                      <p:childTnLst>
                        <p:par>
                          <p:cTn id="7" fill="hold">
                            <p:stCondLst>
                              <p:cond delay="0"/>
                            </p:stCondLst>
                            <p:childTnLst>
                              <p:par>
                                <p:cTn id="8" presetID="2" presetClass="mediacall" presetSubtype="0" fill="hold" nodeType="clickEffect">
                                  <p:stCondLst>
                                    <p:cond delay="0"/>
                                  </p:stCondLst>
                                  <p:childTnLst>
                                    <p:cmd type="call" cmd="togglePause">
                                      <p:cBhvr>
                                        <p:cTn id="9" dur="1" fill="hold"/>
                                        <p:tgtEl>
                                          <p:spTgt spid="4"/>
                                        </p:tgtEl>
                                      </p:cBhvr>
                                    </p:cmd>
                                  </p:childTnLst>
                                </p:cTn>
                              </p:par>
                              <p:par>
                                <p:cTn id="10" presetID="2" presetClass="mediacall" presetSubtype="0" fill="hold" nodeType="withEffect">
                                  <p:stCondLst>
                                    <p:cond delay="0"/>
                                  </p:stCondLst>
                                  <p:childTnLst>
                                    <p:cmd type="call" cmd="togglePause">
                                      <p:cBhvr>
                                        <p:cTn id="11" dur="1" fill="hold"/>
                                        <p:tgtEl>
                                          <p:spTgt spid="5"/>
                                        </p:tgtEl>
                                      </p:cBhvr>
                                    </p:cmd>
                                  </p:childTnLst>
                                </p:cTn>
                              </p:par>
                              <p:par>
                                <p:cTn id="12" presetID="2" presetClass="mediacall" presetSubtype="0" fill="hold" nodeType="withEffect">
                                  <p:stCondLst>
                                    <p:cond delay="0"/>
                                  </p:stCondLst>
                                  <p:childTnLst>
                                    <p:cmd type="call" cmd="togglePause">
                                      <p:cBhvr>
                                        <p:cTn id="13" dur="1" fill="hold"/>
                                        <p:tgtEl>
                                          <p:spTgt spid="6"/>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228600"/>
            <a:ext cx="9144000" cy="1143000"/>
          </a:xfrm>
        </p:spPr>
        <p:txBody>
          <a:bodyPr/>
          <a:lstStyle/>
          <a:p>
            <a:r>
              <a:rPr lang="hr-HR" dirty="0" err="1"/>
              <a:t>Inervacija</a:t>
            </a:r>
            <a:r>
              <a:rPr lang="hr-HR" dirty="0"/>
              <a:t> moždane kore </a:t>
            </a:r>
            <a:r>
              <a:rPr lang="hr-HR" dirty="0" err="1"/>
              <a:t>ekstratalamičkim</a:t>
            </a:r>
            <a:r>
              <a:rPr lang="hr-HR" dirty="0"/>
              <a:t> vlaknima</a:t>
            </a:r>
            <a:endParaRPr lang="en-GB" dirty="0"/>
          </a:p>
        </p:txBody>
      </p:sp>
      <p:sp>
        <p:nvSpPr>
          <p:cNvPr id="74755" name="Rectangle 3"/>
          <p:cNvSpPr>
            <a:spLocks noGrp="1" noChangeArrowheads="1"/>
          </p:cNvSpPr>
          <p:nvPr>
            <p:ph type="body" idx="1"/>
          </p:nvPr>
        </p:nvSpPr>
        <p:spPr>
          <a:xfrm>
            <a:off x="0" y="1600200"/>
            <a:ext cx="8763000" cy="762000"/>
          </a:xfrm>
        </p:spPr>
        <p:txBody>
          <a:bodyPr/>
          <a:lstStyle/>
          <a:p>
            <a:pPr>
              <a:buFont typeface="Symbol" pitchFamily="18" charset="2"/>
              <a:buNone/>
            </a:pPr>
            <a:r>
              <a:rPr lang="hr-HR" sz="1800">
                <a:sym typeface="Symbol" pitchFamily="18" charset="2"/>
              </a:rPr>
              <a:t>     Utjecaj promjene bilo kojeg transmiterskog sustava je izuzetno složen i ovisi o neuroanatomskoj raspodjeli vlakana i receptora u vremenu</a:t>
            </a:r>
          </a:p>
          <a:p>
            <a:pPr>
              <a:buFont typeface="Symbol" pitchFamily="18" charset="2"/>
              <a:buNone/>
            </a:pPr>
            <a:endParaRPr lang="hr-HR" sz="2800">
              <a:sym typeface="Symbol" pitchFamily="18" charset="2"/>
            </a:endParaRPr>
          </a:p>
        </p:txBody>
      </p:sp>
      <p:pic>
        <p:nvPicPr>
          <p:cNvPr id="74756" name="Picture 4" descr="C:\Documents and Settings\Administrator\Desktop\psihotrauma\koli.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2209800"/>
            <a:ext cx="3124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74757" name="Picture 5" descr="C:\Documents and Settings\Administrator\Desktop\psihotrauma\sero.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209800"/>
            <a:ext cx="3124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74758" name="Picture 6" descr="C:\Documents and Settings\Administrator\Desktop\psihotrauma\dopa.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4495800"/>
            <a:ext cx="3124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74760" name="Picture 8" descr="C:\Documents and Settings\Administrator\Desktop\psihotrauma\nora.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0" y="4572000"/>
            <a:ext cx="3124200" cy="2286000"/>
          </a:xfrm>
          <a:prstGeom prst="rect">
            <a:avLst/>
          </a:prstGeom>
          <a:noFill/>
          <a:extLst>
            <a:ext uri="{909E8E84-426E-40DD-AFC4-6F175D3DCCD1}">
              <a14:hiddenFill xmlns:a14="http://schemas.microsoft.com/office/drawing/2010/main">
                <a:solidFill>
                  <a:srgbClr val="FFFFFF"/>
                </a:solidFill>
              </a14:hiddenFill>
            </a:ext>
          </a:extLst>
        </p:spPr>
      </p:pic>
      <p:sp>
        <p:nvSpPr>
          <p:cNvPr id="74761" name="Text Box 9"/>
          <p:cNvSpPr txBox="1">
            <a:spLocks noChangeArrowheads="1"/>
          </p:cNvSpPr>
          <p:nvPr/>
        </p:nvSpPr>
        <p:spPr bwMode="auto">
          <a:xfrm>
            <a:off x="1295400" y="2209800"/>
            <a:ext cx="6397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sz="1800" b="1" i="0" u="none" strike="noStrike" kern="1200" cap="none" spc="0" normalizeH="0" baseline="0" noProof="0">
                <a:ln>
                  <a:noFill/>
                </a:ln>
                <a:solidFill>
                  <a:srgbClr val="FF3300"/>
                </a:solidFill>
                <a:effectLst/>
                <a:uLnTx/>
                <a:uFillTx/>
                <a:latin typeface="Tahoma"/>
                <a:ea typeface="+mn-ea"/>
                <a:cs typeface="+mn-cs"/>
              </a:rPr>
              <a:t>ACh</a:t>
            </a:r>
            <a:endParaRPr kumimoji="0" lang="en-GB" sz="1800" b="1" i="0" u="none" strike="noStrike" kern="1200" cap="none" spc="0" normalizeH="0" baseline="0" noProof="0">
              <a:ln>
                <a:noFill/>
              </a:ln>
              <a:solidFill>
                <a:srgbClr val="FF3300"/>
              </a:solidFill>
              <a:effectLst/>
              <a:uLnTx/>
              <a:uFillTx/>
              <a:latin typeface="Tahoma"/>
              <a:ea typeface="+mn-ea"/>
              <a:cs typeface="+mn-cs"/>
            </a:endParaRPr>
          </a:p>
        </p:txBody>
      </p:sp>
      <p:sp>
        <p:nvSpPr>
          <p:cNvPr id="74762" name="Text Box 10"/>
          <p:cNvSpPr txBox="1">
            <a:spLocks noChangeArrowheads="1"/>
          </p:cNvSpPr>
          <p:nvPr/>
        </p:nvSpPr>
        <p:spPr bwMode="auto">
          <a:xfrm>
            <a:off x="6858000" y="2209800"/>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sz="1800" b="1" i="0" u="none" strike="noStrike" kern="1200" cap="none" spc="0" normalizeH="0" baseline="0" noProof="0">
                <a:ln>
                  <a:noFill/>
                </a:ln>
                <a:solidFill>
                  <a:srgbClr val="FF3300"/>
                </a:solidFill>
                <a:effectLst/>
                <a:uLnTx/>
                <a:uFillTx/>
                <a:latin typeface="Tahoma"/>
                <a:ea typeface="+mn-ea"/>
                <a:cs typeface="+mn-cs"/>
              </a:rPr>
              <a:t>5-HT</a:t>
            </a:r>
            <a:endParaRPr kumimoji="0" lang="en-GB" sz="1800" b="1" i="0" u="none" strike="noStrike" kern="1200" cap="none" spc="0" normalizeH="0" baseline="0" noProof="0">
              <a:ln>
                <a:noFill/>
              </a:ln>
              <a:solidFill>
                <a:srgbClr val="FF3300"/>
              </a:solidFill>
              <a:effectLst/>
              <a:uLnTx/>
              <a:uFillTx/>
              <a:latin typeface="Tahoma"/>
              <a:ea typeface="+mn-ea"/>
              <a:cs typeface="+mn-cs"/>
            </a:endParaRPr>
          </a:p>
        </p:txBody>
      </p:sp>
      <p:sp>
        <p:nvSpPr>
          <p:cNvPr id="74763" name="Text Box 11"/>
          <p:cNvSpPr txBox="1">
            <a:spLocks noChangeArrowheads="1"/>
          </p:cNvSpPr>
          <p:nvPr/>
        </p:nvSpPr>
        <p:spPr bwMode="auto">
          <a:xfrm>
            <a:off x="1295400" y="6491288"/>
            <a:ext cx="51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sz="1800" b="1" i="0" u="none" strike="noStrike" kern="1200" cap="none" spc="0" normalizeH="0" baseline="0" noProof="0">
                <a:ln>
                  <a:noFill/>
                </a:ln>
                <a:solidFill>
                  <a:srgbClr val="FF3300"/>
                </a:solidFill>
                <a:effectLst/>
                <a:uLnTx/>
                <a:uFillTx/>
                <a:latin typeface="Tahoma"/>
                <a:ea typeface="+mn-ea"/>
                <a:cs typeface="+mn-cs"/>
              </a:rPr>
              <a:t>DA</a:t>
            </a:r>
            <a:endParaRPr kumimoji="0" lang="en-GB" sz="1800" b="1" i="0" u="none" strike="noStrike" kern="1200" cap="none" spc="0" normalizeH="0" baseline="0" noProof="0">
              <a:ln>
                <a:noFill/>
              </a:ln>
              <a:solidFill>
                <a:srgbClr val="FF3300"/>
              </a:solidFill>
              <a:effectLst/>
              <a:uLnTx/>
              <a:uFillTx/>
              <a:latin typeface="Tahoma"/>
              <a:ea typeface="+mn-ea"/>
              <a:cs typeface="+mn-cs"/>
            </a:endParaRPr>
          </a:p>
        </p:txBody>
      </p:sp>
      <p:sp>
        <p:nvSpPr>
          <p:cNvPr id="74764" name="Text Box 12"/>
          <p:cNvSpPr txBox="1">
            <a:spLocks noChangeArrowheads="1"/>
          </p:cNvSpPr>
          <p:nvPr/>
        </p:nvSpPr>
        <p:spPr bwMode="auto">
          <a:xfrm>
            <a:off x="7010400" y="6491288"/>
            <a:ext cx="517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sz="1800" b="1" i="0" u="none" strike="noStrike" kern="1200" cap="none" spc="0" normalizeH="0" baseline="0" noProof="0">
                <a:ln>
                  <a:noFill/>
                </a:ln>
                <a:solidFill>
                  <a:srgbClr val="FF3300"/>
                </a:solidFill>
                <a:effectLst/>
                <a:uLnTx/>
                <a:uFillTx/>
                <a:latin typeface="Tahoma"/>
                <a:ea typeface="+mn-ea"/>
                <a:cs typeface="+mn-cs"/>
              </a:rPr>
              <a:t>NA</a:t>
            </a:r>
            <a:endParaRPr kumimoji="0" lang="en-GB" sz="1800" b="1" i="0" u="none" strike="noStrike" kern="1200" cap="none" spc="0" normalizeH="0" baseline="0" noProof="0">
              <a:ln>
                <a:noFill/>
              </a:ln>
              <a:solidFill>
                <a:srgbClr val="FF3300"/>
              </a:solidFill>
              <a:effectLst/>
              <a:uLnTx/>
              <a:uFillTx/>
              <a:latin typeface="Tahoma"/>
              <a:ea typeface="+mn-ea"/>
              <a:cs typeface="+mn-cs"/>
            </a:endParaRPr>
          </a:p>
        </p:txBody>
      </p:sp>
      <p:sp>
        <p:nvSpPr>
          <p:cNvPr id="74765" name="Text Box 13"/>
          <p:cNvSpPr txBox="1">
            <a:spLocks noChangeArrowheads="1"/>
          </p:cNvSpPr>
          <p:nvPr/>
        </p:nvSpPr>
        <p:spPr bwMode="auto">
          <a:xfrm>
            <a:off x="3200400" y="2209800"/>
            <a:ext cx="8731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sz="1800" b="1" i="0" u="none" strike="noStrike" kern="1200" cap="none" spc="0" normalizeH="0" baseline="0" noProof="0">
                <a:ln>
                  <a:noFill/>
                </a:ln>
                <a:solidFill>
                  <a:srgbClr val="FF3300"/>
                </a:solidFill>
                <a:effectLst/>
                <a:uLnTx/>
                <a:uFillTx/>
                <a:latin typeface="Tahoma"/>
                <a:ea typeface="+mn-ea"/>
                <a:cs typeface="+mn-cs"/>
              </a:rPr>
              <a:t>Ch1-8</a:t>
            </a:r>
            <a:endParaRPr kumimoji="0" lang="en-GB" sz="1800" b="1" i="0" u="none" strike="noStrike" kern="1200" cap="none" spc="0" normalizeH="0" baseline="0" noProof="0">
              <a:ln>
                <a:noFill/>
              </a:ln>
              <a:solidFill>
                <a:srgbClr val="FF3300"/>
              </a:solidFill>
              <a:effectLst/>
              <a:uLnTx/>
              <a:uFillTx/>
              <a:latin typeface="Tahoma"/>
              <a:ea typeface="+mn-ea"/>
              <a:cs typeface="+mn-cs"/>
            </a:endParaRPr>
          </a:p>
        </p:txBody>
      </p:sp>
      <p:sp>
        <p:nvSpPr>
          <p:cNvPr id="74766" name="Text Box 14"/>
          <p:cNvSpPr txBox="1">
            <a:spLocks noChangeArrowheads="1"/>
          </p:cNvSpPr>
          <p:nvPr/>
        </p:nvSpPr>
        <p:spPr bwMode="auto">
          <a:xfrm>
            <a:off x="6553200" y="2514600"/>
            <a:ext cx="10969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sz="1800" b="1" i="0" u="none" strike="noStrike" kern="1200" cap="none" spc="0" normalizeH="0" baseline="0" noProof="0">
                <a:ln>
                  <a:noFill/>
                </a:ln>
                <a:solidFill>
                  <a:srgbClr val="FF3300"/>
                </a:solidFill>
                <a:effectLst/>
                <a:uLnTx/>
                <a:uFillTx/>
                <a:latin typeface="Tahoma"/>
                <a:ea typeface="+mn-ea"/>
                <a:cs typeface="+mn-cs"/>
              </a:rPr>
              <a:t>B1-8</a:t>
            </a:r>
            <a:r>
              <a:rPr kumimoji="0" lang="hr-HR" sz="800" b="1" i="0" u="none" strike="noStrike" kern="1200" cap="none" spc="0" normalizeH="0" baseline="0" noProof="0">
                <a:ln>
                  <a:noFill/>
                </a:ln>
                <a:solidFill>
                  <a:srgbClr val="FF3300"/>
                </a:solidFill>
                <a:effectLst/>
                <a:uLnTx/>
                <a:uFillTx/>
                <a:latin typeface="Tahoma"/>
                <a:ea typeface="+mn-ea"/>
                <a:cs typeface="+mn-cs"/>
              </a:rPr>
              <a:t>(bez 4)</a:t>
            </a:r>
            <a:endParaRPr kumimoji="0" lang="en-GB" sz="800" b="1" i="0" u="none" strike="noStrike" kern="1200" cap="none" spc="0" normalizeH="0" baseline="0" noProof="0">
              <a:ln>
                <a:noFill/>
              </a:ln>
              <a:solidFill>
                <a:srgbClr val="FF3300"/>
              </a:solidFill>
              <a:effectLst/>
              <a:uLnTx/>
              <a:uFillTx/>
              <a:latin typeface="Tahoma"/>
              <a:ea typeface="+mn-ea"/>
              <a:cs typeface="+mn-cs"/>
            </a:endParaRPr>
          </a:p>
        </p:txBody>
      </p:sp>
      <p:sp>
        <p:nvSpPr>
          <p:cNvPr id="74767" name="Text Box 15"/>
          <p:cNvSpPr txBox="1">
            <a:spLocks noChangeArrowheads="1"/>
          </p:cNvSpPr>
          <p:nvPr/>
        </p:nvSpPr>
        <p:spPr bwMode="auto">
          <a:xfrm>
            <a:off x="3200400" y="6477000"/>
            <a:ext cx="8778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sz="1800" b="1" i="0" u="none" strike="noStrike" kern="1200" cap="none" spc="0" normalizeH="0" baseline="0" noProof="0">
                <a:ln>
                  <a:noFill/>
                </a:ln>
                <a:solidFill>
                  <a:srgbClr val="FF3300"/>
                </a:solidFill>
                <a:effectLst/>
                <a:uLnTx/>
                <a:uFillTx/>
                <a:latin typeface="Tahoma"/>
                <a:ea typeface="+mn-ea"/>
                <a:cs typeface="+mn-cs"/>
              </a:rPr>
              <a:t>A8-16</a:t>
            </a:r>
            <a:endParaRPr kumimoji="0" lang="en-GB" sz="1800" b="1" i="0" u="none" strike="noStrike" kern="1200" cap="none" spc="0" normalizeH="0" baseline="0" noProof="0">
              <a:ln>
                <a:noFill/>
              </a:ln>
              <a:solidFill>
                <a:srgbClr val="FF3300"/>
              </a:solidFill>
              <a:effectLst/>
              <a:uLnTx/>
              <a:uFillTx/>
              <a:latin typeface="Tahoma"/>
              <a:ea typeface="+mn-ea"/>
              <a:cs typeface="+mn-cs"/>
            </a:endParaRPr>
          </a:p>
        </p:txBody>
      </p:sp>
      <p:sp>
        <p:nvSpPr>
          <p:cNvPr id="74768" name="Text Box 16"/>
          <p:cNvSpPr txBox="1">
            <a:spLocks noChangeArrowheads="1"/>
          </p:cNvSpPr>
          <p:nvPr/>
        </p:nvSpPr>
        <p:spPr bwMode="auto">
          <a:xfrm>
            <a:off x="6248400" y="6491288"/>
            <a:ext cx="7318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sz="1800" b="1" i="0" u="none" strike="noStrike" kern="1200" cap="none" spc="0" normalizeH="0" baseline="0" noProof="0">
                <a:ln>
                  <a:noFill/>
                </a:ln>
                <a:solidFill>
                  <a:srgbClr val="FF3300"/>
                </a:solidFill>
                <a:effectLst/>
                <a:uLnTx/>
                <a:uFillTx/>
                <a:latin typeface="Tahoma"/>
                <a:ea typeface="+mn-ea"/>
                <a:cs typeface="+mn-cs"/>
              </a:rPr>
              <a:t>A1-7</a:t>
            </a:r>
            <a:endParaRPr kumimoji="0" lang="en-GB" sz="1800" b="1" i="0" u="none" strike="noStrike" kern="1200" cap="none" spc="0" normalizeH="0" baseline="0" noProof="0">
              <a:ln>
                <a:noFill/>
              </a:ln>
              <a:solidFill>
                <a:srgbClr val="FF3300"/>
              </a:solidFill>
              <a:effectLst/>
              <a:uLnTx/>
              <a:uFillTx/>
              <a:latin typeface="Tahoma"/>
              <a:ea typeface="+mn-ea"/>
              <a:cs typeface="+mn-cs"/>
            </a:endParaRPr>
          </a:p>
        </p:txBody>
      </p:sp>
    </p:spTree>
    <p:extLst>
      <p:ext uri="{BB962C8B-B14F-4D97-AF65-F5344CB8AC3E}">
        <p14:creationId xmlns:p14="http://schemas.microsoft.com/office/powerpoint/2010/main" val="11140873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43408"/>
            <a:ext cx="8229600" cy="998984"/>
          </a:xfrm>
        </p:spPr>
        <p:txBody>
          <a:bodyPr/>
          <a:lstStyle/>
          <a:p>
            <a:r>
              <a:rPr lang="hr-HR" dirty="0" err="1"/>
              <a:t>Kolinergički</a:t>
            </a:r>
            <a:r>
              <a:rPr lang="hr-HR" dirty="0"/>
              <a:t> sustav</a:t>
            </a:r>
            <a:endParaRPr lang="en-US" dirty="0"/>
          </a:p>
        </p:txBody>
      </p:sp>
      <p:sp>
        <p:nvSpPr>
          <p:cNvPr id="3" name="Content Placeholder 2"/>
          <p:cNvSpPr>
            <a:spLocks noGrp="1"/>
          </p:cNvSpPr>
          <p:nvPr>
            <p:ph idx="1"/>
          </p:nvPr>
        </p:nvSpPr>
        <p:spPr>
          <a:xfrm>
            <a:off x="683568" y="6234994"/>
            <a:ext cx="8229600" cy="460648"/>
          </a:xfrm>
        </p:spPr>
        <p:txBody>
          <a:bodyPr>
            <a:normAutofit/>
          </a:bodyPr>
          <a:lstStyle/>
          <a:p>
            <a:pPr marL="0" indent="0">
              <a:buNone/>
            </a:pPr>
            <a:r>
              <a:rPr lang="hr-HR" sz="2000" dirty="0"/>
              <a:t>Pojednostavljena shema glavnih </a:t>
            </a:r>
            <a:r>
              <a:rPr lang="hr-HR" sz="2000" dirty="0" err="1"/>
              <a:t>kolinergičkih</a:t>
            </a:r>
            <a:r>
              <a:rPr lang="hr-HR" sz="2000" dirty="0"/>
              <a:t> projekcija u mozgu čovjeka</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0660" y="546358"/>
            <a:ext cx="6202680" cy="518922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20" y="4869160"/>
            <a:ext cx="2833150" cy="76923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6241" y="5638398"/>
            <a:ext cx="3028199" cy="592822"/>
          </a:xfrm>
          <a:prstGeom prst="rect">
            <a:avLst/>
          </a:prstGeom>
        </p:spPr>
      </p:pic>
    </p:spTree>
    <p:extLst>
      <p:ext uri="{BB962C8B-B14F-4D97-AF65-F5344CB8AC3E}">
        <p14:creationId xmlns:p14="http://schemas.microsoft.com/office/powerpoint/2010/main" val="13046363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p:cNvSpPr txBox="1">
            <a:spLocks noGrp="1"/>
          </p:cNvSpPr>
          <p:nvPr>
            <p:ph idx="1"/>
          </p:nvPr>
        </p:nvSpPr>
        <p:spPr>
          <a:xfrm>
            <a:off x="107504" y="2273689"/>
            <a:ext cx="3383360" cy="4721292"/>
          </a:xfrm>
          <a:prstGeom prst="rect">
            <a:avLst/>
          </a:prstGeom>
          <a:noFill/>
        </p:spPr>
        <p:txBody>
          <a:bodyPr wrap="square" rtlCol="0">
            <a:spAutoFit/>
          </a:bodyPr>
          <a:lstStyle/>
          <a:p>
            <a:pPr marL="0" indent="0">
              <a:buNone/>
            </a:pPr>
            <a:r>
              <a:rPr lang="en-GB" sz="1600" dirty="0"/>
              <a:t>The </a:t>
            </a:r>
            <a:r>
              <a:rPr lang="en-GB" sz="1600" b="1" dirty="0">
                <a:solidFill>
                  <a:srgbClr val="FF0000"/>
                </a:solidFill>
              </a:rPr>
              <a:t>P300 wave</a:t>
            </a:r>
            <a:r>
              <a:rPr lang="en-GB" sz="1600" dirty="0"/>
              <a:t> </a:t>
            </a:r>
            <a:r>
              <a:rPr lang="hr-HR" sz="1600" dirty="0"/>
              <a:t>(P3b) </a:t>
            </a:r>
            <a:r>
              <a:rPr lang="en-GB" sz="1600" dirty="0"/>
              <a:t>is a positive deflection in the human event-related potential</a:t>
            </a:r>
            <a:r>
              <a:rPr lang="hr-HR" sz="1600" dirty="0"/>
              <a:t> (ERP).</a:t>
            </a:r>
          </a:p>
          <a:p>
            <a:pPr marL="0" indent="0">
              <a:buNone/>
            </a:pPr>
            <a:r>
              <a:rPr lang="en-GB" sz="1600" dirty="0"/>
              <a:t>It is most commonly elicited in an </a:t>
            </a:r>
            <a:r>
              <a:rPr lang="en-GB" sz="1600" b="1" dirty="0"/>
              <a:t>oddball paradigm</a:t>
            </a:r>
            <a:r>
              <a:rPr lang="en-GB" sz="1600" dirty="0"/>
              <a:t> when a subject detects an occasional "target"</a:t>
            </a:r>
            <a:r>
              <a:rPr lang="hr-HR" sz="1600" dirty="0"/>
              <a:t> (</a:t>
            </a:r>
            <a:r>
              <a:rPr lang="hr-HR" sz="1600" dirty="0" err="1"/>
              <a:t>novel</a:t>
            </a:r>
            <a:r>
              <a:rPr lang="hr-HR" sz="1600" dirty="0"/>
              <a:t>) </a:t>
            </a:r>
            <a:r>
              <a:rPr lang="en-GB" sz="1600" dirty="0"/>
              <a:t>stimulus in a regular train of standard stimuli.</a:t>
            </a:r>
            <a:endParaRPr lang="hr-HR" sz="1600" dirty="0"/>
          </a:p>
          <a:p>
            <a:pPr marL="0" indent="0">
              <a:buNone/>
            </a:pPr>
            <a:r>
              <a:rPr lang="hr-HR" sz="1600" b="1" dirty="0" err="1"/>
              <a:t>Neurons</a:t>
            </a:r>
            <a:r>
              <a:rPr lang="hr-HR" sz="1600" b="1" dirty="0"/>
              <a:t> </a:t>
            </a:r>
            <a:r>
              <a:rPr lang="hr-HR" sz="1600" b="1" dirty="0" err="1"/>
              <a:t>within</a:t>
            </a:r>
            <a:r>
              <a:rPr lang="hr-HR" sz="1600" b="1" dirty="0"/>
              <a:t> the </a:t>
            </a:r>
            <a:r>
              <a:rPr lang="hr-HR" sz="1600" b="1" dirty="0" err="1"/>
              <a:t>basal</a:t>
            </a:r>
            <a:r>
              <a:rPr lang="hr-HR" sz="1600" b="1" dirty="0"/>
              <a:t> </a:t>
            </a:r>
            <a:r>
              <a:rPr lang="hr-HR" sz="1600" b="1" dirty="0" err="1"/>
              <a:t>nucleus</a:t>
            </a:r>
            <a:r>
              <a:rPr lang="hr-HR" sz="1600" b="1" dirty="0"/>
              <a:t> are </a:t>
            </a:r>
            <a:r>
              <a:rPr lang="hr-HR" sz="1600" b="1" dirty="0" err="1"/>
              <a:t>known</a:t>
            </a:r>
            <a:r>
              <a:rPr lang="hr-HR" sz="1600" b="1" dirty="0"/>
              <a:t> to </a:t>
            </a:r>
            <a:r>
              <a:rPr lang="hr-HR" sz="1600" b="1" dirty="0" err="1"/>
              <a:t>respond</a:t>
            </a:r>
            <a:r>
              <a:rPr lang="hr-HR" sz="1600" b="1" dirty="0"/>
              <a:t> to </a:t>
            </a:r>
            <a:r>
              <a:rPr lang="hr-HR" sz="1600" b="1" dirty="0" err="1"/>
              <a:t>novel</a:t>
            </a:r>
            <a:r>
              <a:rPr lang="hr-HR" sz="1600" b="1" dirty="0"/>
              <a:t> </a:t>
            </a:r>
            <a:r>
              <a:rPr lang="hr-HR" sz="1600" b="1" dirty="0" err="1"/>
              <a:t>stimuli</a:t>
            </a:r>
            <a:r>
              <a:rPr lang="hr-HR" sz="1600" b="1" dirty="0"/>
              <a:t> </a:t>
            </a:r>
            <a:r>
              <a:rPr lang="hr-HR" sz="1600" b="1" dirty="0" err="1"/>
              <a:t>triggering</a:t>
            </a:r>
            <a:r>
              <a:rPr lang="hr-HR" sz="1600" b="1" dirty="0"/>
              <a:t> the </a:t>
            </a:r>
            <a:r>
              <a:rPr lang="hr-HR" sz="1600" b="1" dirty="0" err="1"/>
              <a:t>release</a:t>
            </a:r>
            <a:r>
              <a:rPr lang="hr-HR" sz="1600" b="1" dirty="0"/>
              <a:t> </a:t>
            </a:r>
            <a:r>
              <a:rPr lang="hr-HR" sz="1600" b="1" dirty="0" err="1"/>
              <a:t>of</a:t>
            </a:r>
            <a:r>
              <a:rPr lang="hr-HR" sz="1600" b="1" dirty="0"/>
              <a:t> </a:t>
            </a:r>
            <a:r>
              <a:rPr lang="hr-HR" sz="1600" b="1" dirty="0" err="1"/>
              <a:t>ACh</a:t>
            </a:r>
            <a:r>
              <a:rPr lang="hr-HR" sz="1600" b="1" dirty="0"/>
              <a:t> </a:t>
            </a:r>
            <a:r>
              <a:rPr lang="hr-HR" sz="1600" b="1" dirty="0" err="1"/>
              <a:t>within</a:t>
            </a:r>
            <a:r>
              <a:rPr lang="hr-HR" sz="1600" b="1" dirty="0"/>
              <a:t> the </a:t>
            </a:r>
            <a:r>
              <a:rPr lang="hr-HR" sz="1600" b="1" dirty="0" err="1"/>
              <a:t>cerebral</a:t>
            </a:r>
            <a:r>
              <a:rPr lang="hr-HR" sz="1600" b="1" dirty="0"/>
              <a:t> </a:t>
            </a:r>
            <a:r>
              <a:rPr lang="hr-HR" sz="1600" b="1" dirty="0" err="1"/>
              <a:t>cortex</a:t>
            </a:r>
            <a:r>
              <a:rPr lang="hr-HR" sz="1600" dirty="0"/>
              <a:t>, which </a:t>
            </a:r>
            <a:r>
              <a:rPr lang="hr-HR" sz="1600" dirty="0" err="1"/>
              <a:t>enhances</a:t>
            </a:r>
            <a:r>
              <a:rPr lang="hr-HR" sz="1600" dirty="0"/>
              <a:t> </a:t>
            </a:r>
            <a:r>
              <a:rPr lang="hr-HR" sz="1600" dirty="0" err="1"/>
              <a:t>responsiveness</a:t>
            </a:r>
            <a:r>
              <a:rPr lang="hr-HR" sz="1600" dirty="0"/>
              <a:t> (at </a:t>
            </a:r>
            <a:r>
              <a:rPr lang="hr-HR" sz="1600" dirty="0" err="1"/>
              <a:t>psychological</a:t>
            </a:r>
            <a:r>
              <a:rPr lang="hr-HR" sz="1600" dirty="0"/>
              <a:t> </a:t>
            </a:r>
            <a:r>
              <a:rPr lang="hr-HR" sz="1600" dirty="0" err="1"/>
              <a:t>level</a:t>
            </a:r>
            <a:r>
              <a:rPr lang="hr-HR" sz="1600" dirty="0"/>
              <a:t> </a:t>
            </a:r>
            <a:r>
              <a:rPr lang="hr-HR" sz="1600" dirty="0" err="1"/>
              <a:t>this</a:t>
            </a:r>
            <a:r>
              <a:rPr lang="hr-HR" sz="1600" dirty="0"/>
              <a:t> </a:t>
            </a:r>
            <a:r>
              <a:rPr lang="hr-HR" sz="1600" dirty="0" err="1"/>
              <a:t>corresponds</a:t>
            </a:r>
            <a:r>
              <a:rPr lang="hr-HR" sz="1600" dirty="0"/>
              <a:t> to </a:t>
            </a:r>
            <a:r>
              <a:rPr lang="hr-HR" sz="1600" dirty="0" err="1"/>
              <a:t>attention</a:t>
            </a:r>
            <a:r>
              <a:rPr lang="hr-HR" sz="1600" dirty="0"/>
              <a:t>) to </a:t>
            </a:r>
            <a:r>
              <a:rPr lang="hr-HR" sz="1600" dirty="0" err="1"/>
              <a:t>further</a:t>
            </a:r>
            <a:r>
              <a:rPr lang="hr-HR" sz="1600" dirty="0"/>
              <a:t> </a:t>
            </a:r>
            <a:r>
              <a:rPr lang="hr-HR" sz="1600" dirty="0" err="1"/>
              <a:t>excitatory</a:t>
            </a:r>
            <a:r>
              <a:rPr lang="hr-HR" sz="1600" dirty="0"/>
              <a:t> </a:t>
            </a:r>
            <a:r>
              <a:rPr lang="hr-HR" sz="1600" dirty="0" err="1"/>
              <a:t>inputs</a:t>
            </a:r>
            <a:r>
              <a:rPr lang="hr-HR" sz="1600" dirty="0"/>
              <a:t>.</a:t>
            </a:r>
          </a:p>
          <a:p>
            <a:pPr marL="0" indent="0">
              <a:buNone/>
            </a:pPr>
            <a:r>
              <a:rPr lang="hr-HR" sz="1600" dirty="0" err="1"/>
              <a:t>These</a:t>
            </a:r>
            <a:r>
              <a:rPr lang="hr-HR" sz="1600" dirty="0"/>
              <a:t> </a:t>
            </a:r>
            <a:r>
              <a:rPr lang="hr-HR" sz="1600" dirty="0" err="1"/>
              <a:t>effects</a:t>
            </a:r>
            <a:r>
              <a:rPr lang="hr-HR" sz="1600" dirty="0"/>
              <a:t> are </a:t>
            </a:r>
            <a:r>
              <a:rPr lang="hr-HR" sz="1600" dirty="0" err="1"/>
              <a:t>mediated</a:t>
            </a:r>
            <a:r>
              <a:rPr lang="hr-HR" sz="1600" dirty="0"/>
              <a:t> </a:t>
            </a:r>
            <a:r>
              <a:rPr lang="hr-HR" sz="1600" dirty="0" err="1"/>
              <a:t>mainly</a:t>
            </a:r>
            <a:r>
              <a:rPr lang="hr-HR" sz="1600" dirty="0"/>
              <a:t> </a:t>
            </a:r>
            <a:r>
              <a:rPr lang="hr-HR" sz="1600" dirty="0" err="1"/>
              <a:t>by</a:t>
            </a:r>
            <a:r>
              <a:rPr lang="hr-HR" sz="1600" dirty="0"/>
              <a:t> the </a:t>
            </a:r>
            <a:r>
              <a:rPr lang="hr-HR" sz="1600" b="1" dirty="0" err="1"/>
              <a:t>muscarinic</a:t>
            </a:r>
            <a:r>
              <a:rPr lang="hr-HR" sz="1600" b="1" dirty="0"/>
              <a:t> M1</a:t>
            </a:r>
            <a:r>
              <a:rPr lang="hr-HR" sz="1600" dirty="0"/>
              <a:t> </a:t>
            </a:r>
            <a:r>
              <a:rPr lang="hr-HR" sz="1600" dirty="0" err="1"/>
              <a:t>receptors</a:t>
            </a:r>
            <a:r>
              <a:rPr lang="hr-HR" sz="1600" dirty="0"/>
              <a:t>. </a:t>
            </a:r>
            <a:endParaRPr lang="en-US" sz="1600" dirty="0"/>
          </a:p>
          <a:p>
            <a:pPr marL="0" indent="0">
              <a:buNone/>
            </a:pPr>
            <a:endParaRPr lang="en-US" sz="16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840" y="188640"/>
            <a:ext cx="4404742" cy="2507197"/>
          </a:xfrm>
          <a:prstGeom prst="rect">
            <a:avLst/>
          </a:prstGeom>
        </p:spPr>
      </p:pic>
      <p:sp>
        <p:nvSpPr>
          <p:cNvPr id="9" name="TextBox 8"/>
          <p:cNvSpPr txBox="1"/>
          <p:nvPr/>
        </p:nvSpPr>
        <p:spPr>
          <a:xfrm>
            <a:off x="4499992" y="1180628"/>
            <a:ext cx="12146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400" b="0" i="0" u="none" strike="noStrike" kern="1200" cap="none" spc="0" normalizeH="0" baseline="0" noProof="0" dirty="0" err="1">
                <a:ln>
                  <a:noFill/>
                </a:ln>
                <a:solidFill>
                  <a:srgbClr val="FF0000"/>
                </a:solidFill>
                <a:effectLst/>
                <a:uLnTx/>
                <a:uFillTx/>
                <a:latin typeface="Calibri"/>
                <a:ea typeface="+mn-ea"/>
                <a:cs typeface="+mn-cs"/>
              </a:rPr>
              <a:t>stimulus</a:t>
            </a:r>
            <a:r>
              <a:rPr kumimoji="0" lang="hr-HR" sz="1400" b="0" i="0" u="none" strike="noStrike" kern="1200" cap="none" spc="0" normalizeH="0" baseline="0" noProof="0" dirty="0">
                <a:ln>
                  <a:noFill/>
                </a:ln>
                <a:solidFill>
                  <a:srgbClr val="FF0000"/>
                </a:solidFill>
                <a:effectLst/>
                <a:uLnTx/>
                <a:uFillTx/>
                <a:latin typeface="Calibri"/>
                <a:ea typeface="+mn-ea"/>
                <a:cs typeface="+mn-cs"/>
              </a:rPr>
              <a:t> </a:t>
            </a:r>
            <a:r>
              <a:rPr kumimoji="0" lang="hr-HR" sz="1400" b="0" i="0" u="none" strike="noStrike" kern="1200" cap="none" spc="0" normalizeH="0" baseline="0" noProof="0" dirty="0" err="1">
                <a:ln>
                  <a:noFill/>
                </a:ln>
                <a:solidFill>
                  <a:srgbClr val="FF0000"/>
                </a:solidFill>
                <a:effectLst/>
                <a:uLnTx/>
                <a:uFillTx/>
                <a:latin typeface="Calibri"/>
                <a:ea typeface="+mn-ea"/>
                <a:cs typeface="+mn-cs"/>
              </a:rPr>
              <a:t>detection</a:t>
            </a:r>
            <a:endParaRPr kumimoji="0" lang="en-US" sz="1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0" name="TextBox 9"/>
          <p:cNvSpPr txBox="1"/>
          <p:nvPr/>
        </p:nvSpPr>
        <p:spPr>
          <a:xfrm>
            <a:off x="5292080" y="548680"/>
            <a:ext cx="116165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err="1">
                <a:ln>
                  <a:noFill/>
                </a:ln>
                <a:solidFill>
                  <a:srgbClr val="FF0000"/>
                </a:solidFill>
                <a:effectLst/>
                <a:uLnTx/>
                <a:uFillTx/>
                <a:latin typeface="Calibri"/>
                <a:ea typeface="+mn-ea"/>
                <a:cs typeface="+mn-cs"/>
              </a:rPr>
              <a:t>high-order</a:t>
            </a:r>
            <a:r>
              <a:rPr kumimoji="0" lang="hr-HR" sz="1200" b="0" i="0" u="none" strike="noStrike" kern="1200" cap="none" spc="0" normalizeH="0" baseline="0" noProof="0" dirty="0">
                <a:ln>
                  <a:noFill/>
                </a:ln>
                <a:solidFill>
                  <a:srgbClr val="FF0000"/>
                </a:solidFill>
                <a:effectLst/>
                <a:uLnTx/>
                <a:uFillTx/>
                <a:latin typeface="Calibri"/>
                <a:ea typeface="+mn-ea"/>
                <a:cs typeface="+mn-cs"/>
              </a:rPr>
              <a:t> </a:t>
            </a:r>
            <a:r>
              <a:rPr kumimoji="0" lang="hr-HR" sz="1200" b="0" i="0" u="none" strike="noStrike" kern="1200" cap="none" spc="0" normalizeH="0" baseline="0" noProof="0" dirty="0" err="1">
                <a:ln>
                  <a:noFill/>
                </a:ln>
                <a:solidFill>
                  <a:srgbClr val="FF0000"/>
                </a:solidFill>
                <a:effectLst/>
                <a:uLnTx/>
                <a:uFillTx/>
                <a:latin typeface="Calibri"/>
                <a:ea typeface="+mn-ea"/>
                <a:cs typeface="+mn-cs"/>
              </a:rPr>
              <a:t>perceptual</a:t>
            </a:r>
            <a:r>
              <a:rPr kumimoji="0" lang="hr-HR" sz="1200" b="0" i="0" u="none" strike="noStrike" kern="1200" cap="none" spc="0" normalizeH="0" baseline="0" noProof="0" dirty="0">
                <a:ln>
                  <a:noFill/>
                </a:ln>
                <a:solidFill>
                  <a:srgbClr val="FF0000"/>
                </a:solidFill>
                <a:effectLst/>
                <a:uLnTx/>
                <a:uFillTx/>
                <a:latin typeface="Calibri"/>
                <a:ea typeface="+mn-ea"/>
                <a:cs typeface="+mn-cs"/>
              </a:rPr>
              <a:t>          processing, </a:t>
            </a:r>
            <a:r>
              <a:rPr kumimoji="0" lang="hr-HR" sz="1200" b="0" i="0" u="none" strike="noStrike" kern="1200" cap="none" spc="0" normalizeH="0" baseline="0" noProof="0" dirty="0" err="1">
                <a:ln>
                  <a:noFill/>
                </a:ln>
                <a:solidFill>
                  <a:srgbClr val="FF0000"/>
                </a:solidFill>
                <a:effectLst/>
                <a:uLnTx/>
                <a:uFillTx/>
                <a:latin typeface="Calibri"/>
                <a:ea typeface="+mn-ea"/>
                <a:cs typeface="+mn-cs"/>
              </a:rPr>
              <a:t>modulated</a:t>
            </a:r>
            <a:r>
              <a:rPr kumimoji="0" lang="hr-HR" sz="1200" b="0" i="0" u="none" strike="noStrike" kern="1200" cap="none" spc="0" normalizeH="0" baseline="0" noProof="0" dirty="0">
                <a:ln>
                  <a:noFill/>
                </a:ln>
                <a:solidFill>
                  <a:srgbClr val="FF0000"/>
                </a:solidFill>
                <a:effectLst/>
                <a:uLnTx/>
                <a:uFillTx/>
                <a:latin typeface="Calibri"/>
                <a:ea typeface="+mn-ea"/>
                <a:cs typeface="+mn-cs"/>
              </a:rPr>
              <a:t>          </a:t>
            </a:r>
            <a:r>
              <a:rPr kumimoji="0" lang="hr-HR" sz="1200" b="0" i="0" u="none" strike="noStrike" kern="1200" cap="none" spc="0" normalizeH="0" baseline="0" noProof="0" dirty="0" err="1">
                <a:ln>
                  <a:noFill/>
                </a:ln>
                <a:solidFill>
                  <a:srgbClr val="FF0000"/>
                </a:solidFill>
                <a:effectLst/>
                <a:uLnTx/>
                <a:uFillTx/>
                <a:latin typeface="Calibri"/>
                <a:ea typeface="+mn-ea"/>
                <a:cs typeface="+mn-cs"/>
              </a:rPr>
              <a:t>by</a:t>
            </a:r>
            <a:r>
              <a:rPr kumimoji="0" lang="hr-HR" sz="1200" b="0" i="0" u="none" strike="noStrike" kern="1200" cap="none" spc="0" normalizeH="0" baseline="0" noProof="0" dirty="0">
                <a:ln>
                  <a:noFill/>
                </a:ln>
                <a:solidFill>
                  <a:srgbClr val="FF0000"/>
                </a:solidFill>
                <a:effectLst/>
                <a:uLnTx/>
                <a:uFillTx/>
                <a:latin typeface="Calibri"/>
                <a:ea typeface="+mn-ea"/>
                <a:cs typeface="+mn-cs"/>
              </a:rPr>
              <a:t> </a:t>
            </a:r>
            <a:r>
              <a:rPr kumimoji="0" lang="hr-HR" sz="1200" b="0" i="0" u="none" strike="noStrike" kern="1200" cap="none" spc="0" normalizeH="0" baseline="0" noProof="0" dirty="0" err="1">
                <a:ln>
                  <a:noFill/>
                </a:ln>
                <a:solidFill>
                  <a:srgbClr val="FF0000"/>
                </a:solidFill>
                <a:effectLst/>
                <a:uLnTx/>
                <a:uFillTx/>
                <a:latin typeface="Calibri"/>
                <a:ea typeface="+mn-ea"/>
                <a:cs typeface="+mn-cs"/>
              </a:rPr>
              <a:t>attention</a:t>
            </a:r>
            <a:endParaRPr kumimoji="0" lang="hr-HR" sz="12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10"/>
          <p:cNvSpPr/>
          <p:nvPr/>
        </p:nvSpPr>
        <p:spPr>
          <a:xfrm>
            <a:off x="6804248" y="160717"/>
            <a:ext cx="18539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err="1">
                <a:ln>
                  <a:noFill/>
                </a:ln>
                <a:solidFill>
                  <a:srgbClr val="FF0000"/>
                </a:solidFill>
                <a:effectLst/>
                <a:uLnTx/>
                <a:uFillTx/>
                <a:latin typeface="Calibri"/>
                <a:ea typeface="+mn-ea"/>
                <a:cs typeface="+mn-cs"/>
              </a:rPr>
              <a:t>cognitive</a:t>
            </a:r>
            <a:r>
              <a:rPr kumimoji="0" lang="hr-HR" sz="1200" b="0" i="0" u="none" strike="noStrike" kern="1200" cap="none" spc="0" normalizeH="0" baseline="0" noProof="0" dirty="0">
                <a:ln>
                  <a:noFill/>
                </a:ln>
                <a:solidFill>
                  <a:srgbClr val="FF0000"/>
                </a:solidFill>
                <a:effectLst/>
                <a:uLnTx/>
                <a:uFillTx/>
                <a:latin typeface="Calibri"/>
                <a:ea typeface="+mn-ea"/>
                <a:cs typeface="+mn-cs"/>
              </a:rPr>
              <a:t> </a:t>
            </a:r>
            <a:r>
              <a:rPr kumimoji="0" lang="hr-HR" sz="1200" b="0" i="0" u="none" strike="noStrike" kern="1200" cap="none" spc="0" normalizeH="0" baseline="0" noProof="0" dirty="0" err="1">
                <a:ln>
                  <a:noFill/>
                </a:ln>
                <a:solidFill>
                  <a:srgbClr val="FF0000"/>
                </a:solidFill>
                <a:effectLst/>
                <a:uLnTx/>
                <a:uFillTx/>
                <a:latin typeface="Calibri"/>
                <a:ea typeface="+mn-ea"/>
                <a:cs typeface="+mn-cs"/>
              </a:rPr>
              <a:t>and</a:t>
            </a:r>
            <a:r>
              <a:rPr kumimoji="0" lang="hr-HR" sz="1200" b="0" i="0" u="none" strike="noStrike" kern="1200" cap="none" spc="0" normalizeH="0" baseline="0" noProof="0" dirty="0">
                <a:ln>
                  <a:noFill/>
                </a:ln>
                <a:solidFill>
                  <a:srgbClr val="FF0000"/>
                </a:solidFill>
                <a:effectLst/>
                <a:uLnTx/>
                <a:uFillTx/>
                <a:latin typeface="Calibri"/>
                <a:ea typeface="+mn-ea"/>
                <a:cs typeface="+mn-cs"/>
              </a:rPr>
              <a:t> </a:t>
            </a:r>
            <a:r>
              <a:rPr kumimoji="0" lang="hr-HR" sz="1200" b="0" i="0" u="none" strike="noStrike" kern="1200" cap="none" spc="0" normalizeH="0" baseline="0" noProof="0" dirty="0" err="1">
                <a:ln>
                  <a:noFill/>
                </a:ln>
                <a:solidFill>
                  <a:srgbClr val="FF0000"/>
                </a:solidFill>
                <a:effectLst/>
                <a:uLnTx/>
                <a:uFillTx/>
                <a:latin typeface="Calibri"/>
                <a:ea typeface="+mn-ea"/>
                <a:cs typeface="+mn-cs"/>
              </a:rPr>
              <a:t>affective</a:t>
            </a:r>
            <a:r>
              <a:rPr kumimoji="0" lang="hr-HR" sz="1200" b="0" i="0" u="none" strike="noStrike" kern="1200" cap="none" spc="0" normalizeH="0" baseline="0" noProof="0" dirty="0">
                <a:ln>
                  <a:noFill/>
                </a:ln>
                <a:solidFill>
                  <a:srgbClr val="FF0000"/>
                </a:solidFill>
                <a:effectLst/>
                <a:uLnTx/>
                <a:uFillTx/>
                <a:latin typeface="Calibri"/>
                <a:ea typeface="+mn-ea"/>
                <a:cs typeface="+mn-cs"/>
              </a:rPr>
              <a:t>          processing </a:t>
            </a:r>
            <a:r>
              <a:rPr kumimoji="0" lang="hr-HR" sz="1200" b="0" i="0" u="none" strike="noStrike" kern="1200" cap="none" spc="0" normalizeH="0" baseline="0" noProof="0" dirty="0" err="1">
                <a:ln>
                  <a:noFill/>
                </a:ln>
                <a:solidFill>
                  <a:srgbClr val="FF0000"/>
                </a:solidFill>
                <a:effectLst/>
                <a:uLnTx/>
                <a:uFillTx/>
                <a:latin typeface="Calibri"/>
                <a:ea typeface="+mn-ea"/>
                <a:cs typeface="+mn-cs"/>
              </a:rPr>
              <a:t>of</a:t>
            </a:r>
            <a:r>
              <a:rPr kumimoji="0" lang="hr-HR" sz="1200" b="0" i="0" u="none" strike="noStrike" kern="1200" cap="none" spc="0" normalizeH="0" baseline="0" noProof="0" dirty="0">
                <a:ln>
                  <a:noFill/>
                </a:ln>
                <a:solidFill>
                  <a:srgbClr val="FF0000"/>
                </a:solidFill>
                <a:effectLst/>
                <a:uLnTx/>
                <a:uFillTx/>
                <a:latin typeface="Calibri"/>
                <a:ea typeface="+mn-ea"/>
                <a:cs typeface="+mn-cs"/>
              </a:rPr>
              <a:t> the </a:t>
            </a:r>
            <a:r>
              <a:rPr kumimoji="0" lang="hr-HR" sz="1200" b="0" i="0" u="none" strike="noStrike" kern="1200" cap="none" spc="0" normalizeH="0" baseline="0" noProof="0" dirty="0" err="1">
                <a:ln>
                  <a:noFill/>
                </a:ln>
                <a:solidFill>
                  <a:srgbClr val="FF0000"/>
                </a:solidFill>
                <a:effectLst/>
                <a:uLnTx/>
                <a:uFillTx/>
                <a:latin typeface="Calibri"/>
                <a:ea typeface="+mn-ea"/>
                <a:cs typeface="+mn-cs"/>
              </a:rPr>
              <a:t>stimulus</a:t>
            </a:r>
            <a:endParaRPr kumimoji="0" lang="en-US" sz="12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704" y="391549"/>
            <a:ext cx="1798320" cy="1882140"/>
          </a:xfrm>
          <a:prstGeom prst="rect">
            <a:avLst/>
          </a:prstGeom>
        </p:spPr>
      </p:pic>
      <p:pic>
        <p:nvPicPr>
          <p:cNvPr id="6" name="Picture 5">
            <a:extLst>
              <a:ext uri="{FF2B5EF4-FFF2-40B4-BE49-F238E27FC236}">
                <a16:creationId xmlns:a16="http://schemas.microsoft.com/office/drawing/2014/main" id="{44667190-1735-4144-AC15-E36E64527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3792" y="3370999"/>
            <a:ext cx="4544767" cy="3037419"/>
          </a:xfrm>
          <a:prstGeom prst="rect">
            <a:avLst/>
          </a:prstGeom>
        </p:spPr>
      </p:pic>
      <p:sp>
        <p:nvSpPr>
          <p:cNvPr id="7" name="Rectangle 6">
            <a:extLst>
              <a:ext uri="{FF2B5EF4-FFF2-40B4-BE49-F238E27FC236}">
                <a16:creationId xmlns:a16="http://schemas.microsoft.com/office/drawing/2014/main" id="{13F7D201-EFFF-4005-9CFA-B67B026DE9D5}"/>
              </a:ext>
            </a:extLst>
          </p:cNvPr>
          <p:cNvSpPr/>
          <p:nvPr/>
        </p:nvSpPr>
        <p:spPr>
          <a:xfrm>
            <a:off x="6156176" y="903698"/>
            <a:ext cx="288032" cy="147725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064B8DE-A78E-4B67-985C-766A73456457}"/>
              </a:ext>
            </a:extLst>
          </p:cNvPr>
          <p:cNvSpPr txBox="1"/>
          <p:nvPr/>
        </p:nvSpPr>
        <p:spPr>
          <a:xfrm>
            <a:off x="6054832" y="1147953"/>
            <a:ext cx="629816" cy="338554"/>
          </a:xfrm>
          <a:prstGeom prst="rect">
            <a:avLst/>
          </a:prstGeom>
          <a:noFill/>
        </p:spPr>
        <p:txBody>
          <a:bodyPr wrap="square" rtlCol="0">
            <a:spAutoFit/>
          </a:bodyPr>
          <a:lstStyle/>
          <a:p>
            <a:r>
              <a:rPr lang="hr-HR" sz="1600" dirty="0"/>
              <a:t>P3a</a:t>
            </a:r>
            <a:endParaRPr lang="en-US" sz="1600" dirty="0"/>
          </a:p>
        </p:txBody>
      </p:sp>
      <p:sp>
        <p:nvSpPr>
          <p:cNvPr id="14" name="TextBox 13">
            <a:extLst>
              <a:ext uri="{FF2B5EF4-FFF2-40B4-BE49-F238E27FC236}">
                <a16:creationId xmlns:a16="http://schemas.microsoft.com/office/drawing/2014/main" id="{FBB91BE4-AD67-4288-937B-47CF591A494F}"/>
              </a:ext>
            </a:extLst>
          </p:cNvPr>
          <p:cNvSpPr txBox="1"/>
          <p:nvPr/>
        </p:nvSpPr>
        <p:spPr>
          <a:xfrm>
            <a:off x="5580112" y="33245"/>
            <a:ext cx="629816" cy="338554"/>
          </a:xfrm>
          <a:prstGeom prst="rect">
            <a:avLst/>
          </a:prstGeom>
          <a:noFill/>
        </p:spPr>
        <p:txBody>
          <a:bodyPr wrap="square" rtlCol="0">
            <a:spAutoFit/>
          </a:bodyPr>
          <a:lstStyle/>
          <a:p>
            <a:r>
              <a:rPr lang="hr-HR" sz="1600" dirty="0"/>
              <a:t>(P3b)</a:t>
            </a:r>
            <a:endParaRPr lang="en-US" sz="1600" dirty="0"/>
          </a:p>
        </p:txBody>
      </p:sp>
      <p:sp>
        <p:nvSpPr>
          <p:cNvPr id="15" name="TextBox 14">
            <a:extLst>
              <a:ext uri="{FF2B5EF4-FFF2-40B4-BE49-F238E27FC236}">
                <a16:creationId xmlns:a16="http://schemas.microsoft.com/office/drawing/2014/main" id="{3985DA3A-7ACD-4918-9890-70F785A1AC1F}"/>
              </a:ext>
            </a:extLst>
          </p:cNvPr>
          <p:cNvSpPr txBox="1"/>
          <p:nvPr/>
        </p:nvSpPr>
        <p:spPr>
          <a:xfrm>
            <a:off x="7308304" y="2380957"/>
            <a:ext cx="1853952" cy="1600438"/>
          </a:xfrm>
          <a:prstGeom prst="rect">
            <a:avLst/>
          </a:prstGeom>
          <a:noFill/>
        </p:spPr>
        <p:txBody>
          <a:bodyPr wrap="square" rtlCol="0">
            <a:spAutoFit/>
          </a:bodyPr>
          <a:lstStyle/>
          <a:p>
            <a:r>
              <a:rPr lang="hr-HR" sz="1400" b="1" dirty="0"/>
              <a:t>P3a</a:t>
            </a:r>
            <a:r>
              <a:rPr lang="hr-HR" sz="1400" dirty="0"/>
              <a:t> – pozornost, čeoni/tjemeni režanj – </a:t>
            </a:r>
            <a:r>
              <a:rPr lang="hr-HR" sz="1400" dirty="0" err="1"/>
              <a:t>dopamin</a:t>
            </a:r>
            <a:endParaRPr lang="hr-HR" sz="1400" dirty="0"/>
          </a:p>
          <a:p>
            <a:r>
              <a:rPr lang="hr-HR" sz="1400" b="1" dirty="0"/>
              <a:t>P3b</a:t>
            </a:r>
            <a:r>
              <a:rPr lang="hr-HR" sz="1400" dirty="0"/>
              <a:t> – klasični P300 (</a:t>
            </a:r>
            <a:r>
              <a:rPr lang="hr-HR" sz="1400" dirty="0" err="1"/>
              <a:t>novel</a:t>
            </a:r>
            <a:r>
              <a:rPr lang="hr-HR" sz="1400" dirty="0"/>
              <a:t> </a:t>
            </a:r>
            <a:r>
              <a:rPr lang="hr-HR" sz="1400" dirty="0" err="1"/>
              <a:t>stimulus</a:t>
            </a:r>
            <a:r>
              <a:rPr lang="hr-HR" sz="1400" dirty="0"/>
              <a:t>, </a:t>
            </a:r>
            <a:r>
              <a:rPr lang="hr-HR" sz="1400" dirty="0" err="1"/>
              <a:t>cognitive</a:t>
            </a:r>
            <a:r>
              <a:rPr lang="hr-HR" sz="1400" dirty="0"/>
              <a:t> </a:t>
            </a:r>
            <a:r>
              <a:rPr lang="hr-HR" sz="1400" dirty="0" err="1"/>
              <a:t>overload</a:t>
            </a:r>
            <a:r>
              <a:rPr lang="hr-HR" sz="1400" dirty="0"/>
              <a:t>, kratkoročno </a:t>
            </a:r>
            <a:r>
              <a:rPr lang="hr-HR" sz="1400" dirty="0" err="1"/>
              <a:t>zapamć</a:t>
            </a:r>
            <a:r>
              <a:rPr lang="hr-HR" sz="1400" dirty="0"/>
              <a:t>.)</a:t>
            </a:r>
          </a:p>
        </p:txBody>
      </p:sp>
    </p:spTree>
    <p:extLst>
      <p:ext uri="{BB962C8B-B14F-4D97-AF65-F5344CB8AC3E}">
        <p14:creationId xmlns:p14="http://schemas.microsoft.com/office/powerpoint/2010/main" val="26991269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0982" y="0"/>
            <a:ext cx="6701378" cy="223379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341" y="3758188"/>
            <a:ext cx="5638660" cy="2983179"/>
          </a:xfrm>
          <a:prstGeom prst="rect">
            <a:avLst/>
          </a:prstGeom>
        </p:spPr>
      </p:pic>
      <p:sp>
        <p:nvSpPr>
          <p:cNvPr id="8" name="TextBox 7"/>
          <p:cNvSpPr txBox="1"/>
          <p:nvPr/>
        </p:nvSpPr>
        <p:spPr>
          <a:xfrm>
            <a:off x="7452320" y="2492896"/>
            <a:ext cx="11521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prstClr val="black"/>
                </a:solidFill>
                <a:effectLst/>
                <a:uLnTx/>
                <a:uFillTx/>
                <a:latin typeface="Calibri"/>
                <a:ea typeface="+mn-ea"/>
                <a:cs typeface="+mn-cs"/>
              </a:rPr>
              <a:t>97 ispitanika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B5BB99BF-762F-4A97-9600-FD65A75D43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1968" y="2349409"/>
            <a:ext cx="4539406" cy="1293164"/>
          </a:xfrm>
          <a:prstGeom prst="rect">
            <a:avLst/>
          </a:prstGeom>
        </p:spPr>
      </p:pic>
      <p:sp>
        <p:nvSpPr>
          <p:cNvPr id="14" name="TextBox 13">
            <a:extLst>
              <a:ext uri="{FF2B5EF4-FFF2-40B4-BE49-F238E27FC236}">
                <a16:creationId xmlns:a16="http://schemas.microsoft.com/office/drawing/2014/main" id="{18BA08AD-BAEC-4EA4-8322-544BC8BF9E96}"/>
              </a:ext>
            </a:extLst>
          </p:cNvPr>
          <p:cNvSpPr txBox="1"/>
          <p:nvPr/>
        </p:nvSpPr>
        <p:spPr>
          <a:xfrm>
            <a:off x="395536" y="4620701"/>
            <a:ext cx="11521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prstClr val="black"/>
                </a:solidFill>
                <a:effectLst/>
                <a:uLnTx/>
                <a:uFillTx/>
                <a:latin typeface="Calibri"/>
                <a:ea typeface="+mn-ea"/>
                <a:cs typeface="+mn-cs"/>
              </a:rPr>
              <a:t>Vrijeme reakcije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12092DAD-29DE-433B-AC4E-AC2BAF508CAD}"/>
              </a:ext>
            </a:extLst>
          </p:cNvPr>
          <p:cNvSpPr txBox="1"/>
          <p:nvPr/>
        </p:nvSpPr>
        <p:spPr>
          <a:xfrm>
            <a:off x="7281001" y="4365104"/>
            <a:ext cx="186108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prstClr val="black"/>
                </a:solidFill>
                <a:effectLst/>
                <a:uLnTx/>
                <a:uFillTx/>
                <a:latin typeface="Calibri"/>
                <a:ea typeface="+mn-ea"/>
                <a:cs typeface="+mn-cs"/>
              </a:rPr>
              <a:t>Vrijeme potrebno za prebrojati sve ciljne tonove (među ciljnima i ometajućima)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89624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1978491"/>
            <a:ext cx="4464496" cy="366008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927" y="2043506"/>
            <a:ext cx="4464577" cy="376175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754355"/>
            <a:ext cx="7671539" cy="1013793"/>
          </a:xfrm>
          <a:prstGeom prst="rect">
            <a:avLst/>
          </a:prstGeom>
        </p:spPr>
      </p:pic>
    </p:spTree>
    <p:extLst>
      <p:ext uri="{BB962C8B-B14F-4D97-AF65-F5344CB8AC3E}">
        <p14:creationId xmlns:p14="http://schemas.microsoft.com/office/powerpoint/2010/main" val="23370109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516" y="-14978"/>
            <a:ext cx="6408712" cy="195387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2492896"/>
            <a:ext cx="7505700" cy="4183380"/>
          </a:xfrm>
          <a:prstGeom prst="rect">
            <a:avLst/>
          </a:prstGeom>
        </p:spPr>
      </p:pic>
      <p:sp>
        <p:nvSpPr>
          <p:cNvPr id="6" name="TextBox 5"/>
          <p:cNvSpPr txBox="1"/>
          <p:nvPr/>
        </p:nvSpPr>
        <p:spPr>
          <a:xfrm>
            <a:off x="215516" y="1846565"/>
            <a:ext cx="12601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000" b="1" i="0" u="none" strike="noStrike" kern="1200" cap="none" spc="0" normalizeH="0" baseline="0" noProof="0" dirty="0" err="1">
                <a:ln>
                  <a:noFill/>
                </a:ln>
                <a:solidFill>
                  <a:prstClr val="black"/>
                </a:solidFill>
                <a:effectLst/>
                <a:uLnTx/>
                <a:uFillTx/>
                <a:latin typeface="Calibri"/>
                <a:ea typeface="+mn-ea"/>
                <a:cs typeface="+mn-cs"/>
              </a:rPr>
              <a:t>AChE</a:t>
            </a:r>
            <a:r>
              <a:rPr kumimoji="0" lang="hr-HR" sz="2000" b="1" i="0" u="none" strike="noStrike" kern="1200" cap="none" spc="0" normalizeH="0" baseline="0" noProof="0" dirty="0">
                <a:ln>
                  <a:noFill/>
                </a:ln>
                <a:solidFill>
                  <a:prstClr val="black"/>
                </a:solidFill>
                <a:effectLst/>
                <a:uLnTx/>
                <a:uFillTx/>
                <a:latin typeface="Calibri"/>
                <a:ea typeface="+mn-ea"/>
                <a:cs typeface="+mn-cs"/>
              </a:rPr>
              <a:t> </a:t>
            </a:r>
            <a:r>
              <a:rPr kumimoji="0" lang="hr-HR" sz="2000" b="1" i="0" u="none" strike="noStrike" kern="1200" cap="none" spc="0" normalizeH="0" baseline="0" noProof="0" dirty="0" err="1">
                <a:ln>
                  <a:noFill/>
                </a:ln>
                <a:solidFill>
                  <a:prstClr val="black"/>
                </a:solidFill>
                <a:effectLst/>
                <a:uLnTx/>
                <a:uFillTx/>
                <a:latin typeface="Calibri"/>
                <a:ea typeface="+mn-ea"/>
                <a:cs typeface="+mn-cs"/>
              </a:rPr>
              <a:t>ihc</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p:cNvSpPr txBox="1"/>
          <p:nvPr/>
        </p:nvSpPr>
        <p:spPr>
          <a:xfrm>
            <a:off x="1691680" y="2123564"/>
            <a:ext cx="2592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err="1">
                <a:ln>
                  <a:noFill/>
                </a:ln>
                <a:solidFill>
                  <a:prstClr val="black"/>
                </a:solidFill>
                <a:effectLst/>
                <a:uLnTx/>
                <a:uFillTx/>
                <a:latin typeface="Calibri"/>
                <a:ea typeface="+mn-ea"/>
                <a:cs typeface="+mn-cs"/>
              </a:rPr>
              <a:t>temporopolar</a:t>
            </a:r>
            <a:r>
              <a:rPr kumimoji="0" lang="hr-HR" sz="1800" b="1" i="0" u="none" strike="noStrike" kern="1200" cap="none" spc="0" normalizeH="0" baseline="0" noProof="0" dirty="0">
                <a:ln>
                  <a:noFill/>
                </a:ln>
                <a:solidFill>
                  <a:prstClr val="black"/>
                </a:solidFill>
                <a:effectLst/>
                <a:uLnTx/>
                <a:uFillTx/>
                <a:latin typeface="Calibri"/>
                <a:ea typeface="+mn-ea"/>
                <a:cs typeface="+mn-cs"/>
              </a:rPr>
              <a:t> cx, </a:t>
            </a:r>
            <a:r>
              <a:rPr kumimoji="0" lang="hr-HR" sz="1800" b="1" i="0" u="none" strike="noStrike" kern="1200" cap="none" spc="0" normalizeH="0" baseline="0" noProof="0" dirty="0">
                <a:ln>
                  <a:noFill/>
                </a:ln>
                <a:solidFill>
                  <a:srgbClr val="FF0000"/>
                </a:solidFill>
                <a:effectLst/>
                <a:uLnTx/>
                <a:uFillTx/>
                <a:latin typeface="Calibri"/>
                <a:ea typeface="+mn-ea"/>
                <a:cs typeface="+mn-cs"/>
              </a:rPr>
              <a:t>CON</a:t>
            </a:r>
            <a:endParaRPr kumimoji="0" lang="en-US" sz="1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TextBox 7"/>
          <p:cNvSpPr txBox="1"/>
          <p:nvPr/>
        </p:nvSpPr>
        <p:spPr>
          <a:xfrm>
            <a:off x="4788024" y="2120793"/>
            <a:ext cx="38332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err="1">
                <a:ln>
                  <a:noFill/>
                </a:ln>
                <a:solidFill>
                  <a:prstClr val="black"/>
                </a:solidFill>
                <a:effectLst/>
                <a:uLnTx/>
                <a:uFillTx/>
                <a:latin typeface="Calibri"/>
                <a:ea typeface="+mn-ea"/>
                <a:cs typeface="+mn-cs"/>
              </a:rPr>
              <a:t>temporopolar</a:t>
            </a:r>
            <a:r>
              <a:rPr kumimoji="0" lang="hr-HR" sz="1800" b="1" i="0" u="none" strike="noStrike" kern="1200" cap="none" spc="0" normalizeH="0" baseline="0" noProof="0" dirty="0">
                <a:ln>
                  <a:noFill/>
                </a:ln>
                <a:solidFill>
                  <a:prstClr val="black"/>
                </a:solidFill>
                <a:effectLst/>
                <a:uLnTx/>
                <a:uFillTx/>
                <a:latin typeface="Calibri"/>
                <a:ea typeface="+mn-ea"/>
                <a:cs typeface="+mn-cs"/>
              </a:rPr>
              <a:t> cx, </a:t>
            </a:r>
            <a:r>
              <a:rPr kumimoji="0" lang="hr-HR" sz="1800" b="1" i="0" u="none" strike="noStrike" kern="1200" cap="none" spc="0" normalizeH="0" baseline="0" noProof="0" dirty="0" err="1">
                <a:ln>
                  <a:noFill/>
                </a:ln>
                <a:solidFill>
                  <a:srgbClr val="FF0000"/>
                </a:solidFill>
                <a:effectLst/>
                <a:uLnTx/>
                <a:uFillTx/>
                <a:latin typeface="Calibri"/>
                <a:ea typeface="+mn-ea"/>
                <a:cs typeface="+mn-cs"/>
              </a:rPr>
              <a:t>Alzheimer’s</a:t>
            </a:r>
            <a:r>
              <a:rPr kumimoji="0" lang="hr-HR" sz="1800" b="1" i="0" u="none" strike="noStrike" kern="1200" cap="none" spc="0" normalizeH="0" baseline="0" noProof="0" dirty="0">
                <a:ln>
                  <a:noFill/>
                </a:ln>
                <a:solidFill>
                  <a:srgbClr val="FF0000"/>
                </a:solidFill>
                <a:effectLst/>
                <a:uLnTx/>
                <a:uFillTx/>
                <a:latin typeface="Calibri"/>
                <a:ea typeface="+mn-ea"/>
                <a:cs typeface="+mn-cs"/>
              </a:rPr>
              <a:t> </a:t>
            </a:r>
            <a:r>
              <a:rPr kumimoji="0" lang="hr-HR" sz="1800" b="1" i="0" u="none" strike="noStrike" kern="1200" cap="none" spc="0" normalizeH="0" baseline="0" noProof="0" dirty="0" err="1">
                <a:ln>
                  <a:noFill/>
                </a:ln>
                <a:solidFill>
                  <a:srgbClr val="FF0000"/>
                </a:solidFill>
                <a:effectLst/>
                <a:uLnTx/>
                <a:uFillTx/>
                <a:latin typeface="Calibri"/>
                <a:ea typeface="+mn-ea"/>
                <a:cs typeface="+mn-cs"/>
              </a:rPr>
              <a:t>disease</a:t>
            </a:r>
            <a:endParaRPr kumimoji="0" lang="en-US" sz="18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142539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127D-202D-4C38-9EC3-55043E87D23B}"/>
              </a:ext>
            </a:extLst>
          </p:cNvPr>
          <p:cNvSpPr>
            <a:spLocks noGrp="1"/>
          </p:cNvSpPr>
          <p:nvPr>
            <p:ph type="title"/>
          </p:nvPr>
        </p:nvSpPr>
        <p:spPr>
          <a:xfrm>
            <a:off x="-252536" y="107141"/>
            <a:ext cx="5328592" cy="1143000"/>
          </a:xfrm>
        </p:spPr>
        <p:txBody>
          <a:bodyPr>
            <a:normAutofit fontScale="90000"/>
          </a:bodyPr>
          <a:lstStyle/>
          <a:p>
            <a:r>
              <a:rPr lang="hr-HR" dirty="0" err="1">
                <a:latin typeface="Calibri Light" panose="020F0302020204030204" pitchFamily="34" charset="0"/>
                <a:cs typeface="Calibri Light" panose="020F0302020204030204" pitchFamily="34" charset="0"/>
              </a:rPr>
              <a:t>Hans</a:t>
            </a:r>
            <a:r>
              <a:rPr lang="hr-HR" dirty="0">
                <a:latin typeface="Calibri Light" panose="020F0302020204030204" pitchFamily="34" charset="0"/>
                <a:cs typeface="Calibri Light" panose="020F0302020204030204" pitchFamily="34" charset="0"/>
              </a:rPr>
              <a:t> </a:t>
            </a:r>
            <a:r>
              <a:rPr lang="hr-HR" dirty="0" err="1">
                <a:latin typeface="Calibri Light" panose="020F0302020204030204" pitchFamily="34" charset="0"/>
                <a:cs typeface="Calibri Light" panose="020F0302020204030204" pitchFamily="34" charset="0"/>
              </a:rPr>
              <a:t>Berger</a:t>
            </a:r>
            <a:r>
              <a:rPr lang="hr-HR" dirty="0">
                <a:latin typeface="Calibri Light" panose="020F0302020204030204" pitchFamily="34" charset="0"/>
                <a:cs typeface="Calibri Light" panose="020F0302020204030204" pitchFamily="34" charset="0"/>
              </a:rPr>
              <a:t/>
            </a:r>
            <a:br>
              <a:rPr lang="hr-HR" dirty="0">
                <a:latin typeface="Calibri Light" panose="020F0302020204030204" pitchFamily="34" charset="0"/>
                <a:cs typeface="Calibri Light" panose="020F0302020204030204" pitchFamily="34" charset="0"/>
              </a:rPr>
            </a:br>
            <a:r>
              <a:rPr lang="hr-HR" dirty="0">
                <a:latin typeface="Calibri Light" panose="020F0302020204030204" pitchFamily="34" charset="0"/>
                <a:cs typeface="Calibri Light" panose="020F0302020204030204" pitchFamily="34" charset="0"/>
              </a:rPr>
              <a:t>(1873-1941)</a:t>
            </a:r>
            <a:endParaRPr lang="en-US"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CBE0F472-75C3-4F9A-8D14-1ABBD6C88728}"/>
              </a:ext>
            </a:extLst>
          </p:cNvPr>
          <p:cNvSpPr>
            <a:spLocks noGrp="1"/>
          </p:cNvSpPr>
          <p:nvPr>
            <p:ph idx="1"/>
          </p:nvPr>
        </p:nvSpPr>
        <p:spPr>
          <a:xfrm>
            <a:off x="107504" y="1340768"/>
            <a:ext cx="5184576" cy="4763760"/>
          </a:xfrm>
        </p:spPr>
        <p:txBody>
          <a:bodyPr>
            <a:noAutofit/>
          </a:bodyPr>
          <a:lstStyle/>
          <a:p>
            <a:pPr marL="0" indent="0">
              <a:buNone/>
            </a:pPr>
            <a:r>
              <a:rPr lang="hr-HR" sz="1800" dirty="0"/>
              <a:t>- Richard </a:t>
            </a:r>
            <a:r>
              <a:rPr lang="hr-HR" sz="1800" dirty="0" err="1"/>
              <a:t>Caton</a:t>
            </a:r>
            <a:r>
              <a:rPr lang="hr-HR" sz="1800" dirty="0"/>
              <a:t> (1842-1926) 1874/75 galvanometrom otkrio električnu aktivnost mozga zeca, psa i majmuna</a:t>
            </a:r>
          </a:p>
          <a:p>
            <a:pPr marL="0" indent="0">
              <a:buNone/>
            </a:pPr>
            <a:endParaRPr lang="hr-HR" sz="1800" dirty="0"/>
          </a:p>
          <a:p>
            <a:pPr marL="0" indent="0">
              <a:buNone/>
            </a:pPr>
            <a:r>
              <a:rPr lang="hr-HR" sz="1800" b="1" dirty="0"/>
              <a:t>1924.</a:t>
            </a:r>
            <a:r>
              <a:rPr lang="hr-HR" sz="1800" dirty="0"/>
              <a:t> H.B: „</a:t>
            </a:r>
            <a:r>
              <a:rPr lang="hr-HR" sz="1800" b="1" dirty="0"/>
              <a:t>EEG</a:t>
            </a:r>
            <a:r>
              <a:rPr lang="hr-HR" sz="1800" dirty="0"/>
              <a:t> je popratni fenomen kontinuiranih procesa koji se odvijaju u mozgu, baš kao što EKG predstavlja popratni fenomen kontrakcija pojedinih segmenata srca.”</a:t>
            </a:r>
          </a:p>
          <a:p>
            <a:pPr>
              <a:buFontTx/>
              <a:buChar char="-"/>
            </a:pPr>
            <a:r>
              <a:rPr lang="hr-HR" sz="1800" dirty="0"/>
              <a:t>Edgar </a:t>
            </a:r>
            <a:r>
              <a:rPr lang="hr-HR" sz="1800" dirty="0" err="1"/>
              <a:t>Adrian</a:t>
            </a:r>
            <a:r>
              <a:rPr lang="hr-HR" sz="1800" dirty="0"/>
              <a:t> „potvrdio” EEG tek 1934 (+ Charles </a:t>
            </a:r>
            <a:r>
              <a:rPr lang="hr-HR" sz="1800" dirty="0" err="1"/>
              <a:t>Sherrington</a:t>
            </a:r>
            <a:r>
              <a:rPr lang="hr-HR" sz="1800" dirty="0"/>
              <a:t> NN1932 za </a:t>
            </a:r>
            <a:r>
              <a:rPr lang="hr-HR" sz="1800" dirty="0">
                <a:sym typeface="Symbol" panose="05050102010706020507" pitchFamily="18" charset="2"/>
              </a:rPr>
              <a:t> AP uslijed I, A=, </a:t>
            </a:r>
            <a:r>
              <a:rPr lang="hr-HR" sz="1800" dirty="0" err="1">
                <a:sym typeface="Symbol" panose="05050102010706020507" pitchFamily="18" charset="2"/>
              </a:rPr>
              <a:t>all</a:t>
            </a:r>
            <a:r>
              <a:rPr lang="hr-HR" sz="1800" dirty="0">
                <a:sym typeface="Symbol" panose="05050102010706020507" pitchFamily="18" charset="2"/>
              </a:rPr>
              <a:t>-</a:t>
            </a:r>
            <a:r>
              <a:rPr lang="hr-HR" sz="1800" dirty="0" err="1">
                <a:sym typeface="Symbol" panose="05050102010706020507" pitchFamily="18" charset="2"/>
              </a:rPr>
              <a:t>or</a:t>
            </a:r>
            <a:r>
              <a:rPr lang="hr-HR" sz="1800" dirty="0">
                <a:sym typeface="Symbol" panose="05050102010706020507" pitchFamily="18" charset="2"/>
              </a:rPr>
              <a:t>-none</a:t>
            </a:r>
            <a:r>
              <a:rPr lang="hr-HR" sz="1800" dirty="0"/>
              <a:t>)</a:t>
            </a:r>
          </a:p>
          <a:p>
            <a:pPr>
              <a:buFontTx/>
              <a:buChar char="-"/>
            </a:pPr>
            <a:r>
              <a:rPr lang="hr-HR" sz="1800" dirty="0"/>
              <a:t>NN: 1936AHfalse1963, </a:t>
            </a:r>
            <a:r>
              <a:rPr lang="hr-HR" sz="1800" u="sng" dirty="0"/>
              <a:t>1940o</a:t>
            </a:r>
            <a:r>
              <a:rPr lang="hr-HR" sz="1800" dirty="0"/>
              <a:t>, 1942X, 1947X</a:t>
            </a:r>
          </a:p>
          <a:p>
            <a:pPr>
              <a:buFontTx/>
              <a:buChar char="-"/>
            </a:pPr>
            <a:r>
              <a:rPr lang="hr-HR" sz="1800" dirty="0"/>
              <a:t>2005 bilješke iz dnevnika: „</a:t>
            </a:r>
            <a:r>
              <a:rPr lang="de-DE" sz="1800" i="1" dirty="0"/>
              <a:t>Ich bin gerne bereit, wieder als Gutachter bei zu arbeiten das Gericht für genetische Gesundheit</a:t>
            </a:r>
            <a:r>
              <a:rPr lang="de-DE" sz="1800" dirty="0"/>
              <a:t> </a:t>
            </a:r>
            <a:r>
              <a:rPr lang="de-DE" sz="1800" i="1" dirty="0"/>
              <a:t>in </a:t>
            </a:r>
            <a:r>
              <a:rPr lang="de-DE" sz="1800" b="1" i="1" dirty="0"/>
              <a:t>Jena</a:t>
            </a:r>
            <a:r>
              <a:rPr lang="de-DE" sz="1800" i="1" dirty="0"/>
              <a:t>, für das ich Ihnen danke</a:t>
            </a:r>
            <a:r>
              <a:rPr lang="hr-HR" sz="1800" dirty="0"/>
              <a:t>”</a:t>
            </a:r>
          </a:p>
        </p:txBody>
      </p:sp>
      <p:sp>
        <p:nvSpPr>
          <p:cNvPr id="5" name="TextBox 4">
            <a:extLst>
              <a:ext uri="{FF2B5EF4-FFF2-40B4-BE49-F238E27FC236}">
                <a16:creationId xmlns:a16="http://schemas.microsoft.com/office/drawing/2014/main" id="{41100972-0607-4EEF-9B26-063747A2C7E0}"/>
              </a:ext>
            </a:extLst>
          </p:cNvPr>
          <p:cNvSpPr txBox="1"/>
          <p:nvPr/>
        </p:nvSpPr>
        <p:spPr>
          <a:xfrm>
            <a:off x="2195736" y="6178819"/>
            <a:ext cx="6450004" cy="584775"/>
          </a:xfrm>
          <a:prstGeom prst="rect">
            <a:avLst/>
          </a:prstGeom>
          <a:noFill/>
        </p:spPr>
        <p:txBody>
          <a:bodyPr wrap="square" rtlCol="0">
            <a:spAutoFit/>
          </a:bodyPr>
          <a:lstStyle/>
          <a:p>
            <a:r>
              <a:rPr lang="hr-HR" sz="1600" dirty="0" err="1"/>
              <a:t>Berger</a:t>
            </a:r>
            <a:r>
              <a:rPr lang="hr-HR" sz="1600" dirty="0"/>
              <a:t> H. </a:t>
            </a:r>
            <a:r>
              <a:rPr lang="de-DE" sz="1600" dirty="0"/>
              <a:t>Über das </a:t>
            </a:r>
            <a:r>
              <a:rPr lang="de-DE" sz="1600" dirty="0" err="1"/>
              <a:t>Elektrenkephalogramm</a:t>
            </a:r>
            <a:r>
              <a:rPr lang="de-DE" sz="1600" dirty="0"/>
              <a:t> des Menschen</a:t>
            </a:r>
            <a:r>
              <a:rPr lang="hr-HR" sz="1600" dirty="0"/>
              <a:t>.</a:t>
            </a:r>
          </a:p>
          <a:p>
            <a:r>
              <a:rPr lang="hr-HR" sz="1600" i="1" dirty="0"/>
              <a:t>Arch. </a:t>
            </a:r>
            <a:r>
              <a:rPr lang="hr-HR" sz="1600" i="1" dirty="0" err="1"/>
              <a:t>Psychiatr</a:t>
            </a:r>
            <a:r>
              <a:rPr lang="hr-HR" sz="1600" i="1" dirty="0"/>
              <a:t>. </a:t>
            </a:r>
            <a:r>
              <a:rPr lang="hr-HR" sz="1600" i="1" dirty="0" err="1"/>
              <a:t>Nervenkrank</a:t>
            </a:r>
            <a:r>
              <a:rPr lang="hr-HR" sz="1600" i="1" dirty="0"/>
              <a:t>.</a:t>
            </a:r>
            <a:r>
              <a:rPr lang="hr-HR" sz="1600" dirty="0"/>
              <a:t> </a:t>
            </a:r>
            <a:r>
              <a:rPr lang="hr-HR" sz="1600" b="1" dirty="0"/>
              <a:t>1929</a:t>
            </a:r>
            <a:r>
              <a:rPr lang="hr-HR" sz="1600" dirty="0"/>
              <a:t>; 87: 527-570.     (+ 12 –II– do 1938.) </a:t>
            </a:r>
            <a:endParaRPr lang="en-US" sz="1600" dirty="0"/>
          </a:p>
        </p:txBody>
      </p:sp>
      <p:pic>
        <p:nvPicPr>
          <p:cNvPr id="7" name="Picture 6">
            <a:extLst>
              <a:ext uri="{FF2B5EF4-FFF2-40B4-BE49-F238E27FC236}">
                <a16:creationId xmlns:a16="http://schemas.microsoft.com/office/drawing/2014/main" id="{98F749B0-2E5B-46B5-B31B-71F6A2BBD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555567"/>
            <a:ext cx="3688993" cy="3514790"/>
          </a:xfrm>
          <a:prstGeom prst="rect">
            <a:avLst/>
          </a:prstGeom>
        </p:spPr>
      </p:pic>
      <p:pic>
        <p:nvPicPr>
          <p:cNvPr id="9" name="Picture 8">
            <a:extLst>
              <a:ext uri="{FF2B5EF4-FFF2-40B4-BE49-F238E27FC236}">
                <a16:creationId xmlns:a16="http://schemas.microsoft.com/office/drawing/2014/main" id="{B098A45C-7F57-4705-9205-52A0D50E0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4221088"/>
            <a:ext cx="3701459" cy="1822688"/>
          </a:xfrm>
          <a:prstGeom prst="rect">
            <a:avLst/>
          </a:prstGeom>
        </p:spPr>
      </p:pic>
    </p:spTree>
    <p:extLst>
      <p:ext uri="{BB962C8B-B14F-4D97-AF65-F5344CB8AC3E}">
        <p14:creationId xmlns:p14="http://schemas.microsoft.com/office/powerpoint/2010/main" val="39879722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3219" y="1438677"/>
            <a:ext cx="5905500" cy="54025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2949" y="0"/>
            <a:ext cx="7671539" cy="1013793"/>
          </a:xfrm>
          <a:prstGeom prst="rect">
            <a:avLst/>
          </a:prstGeom>
        </p:spPr>
      </p:pic>
      <p:sp>
        <p:nvSpPr>
          <p:cNvPr id="6" name="TextBox 5"/>
          <p:cNvSpPr txBox="1"/>
          <p:nvPr/>
        </p:nvSpPr>
        <p:spPr>
          <a:xfrm>
            <a:off x="2267744" y="1017936"/>
            <a:ext cx="20837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800" b="1" i="0" u="none" strike="noStrike" kern="1200" cap="none" spc="0" normalizeH="0" baseline="0" noProof="0" dirty="0">
                <a:ln>
                  <a:noFill/>
                </a:ln>
                <a:solidFill>
                  <a:srgbClr val="FF0000"/>
                </a:solidFill>
                <a:effectLst/>
                <a:uLnTx/>
                <a:uFillTx/>
                <a:latin typeface="Calibri"/>
                <a:ea typeface="+mn-ea"/>
                <a:cs typeface="+mn-cs"/>
              </a:rPr>
              <a:t>HUMAN NSP</a:t>
            </a:r>
            <a:endParaRPr kumimoji="0" lang="en-US" sz="2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7" name="TextBox 6"/>
          <p:cNvSpPr txBox="1"/>
          <p:nvPr/>
        </p:nvSpPr>
        <p:spPr>
          <a:xfrm>
            <a:off x="5079576" y="1013793"/>
            <a:ext cx="28077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800" b="1" i="0" u="none" strike="noStrike" kern="1200" cap="none" spc="0" normalizeH="0" baseline="0" noProof="0" dirty="0">
                <a:ln>
                  <a:noFill/>
                </a:ln>
                <a:solidFill>
                  <a:srgbClr val="FF0000"/>
                </a:solidFill>
                <a:effectLst/>
                <a:uLnTx/>
                <a:uFillTx/>
                <a:latin typeface="Calibri"/>
                <a:ea typeface="+mn-ea"/>
                <a:cs typeface="+mn-cs"/>
              </a:rPr>
              <a:t>CHIMPANZEE NSP</a:t>
            </a:r>
            <a:endParaRPr kumimoji="0" lang="en-US" sz="2800" b="1"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9" name="Straight Connector 8"/>
          <p:cNvCxnSpPr/>
          <p:nvPr/>
        </p:nvCxnSpPr>
        <p:spPr>
          <a:xfrm>
            <a:off x="5002084" y="1013793"/>
            <a:ext cx="0" cy="582746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98097" y="2132856"/>
            <a:ext cx="14401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err="1">
                <a:ln>
                  <a:noFill/>
                </a:ln>
                <a:solidFill>
                  <a:prstClr val="black"/>
                </a:solidFill>
                <a:effectLst/>
                <a:uLnTx/>
                <a:uFillTx/>
                <a:latin typeface="Calibri"/>
                <a:ea typeface="+mn-ea"/>
                <a:cs typeface="+mn-cs"/>
              </a:rPr>
              <a:t>anterior</a:t>
            </a:r>
            <a:r>
              <a:rPr kumimoji="0" lang="hr-HR" sz="1800" b="0" i="0" u="none" strike="noStrike" kern="1200" cap="none" spc="0" normalizeH="0" baseline="0" noProof="0" dirty="0">
                <a:ln>
                  <a:noFill/>
                </a:ln>
                <a:solidFill>
                  <a:prstClr val="black"/>
                </a:solidFill>
                <a:effectLst/>
                <a:uLnTx/>
                <a:uFillTx/>
                <a:latin typeface="Calibri"/>
                <a:ea typeface="+mn-ea"/>
                <a:cs typeface="+mn-cs"/>
              </a:rPr>
              <a:t> </a:t>
            </a:r>
            <a:r>
              <a:rPr kumimoji="0" lang="hr-HR" sz="1800" b="0" i="0" u="none" strike="noStrike" kern="1200" cap="none" spc="0" normalizeH="0" baseline="0" noProof="0" dirty="0" err="1">
                <a:ln>
                  <a:noFill/>
                </a:ln>
                <a:solidFill>
                  <a:prstClr val="black"/>
                </a:solidFill>
                <a:effectLst/>
                <a:uLnTx/>
                <a:uFillTx/>
                <a:latin typeface="Calibri"/>
                <a:ea typeface="+mn-ea"/>
                <a:cs typeface="+mn-cs"/>
              </a:rPr>
              <a:t>level</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p:cNvSpPr txBox="1"/>
          <p:nvPr/>
        </p:nvSpPr>
        <p:spPr>
          <a:xfrm>
            <a:off x="613059" y="3955301"/>
            <a:ext cx="14401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err="1">
                <a:ln>
                  <a:noFill/>
                </a:ln>
                <a:solidFill>
                  <a:prstClr val="black"/>
                </a:solidFill>
                <a:effectLst/>
                <a:uLnTx/>
                <a:uFillTx/>
                <a:latin typeface="Calibri"/>
                <a:ea typeface="+mn-ea"/>
                <a:cs typeface="+mn-cs"/>
              </a:rPr>
              <a:t>intermediate</a:t>
            </a:r>
            <a:r>
              <a:rPr kumimoji="0" lang="hr-HR" sz="1800" b="0" i="0" u="none" strike="noStrike" kern="1200" cap="none" spc="0" normalizeH="0" baseline="0" noProof="0" dirty="0">
                <a:ln>
                  <a:noFill/>
                </a:ln>
                <a:solidFill>
                  <a:prstClr val="black"/>
                </a:solidFill>
                <a:effectLst/>
                <a:uLnTx/>
                <a:uFillTx/>
                <a:latin typeface="Calibri"/>
                <a:ea typeface="+mn-ea"/>
                <a:cs typeface="+mn-cs"/>
              </a:rPr>
              <a:t> </a:t>
            </a:r>
            <a:r>
              <a:rPr kumimoji="0" lang="hr-HR" sz="1800" b="0" i="0" u="none" strike="noStrike" kern="1200" cap="none" spc="0" normalizeH="0" baseline="0" noProof="0" dirty="0" err="1">
                <a:ln>
                  <a:noFill/>
                </a:ln>
                <a:solidFill>
                  <a:prstClr val="black"/>
                </a:solidFill>
                <a:effectLst/>
                <a:uLnTx/>
                <a:uFillTx/>
                <a:latin typeface="Calibri"/>
                <a:ea typeface="+mn-ea"/>
                <a:cs typeface="+mn-cs"/>
              </a:rPr>
              <a:t>level</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p:cNvSpPr txBox="1"/>
          <p:nvPr/>
        </p:nvSpPr>
        <p:spPr>
          <a:xfrm>
            <a:off x="618338" y="5664850"/>
            <a:ext cx="14401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err="1">
                <a:ln>
                  <a:noFill/>
                </a:ln>
                <a:solidFill>
                  <a:prstClr val="black"/>
                </a:solidFill>
                <a:effectLst/>
                <a:uLnTx/>
                <a:uFillTx/>
                <a:latin typeface="Calibri"/>
                <a:ea typeface="+mn-ea"/>
                <a:cs typeface="+mn-cs"/>
              </a:rPr>
              <a:t>posterior</a:t>
            </a:r>
            <a:r>
              <a:rPr kumimoji="0" lang="hr-HR" sz="1800" b="0" i="0" u="none" strike="noStrike" kern="1200" cap="none" spc="0" normalizeH="0" baseline="0" noProof="0" dirty="0">
                <a:ln>
                  <a:noFill/>
                </a:ln>
                <a:solidFill>
                  <a:prstClr val="black"/>
                </a:solidFill>
                <a:effectLst/>
                <a:uLnTx/>
                <a:uFillTx/>
                <a:latin typeface="Calibri"/>
                <a:ea typeface="+mn-ea"/>
                <a:cs typeface="+mn-cs"/>
              </a:rPr>
              <a:t> </a:t>
            </a:r>
            <a:r>
              <a:rPr kumimoji="0" lang="hr-HR" sz="1800" b="0" i="0" u="none" strike="noStrike" kern="1200" cap="none" spc="0" normalizeH="0" baseline="0" noProof="0" dirty="0" err="1">
                <a:ln>
                  <a:noFill/>
                </a:ln>
                <a:solidFill>
                  <a:prstClr val="black"/>
                </a:solidFill>
                <a:effectLst/>
                <a:uLnTx/>
                <a:uFillTx/>
                <a:latin typeface="Calibri"/>
                <a:ea typeface="+mn-ea"/>
                <a:cs typeface="+mn-cs"/>
              </a:rPr>
              <a:t>level</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p:cNvSpPr txBox="1"/>
          <p:nvPr/>
        </p:nvSpPr>
        <p:spPr>
          <a:xfrm>
            <a:off x="35495" y="1124744"/>
            <a:ext cx="215475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400" b="1" i="0" u="none" strike="noStrike" kern="1200" cap="none" spc="0" normalizeH="0" baseline="0" noProof="0" dirty="0">
                <a:ln>
                  <a:noFill/>
                </a:ln>
                <a:solidFill>
                  <a:prstClr val="black"/>
                </a:solidFill>
                <a:effectLst/>
                <a:uLnTx/>
                <a:uFillTx/>
                <a:latin typeface="Calibri"/>
                <a:ea typeface="+mn-ea"/>
                <a:cs typeface="+mn-cs"/>
              </a:rPr>
              <a:t>23 </a:t>
            </a:r>
            <a:r>
              <a:rPr kumimoji="0" lang="hr-HR" sz="1400" b="1" i="0" u="none" strike="noStrike" kern="1200" cap="none" spc="0" normalizeH="0" baseline="0" noProof="0" dirty="0" err="1">
                <a:ln>
                  <a:noFill/>
                </a:ln>
                <a:solidFill>
                  <a:prstClr val="black"/>
                </a:solidFill>
                <a:effectLst/>
                <a:uLnTx/>
                <a:uFillTx/>
                <a:latin typeface="Calibri"/>
                <a:ea typeface="+mn-ea"/>
                <a:cs typeface="+mn-cs"/>
              </a:rPr>
              <a:t>individual</a:t>
            </a:r>
            <a:r>
              <a:rPr kumimoji="0" lang="hr-HR" sz="1400" b="1" i="0" u="none" strike="noStrike" kern="1200" cap="none" spc="0" normalizeH="0" baseline="0" noProof="0" dirty="0">
                <a:ln>
                  <a:noFill/>
                </a:ln>
                <a:solidFill>
                  <a:prstClr val="black"/>
                </a:solidFill>
                <a:effectLst/>
                <a:uLnTx/>
                <a:uFillTx/>
                <a:latin typeface="Calibri"/>
                <a:ea typeface="+mn-ea"/>
                <a:cs typeface="+mn-cs"/>
              </a:rPr>
              <a:t> </a:t>
            </a:r>
            <a:r>
              <a:rPr kumimoji="0" lang="hr-HR" sz="1400" b="1" i="0" u="none" strike="noStrike" kern="1200" cap="none" spc="0" normalizeH="0" baseline="0" noProof="0" dirty="0" err="1">
                <a:ln>
                  <a:noFill/>
                </a:ln>
                <a:solidFill>
                  <a:prstClr val="black"/>
                </a:solidFill>
                <a:effectLst/>
                <a:uLnTx/>
                <a:uFillTx/>
                <a:latin typeface="Calibri"/>
                <a:ea typeface="+mn-ea"/>
                <a:cs typeface="+mn-cs"/>
              </a:rPr>
              <a:t>brains</a:t>
            </a:r>
            <a:r>
              <a:rPr kumimoji="0" lang="hr-HR" sz="1400" b="1" i="0" u="none" strike="noStrike" kern="1200" cap="none" spc="0" normalizeH="0" baseline="0" noProof="0" dirty="0">
                <a:ln>
                  <a:noFill/>
                </a:ln>
                <a:solidFill>
                  <a:prstClr val="black"/>
                </a:solidFill>
                <a:effectLst/>
                <a:uLnTx/>
                <a:uFillTx/>
                <a:latin typeface="Calibri"/>
                <a:ea typeface="+mn-ea"/>
                <a:cs typeface="+mn-cs"/>
              </a:rPr>
              <a:t> from 12 </a:t>
            </a:r>
            <a:r>
              <a:rPr kumimoji="0" lang="hr-HR" sz="1400" b="1" i="0" u="none" strike="noStrike" kern="1200" cap="none" spc="0" normalizeH="0" baseline="0" noProof="0" dirty="0" err="1">
                <a:ln>
                  <a:noFill/>
                </a:ln>
                <a:solidFill>
                  <a:prstClr val="black"/>
                </a:solidFill>
                <a:effectLst/>
                <a:uLnTx/>
                <a:uFillTx/>
                <a:latin typeface="Calibri"/>
                <a:ea typeface="+mn-ea"/>
                <a:cs typeface="+mn-cs"/>
              </a:rPr>
              <a:t>anthropoid</a:t>
            </a:r>
            <a:r>
              <a:rPr kumimoji="0" lang="hr-HR" sz="1400" b="1" i="0" u="none" strike="noStrike" kern="1200" cap="none" spc="0" normalizeH="0" baseline="0" noProof="0" dirty="0">
                <a:ln>
                  <a:noFill/>
                </a:ln>
                <a:solidFill>
                  <a:prstClr val="black"/>
                </a:solidFill>
                <a:effectLst/>
                <a:uLnTx/>
                <a:uFillTx/>
                <a:latin typeface="Calibri"/>
                <a:ea typeface="+mn-ea"/>
                <a:cs typeface="+mn-cs"/>
              </a:rPr>
              <a:t> </a:t>
            </a:r>
            <a:r>
              <a:rPr kumimoji="0" lang="hr-HR" sz="1400" b="1" i="0" u="none" strike="noStrike" kern="1200" cap="none" spc="0" normalizeH="0" baseline="0" noProof="0" dirty="0" err="1">
                <a:ln>
                  <a:noFill/>
                </a:ln>
                <a:solidFill>
                  <a:prstClr val="black"/>
                </a:solidFill>
                <a:effectLst/>
                <a:uLnTx/>
                <a:uFillTx/>
                <a:latin typeface="Calibri"/>
                <a:ea typeface="+mn-ea"/>
                <a:cs typeface="+mn-cs"/>
              </a:rPr>
              <a:t>species</a:t>
            </a:r>
            <a:endParaRPr kumimoji="0" lang="hr-HR"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400" b="1" i="0" u="none" strike="noStrike" kern="1200" cap="none" spc="0" normalizeH="0" baseline="0" noProof="0" dirty="0" err="1">
                <a:ln>
                  <a:noFill/>
                </a:ln>
                <a:solidFill>
                  <a:prstClr val="black"/>
                </a:solidFill>
                <a:effectLst/>
                <a:uLnTx/>
                <a:uFillTx/>
                <a:latin typeface="Calibri"/>
                <a:ea typeface="+mn-ea"/>
                <a:cs typeface="+mn-cs"/>
              </a:rPr>
              <a:t>ChAT-ihc</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34522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F2132-2239-49E0-B72B-412AF5A93B1D}"/>
              </a:ext>
            </a:extLst>
          </p:cNvPr>
          <p:cNvSpPr>
            <a:spLocks noGrp="1"/>
          </p:cNvSpPr>
          <p:nvPr>
            <p:ph type="title"/>
          </p:nvPr>
        </p:nvSpPr>
        <p:spPr>
          <a:xfrm>
            <a:off x="1115616" y="116633"/>
            <a:ext cx="6840760" cy="720080"/>
          </a:xfrm>
        </p:spPr>
        <p:txBody>
          <a:bodyPr>
            <a:normAutofit/>
          </a:bodyPr>
          <a:lstStyle/>
          <a:p>
            <a:r>
              <a:rPr lang="hr-HR" dirty="0"/>
              <a:t>Teorije svijesti – 4 kategorije</a:t>
            </a:r>
            <a:endParaRPr lang="en-US" dirty="0"/>
          </a:p>
        </p:txBody>
      </p:sp>
      <p:sp>
        <p:nvSpPr>
          <p:cNvPr id="3" name="Content Placeholder 2">
            <a:extLst>
              <a:ext uri="{FF2B5EF4-FFF2-40B4-BE49-F238E27FC236}">
                <a16:creationId xmlns:a16="http://schemas.microsoft.com/office/drawing/2014/main" id="{FFBEBF31-641B-427B-8205-921419AA99D8}"/>
              </a:ext>
            </a:extLst>
          </p:cNvPr>
          <p:cNvSpPr>
            <a:spLocks noGrp="1"/>
          </p:cNvSpPr>
          <p:nvPr>
            <p:ph idx="1"/>
          </p:nvPr>
        </p:nvSpPr>
        <p:spPr>
          <a:xfrm>
            <a:off x="179512" y="1052736"/>
            <a:ext cx="6480720" cy="5688632"/>
          </a:xfrm>
        </p:spPr>
        <p:txBody>
          <a:bodyPr>
            <a:normAutofit fontScale="85000" lnSpcReduction="20000"/>
          </a:bodyPr>
          <a:lstStyle/>
          <a:p>
            <a:pPr marL="0" indent="0">
              <a:buNone/>
            </a:pPr>
            <a:r>
              <a:rPr lang="hr-HR" dirty="0"/>
              <a:t>Svijest definiraju na temelju:</a:t>
            </a:r>
          </a:p>
          <a:p>
            <a:pPr marL="0" indent="0">
              <a:buNone/>
            </a:pPr>
            <a:endParaRPr lang="hr-HR" dirty="0"/>
          </a:p>
          <a:p>
            <a:pPr marL="514350" indent="-514350">
              <a:buAutoNum type="arabicPeriod"/>
            </a:pPr>
            <a:r>
              <a:rPr lang="hr-HR" dirty="0"/>
              <a:t>drugih fenomena: </a:t>
            </a:r>
            <a:r>
              <a:rPr lang="hr-HR" b="1" dirty="0"/>
              <a:t>NDT</a:t>
            </a:r>
            <a:r>
              <a:rPr lang="hr-HR" dirty="0"/>
              <a:t>, </a:t>
            </a:r>
            <a:r>
              <a:rPr lang="hr-HR" b="1" dirty="0" err="1"/>
              <a:t>OrchOR</a:t>
            </a:r>
            <a:endParaRPr lang="hr-HR" b="1" dirty="0"/>
          </a:p>
          <a:p>
            <a:pPr marL="514350" indent="-514350">
              <a:buAutoNum type="arabicPeriod"/>
            </a:pPr>
            <a:endParaRPr lang="hr-HR" b="1" dirty="0"/>
          </a:p>
          <a:p>
            <a:pPr marL="514350" indent="-514350">
              <a:buAutoNum type="arabicPeriod"/>
            </a:pPr>
            <a:endParaRPr lang="hr-HR" dirty="0"/>
          </a:p>
          <a:p>
            <a:pPr marL="514350" indent="-514350">
              <a:buAutoNum type="arabicPeriod"/>
            </a:pPr>
            <a:r>
              <a:rPr lang="hr-HR" dirty="0"/>
              <a:t>struktura koje ju posreduju: </a:t>
            </a:r>
            <a:r>
              <a:rPr lang="hr-HR" b="1" dirty="0"/>
              <a:t>IIT</a:t>
            </a:r>
            <a:r>
              <a:rPr lang="hr-HR" dirty="0"/>
              <a:t>, </a:t>
            </a:r>
            <a:r>
              <a:rPr lang="hr-HR" b="1" dirty="0"/>
              <a:t>RPT</a:t>
            </a:r>
          </a:p>
          <a:p>
            <a:pPr marL="514350" indent="-514350">
              <a:buAutoNum type="arabicPeriod"/>
            </a:pPr>
            <a:endParaRPr lang="hr-HR" b="1" dirty="0"/>
          </a:p>
          <a:p>
            <a:pPr marL="514350" indent="-514350">
              <a:buAutoNum type="arabicPeriod"/>
            </a:pPr>
            <a:endParaRPr lang="hr-HR" b="1" dirty="0"/>
          </a:p>
          <a:p>
            <a:pPr marL="514350" indent="-514350">
              <a:buAutoNum type="arabicPeriod"/>
            </a:pPr>
            <a:r>
              <a:rPr lang="hr-HR" dirty="0"/>
              <a:t>procesa obrade podataka koje vrše:</a:t>
            </a:r>
          </a:p>
          <a:p>
            <a:pPr marL="0" indent="0">
              <a:buNone/>
            </a:pPr>
            <a:r>
              <a:rPr lang="hr-HR" b="1" dirty="0"/>
              <a:t>       GNWT</a:t>
            </a:r>
            <a:r>
              <a:rPr lang="hr-HR" dirty="0"/>
              <a:t>, </a:t>
            </a:r>
            <a:r>
              <a:rPr lang="hr-HR" b="1" dirty="0"/>
              <a:t>HOTT</a:t>
            </a:r>
            <a:r>
              <a:rPr lang="hr-HR" dirty="0"/>
              <a:t>, </a:t>
            </a:r>
            <a:r>
              <a:rPr lang="hr-HR" b="1" dirty="0"/>
              <a:t>PPT</a:t>
            </a:r>
            <a:r>
              <a:rPr lang="hr-HR" dirty="0"/>
              <a:t>, </a:t>
            </a:r>
            <a:r>
              <a:rPr lang="hr-HR" b="1" dirty="0"/>
              <a:t>ART</a:t>
            </a:r>
          </a:p>
          <a:p>
            <a:pPr marL="0" indent="0">
              <a:buNone/>
            </a:pPr>
            <a:endParaRPr lang="hr-HR" b="1" dirty="0"/>
          </a:p>
          <a:p>
            <a:pPr marL="0" indent="0">
              <a:buNone/>
            </a:pPr>
            <a:endParaRPr lang="hr-HR" b="1" dirty="0"/>
          </a:p>
          <a:p>
            <a:pPr marL="514350" indent="-514350">
              <a:buAutoNum type="arabicPeriod" startAt="4"/>
            </a:pPr>
            <a:r>
              <a:rPr lang="hr-HR" dirty="0"/>
              <a:t>bioloških (</a:t>
            </a:r>
            <a:r>
              <a:rPr lang="hr-HR" b="1" dirty="0"/>
              <a:t>TLT</a:t>
            </a:r>
            <a:r>
              <a:rPr lang="hr-HR" dirty="0"/>
              <a:t>, </a:t>
            </a:r>
            <a:r>
              <a:rPr lang="hr-HR" b="1" dirty="0"/>
              <a:t>NMDA</a:t>
            </a:r>
            <a:r>
              <a:rPr lang="hr-HR" dirty="0"/>
              <a:t>)</a:t>
            </a:r>
          </a:p>
          <a:p>
            <a:pPr marL="0" indent="0">
              <a:buNone/>
            </a:pPr>
            <a:r>
              <a:rPr lang="hr-HR" dirty="0"/>
              <a:t>        i kognitivnih procesa (</a:t>
            </a:r>
            <a:r>
              <a:rPr lang="hr-HR" b="1" dirty="0"/>
              <a:t>AST</a:t>
            </a:r>
            <a:r>
              <a:rPr lang="hr-HR" dirty="0"/>
              <a:t>, </a:t>
            </a:r>
            <a:r>
              <a:rPr lang="hr-HR" b="1" dirty="0"/>
              <a:t>SMT</a:t>
            </a:r>
            <a:r>
              <a:rPr lang="hr-HR" dirty="0"/>
              <a:t>, </a:t>
            </a:r>
            <a:r>
              <a:rPr lang="hr-HR" b="1" dirty="0"/>
              <a:t>SCMT</a:t>
            </a:r>
            <a:r>
              <a:rPr lang="hr-HR" dirty="0"/>
              <a:t>)</a:t>
            </a:r>
          </a:p>
          <a:p>
            <a:pPr marL="514350" indent="-514350">
              <a:buAutoNum type="arabicPeriod"/>
            </a:pPr>
            <a:endParaRPr lang="en-US" dirty="0"/>
          </a:p>
        </p:txBody>
      </p:sp>
      <p:sp>
        <p:nvSpPr>
          <p:cNvPr id="4" name="TextBox 3">
            <a:extLst>
              <a:ext uri="{FF2B5EF4-FFF2-40B4-BE49-F238E27FC236}">
                <a16:creationId xmlns:a16="http://schemas.microsoft.com/office/drawing/2014/main" id="{DD98AFB2-11C5-441B-8B7F-1DD56A99505B}"/>
              </a:ext>
            </a:extLst>
          </p:cNvPr>
          <p:cNvSpPr txBox="1"/>
          <p:nvPr/>
        </p:nvSpPr>
        <p:spPr>
          <a:xfrm>
            <a:off x="4928093" y="1589304"/>
            <a:ext cx="3960440" cy="954107"/>
          </a:xfrm>
          <a:prstGeom prst="rect">
            <a:avLst/>
          </a:prstGeom>
          <a:noFill/>
        </p:spPr>
        <p:txBody>
          <a:bodyPr wrap="square" rtlCol="0">
            <a:spAutoFit/>
          </a:bodyPr>
          <a:lstStyle/>
          <a:p>
            <a:r>
              <a:rPr lang="hr-HR" sz="1400" dirty="0"/>
              <a:t>najprije predlažu da je „njihov” fenomen bitan za svijest ili predstavlja samu svijest, a tek nakon toga rade na detaljima kako bi to dokazali iako ne proučavaju detalje o samoj svijesti</a:t>
            </a:r>
            <a:endParaRPr lang="en-US" sz="1400" dirty="0"/>
          </a:p>
        </p:txBody>
      </p:sp>
      <p:sp>
        <p:nvSpPr>
          <p:cNvPr id="5" name="TextBox 4">
            <a:extLst>
              <a:ext uri="{FF2B5EF4-FFF2-40B4-BE49-F238E27FC236}">
                <a16:creationId xmlns:a16="http://schemas.microsoft.com/office/drawing/2014/main" id="{B8CA6EEF-E075-4D3E-8257-F5B9ABC0BF35}"/>
              </a:ext>
            </a:extLst>
          </p:cNvPr>
          <p:cNvSpPr txBox="1"/>
          <p:nvPr/>
        </p:nvSpPr>
        <p:spPr>
          <a:xfrm>
            <a:off x="6696236" y="729570"/>
            <a:ext cx="2160240" cy="646331"/>
          </a:xfrm>
          <a:prstGeom prst="rect">
            <a:avLst/>
          </a:prstGeom>
          <a:noFill/>
        </p:spPr>
        <p:txBody>
          <a:bodyPr wrap="square" rtlCol="0">
            <a:spAutoFit/>
          </a:bodyPr>
          <a:lstStyle/>
          <a:p>
            <a:r>
              <a:rPr lang="hr-HR" dirty="0"/>
              <a:t>prema </a:t>
            </a:r>
            <a:r>
              <a:rPr lang="hr-HR" dirty="0" err="1"/>
              <a:t>Doering</a:t>
            </a:r>
            <a:r>
              <a:rPr lang="hr-HR" dirty="0"/>
              <a:t> </a:t>
            </a:r>
            <a:r>
              <a:rPr lang="hr-HR" dirty="0" err="1"/>
              <a:t>et</a:t>
            </a:r>
            <a:r>
              <a:rPr lang="hr-HR" dirty="0"/>
              <a:t> </a:t>
            </a:r>
            <a:r>
              <a:rPr lang="hr-HR" dirty="0" err="1"/>
              <a:t>al</a:t>
            </a:r>
            <a:r>
              <a:rPr lang="hr-HR" dirty="0"/>
              <a:t>., </a:t>
            </a:r>
            <a:r>
              <a:rPr lang="hr-HR" i="1" dirty="0" err="1"/>
              <a:t>Cogn</a:t>
            </a:r>
            <a:r>
              <a:rPr lang="hr-HR" i="1" dirty="0"/>
              <a:t>. </a:t>
            </a:r>
            <a:r>
              <a:rPr lang="hr-HR" i="1" dirty="0" err="1"/>
              <a:t>Neurosci</a:t>
            </a:r>
            <a:r>
              <a:rPr lang="hr-HR" dirty="0"/>
              <a:t>. 2020</a:t>
            </a:r>
            <a:endParaRPr lang="en-US" dirty="0"/>
          </a:p>
        </p:txBody>
      </p:sp>
      <p:sp>
        <p:nvSpPr>
          <p:cNvPr id="6" name="TextBox 5">
            <a:extLst>
              <a:ext uri="{FF2B5EF4-FFF2-40B4-BE49-F238E27FC236}">
                <a16:creationId xmlns:a16="http://schemas.microsoft.com/office/drawing/2014/main" id="{8DB9AA0F-1C4B-4DEB-8F95-D446A376ABE4}"/>
              </a:ext>
            </a:extLst>
          </p:cNvPr>
          <p:cNvSpPr txBox="1"/>
          <p:nvPr/>
        </p:nvSpPr>
        <p:spPr>
          <a:xfrm>
            <a:off x="5292080" y="2709136"/>
            <a:ext cx="3960440" cy="1169551"/>
          </a:xfrm>
          <a:prstGeom prst="rect">
            <a:avLst/>
          </a:prstGeom>
          <a:noFill/>
        </p:spPr>
        <p:txBody>
          <a:bodyPr wrap="square" rtlCol="0">
            <a:spAutoFit/>
          </a:bodyPr>
          <a:lstStyle/>
          <a:p>
            <a:r>
              <a:rPr lang="hr-HR" sz="1400" dirty="0"/>
              <a:t>ne zadovoljavaju </a:t>
            </a:r>
            <a:r>
              <a:rPr lang="hr-HR" sz="1400" u="sng" dirty="0"/>
              <a:t>„</a:t>
            </a:r>
            <a:r>
              <a:rPr lang="hr-HR" sz="1400" u="sng" dirty="0" err="1"/>
              <a:t>unfolding</a:t>
            </a:r>
            <a:r>
              <a:rPr lang="hr-HR" sz="1400" u="sng" dirty="0"/>
              <a:t>” argument</a:t>
            </a:r>
            <a:r>
              <a:rPr lang="hr-HR" sz="1400" dirty="0"/>
              <a:t>, teorija svijesti ne može se temeljiti na karakterizaciji fizičke strukture mozga (tako da locira C. u hardver”, a ne govori ništa preciznije o softveru koji na tom hardveru radi)</a:t>
            </a:r>
            <a:endParaRPr lang="en-US" sz="1400" dirty="0"/>
          </a:p>
        </p:txBody>
      </p:sp>
    </p:spTree>
    <p:extLst>
      <p:ext uri="{BB962C8B-B14F-4D97-AF65-F5344CB8AC3E}">
        <p14:creationId xmlns:p14="http://schemas.microsoft.com/office/powerpoint/2010/main" val="2141024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F9798-F9BD-4BDB-B0D3-94BC116627DC}"/>
              </a:ext>
            </a:extLst>
          </p:cNvPr>
          <p:cNvSpPr>
            <a:spLocks noGrp="1"/>
          </p:cNvSpPr>
          <p:nvPr>
            <p:ph type="title"/>
          </p:nvPr>
        </p:nvSpPr>
        <p:spPr>
          <a:xfrm>
            <a:off x="628650" y="116632"/>
            <a:ext cx="7886700" cy="615602"/>
          </a:xfrm>
        </p:spPr>
        <p:txBody>
          <a:bodyPr>
            <a:normAutofit fontScale="90000"/>
          </a:bodyPr>
          <a:lstStyle/>
          <a:p>
            <a:r>
              <a:rPr lang="hr-HR" dirty="0"/>
              <a:t>1. </a:t>
            </a:r>
            <a:r>
              <a:rPr lang="hr-HR" b="1" dirty="0"/>
              <a:t>NDT</a:t>
            </a:r>
            <a:r>
              <a:rPr lang="hr-HR" dirty="0"/>
              <a:t> – </a:t>
            </a:r>
            <a:r>
              <a:rPr lang="hr-HR" dirty="0" err="1"/>
              <a:t>neural</a:t>
            </a:r>
            <a:r>
              <a:rPr lang="hr-HR" dirty="0"/>
              <a:t> </a:t>
            </a:r>
            <a:r>
              <a:rPr lang="hr-HR" dirty="0" err="1"/>
              <a:t>darwinism</a:t>
            </a:r>
            <a:r>
              <a:rPr lang="hr-HR" dirty="0"/>
              <a:t> </a:t>
            </a:r>
            <a:r>
              <a:rPr lang="hr-HR" dirty="0" err="1"/>
              <a:t>theory</a:t>
            </a:r>
            <a:endParaRPr lang="en-US" dirty="0"/>
          </a:p>
        </p:txBody>
      </p:sp>
      <p:sp>
        <p:nvSpPr>
          <p:cNvPr id="3" name="Content Placeholder 2">
            <a:extLst>
              <a:ext uri="{FF2B5EF4-FFF2-40B4-BE49-F238E27FC236}">
                <a16:creationId xmlns:a16="http://schemas.microsoft.com/office/drawing/2014/main" id="{2AF155B7-39EA-403B-B18B-01026BA688B8}"/>
              </a:ext>
            </a:extLst>
          </p:cNvPr>
          <p:cNvSpPr>
            <a:spLocks noGrp="1"/>
          </p:cNvSpPr>
          <p:nvPr>
            <p:ph idx="1"/>
          </p:nvPr>
        </p:nvSpPr>
        <p:spPr>
          <a:xfrm>
            <a:off x="0" y="1124744"/>
            <a:ext cx="4644008" cy="5241883"/>
          </a:xfrm>
        </p:spPr>
        <p:txBody>
          <a:bodyPr>
            <a:normAutofit fontScale="55000" lnSpcReduction="20000"/>
          </a:bodyPr>
          <a:lstStyle/>
          <a:p>
            <a:pPr>
              <a:lnSpc>
                <a:spcPct val="120000"/>
              </a:lnSpc>
              <a:buFontTx/>
              <a:buChar char="-"/>
            </a:pPr>
            <a:r>
              <a:rPr lang="hr-HR" u="sng" dirty="0"/>
              <a:t>primarna C.</a:t>
            </a:r>
            <a:r>
              <a:rPr lang="en-US" dirty="0"/>
              <a:t> </a:t>
            </a:r>
            <a:r>
              <a:rPr lang="hr-HR" dirty="0"/>
              <a:t>(jedinstvena percepcija) nastaje u </a:t>
            </a:r>
            <a:r>
              <a:rPr lang="hr-HR" dirty="0" err="1"/>
              <a:t>CCx</a:t>
            </a:r>
            <a:r>
              <a:rPr lang="hr-HR" dirty="0"/>
              <a:t> integracijom (</a:t>
            </a:r>
            <a:r>
              <a:rPr lang="hr-HR" i="1" dirty="0" err="1"/>
              <a:t>binding</a:t>
            </a:r>
            <a:r>
              <a:rPr lang="hr-HR" dirty="0"/>
              <a:t>) mnogobrojnih ulaznih signala u razdobljima </a:t>
            </a:r>
            <a:r>
              <a:rPr lang="hr-HR" dirty="0">
                <a:sym typeface="Symbol" panose="05050102010706020507" pitchFamily="18" charset="2"/>
              </a:rPr>
              <a:t></a:t>
            </a:r>
            <a:r>
              <a:rPr lang="hr-HR" dirty="0"/>
              <a:t> 500 </a:t>
            </a:r>
            <a:r>
              <a:rPr lang="hr-HR" dirty="0" err="1"/>
              <a:t>ms</a:t>
            </a:r>
            <a:endParaRPr lang="hr-HR" dirty="0"/>
          </a:p>
          <a:p>
            <a:pPr>
              <a:lnSpc>
                <a:spcPct val="120000"/>
              </a:lnSpc>
              <a:buFontTx/>
              <a:buChar char="-"/>
            </a:pPr>
            <a:r>
              <a:rPr lang="hr-HR" dirty="0"/>
              <a:t>svjesna su stanja uvijek raznolika, ali ujedinjena</a:t>
            </a:r>
          </a:p>
          <a:p>
            <a:pPr>
              <a:lnSpc>
                <a:spcPct val="120000"/>
              </a:lnSpc>
              <a:buFontTx/>
              <a:buChar char="-"/>
            </a:pPr>
            <a:r>
              <a:rPr lang="hr-HR" u="sng" dirty="0"/>
              <a:t>viša C.</a:t>
            </a:r>
            <a:r>
              <a:rPr lang="hr-HR" dirty="0"/>
              <a:t> nastaje putem </a:t>
            </a:r>
            <a:r>
              <a:rPr lang="hr-HR" u="sng" dirty="0"/>
              <a:t>s</a:t>
            </a:r>
            <a:r>
              <a:rPr lang="en-US" u="sng" dirty="0" err="1"/>
              <a:t>ele</a:t>
            </a:r>
            <a:r>
              <a:rPr lang="hr-HR" u="sng" dirty="0" err="1"/>
              <a:t>kcijskog</a:t>
            </a:r>
            <a:r>
              <a:rPr lang="hr-HR" u="sng" dirty="0"/>
              <a:t> mehanizma</a:t>
            </a:r>
            <a:r>
              <a:rPr lang="hr-HR" dirty="0"/>
              <a:t> (neuronskog </a:t>
            </a:r>
            <a:r>
              <a:rPr lang="hr-HR" dirty="0" err="1"/>
              <a:t>darwinizma</a:t>
            </a:r>
            <a:r>
              <a:rPr lang="hr-HR" dirty="0"/>
              <a:t>) </a:t>
            </a:r>
            <a:r>
              <a:rPr lang="hr-HR" u="sng" dirty="0"/>
              <a:t>skupina neurona u </a:t>
            </a:r>
            <a:r>
              <a:rPr lang="hr-HR" u="sng" dirty="0" err="1"/>
              <a:t>CCx</a:t>
            </a:r>
            <a:r>
              <a:rPr lang="hr-HR" dirty="0"/>
              <a:t>, a ti su procesi ograničeni i uvjetovani aktivnošću difuznih </a:t>
            </a:r>
            <a:r>
              <a:rPr lang="hr-HR" dirty="0" err="1"/>
              <a:t>ascendentnih</a:t>
            </a:r>
            <a:r>
              <a:rPr lang="hr-HR" dirty="0"/>
              <a:t> sustava: NA iz LC, 5-HT iz </a:t>
            </a:r>
            <a:r>
              <a:rPr lang="hr-HR" dirty="0" err="1"/>
              <a:t>rostralnih</a:t>
            </a:r>
            <a:r>
              <a:rPr lang="hr-HR" dirty="0"/>
              <a:t> </a:t>
            </a:r>
            <a:r>
              <a:rPr lang="hr-HR" dirty="0" err="1"/>
              <a:t>raphe</a:t>
            </a:r>
            <a:r>
              <a:rPr lang="hr-HR" dirty="0"/>
              <a:t> jezgara, </a:t>
            </a:r>
            <a:r>
              <a:rPr lang="hr-HR" dirty="0" err="1"/>
              <a:t>kolinergičkih</a:t>
            </a:r>
            <a:r>
              <a:rPr lang="hr-HR" dirty="0"/>
              <a:t> iz NBM, </a:t>
            </a:r>
            <a:r>
              <a:rPr lang="hr-HR" dirty="0" err="1"/>
              <a:t>dopaminergički</a:t>
            </a:r>
            <a:r>
              <a:rPr lang="hr-HR" dirty="0"/>
              <a:t> iz VTA, </a:t>
            </a:r>
            <a:r>
              <a:rPr lang="hr-HR" dirty="0" err="1"/>
              <a:t>histaminergičkih</a:t>
            </a:r>
            <a:r>
              <a:rPr lang="hr-HR" dirty="0"/>
              <a:t> iz </a:t>
            </a:r>
            <a:r>
              <a:rPr lang="hr-HR" dirty="0" err="1"/>
              <a:t>tuberomamilarne</a:t>
            </a:r>
            <a:r>
              <a:rPr lang="hr-HR" dirty="0"/>
              <a:t> jezgre hipotalamusa koji moduliraju i favoriziraju određena za vrstu specifična ponašanja tijekom evolucije tj. </a:t>
            </a:r>
            <a:r>
              <a:rPr lang="hr-HR" u="sng" dirty="0"/>
              <a:t>odabiru sklopove koji dovode do korisnih percepcija koje se onda ojačavaju epigenetskom i sinaptičkom plastičnošću</a:t>
            </a:r>
          </a:p>
          <a:p>
            <a:pPr>
              <a:lnSpc>
                <a:spcPct val="120000"/>
              </a:lnSpc>
              <a:buFontTx/>
              <a:buChar char="-"/>
            </a:pPr>
            <a:r>
              <a:rPr lang="hr-HR" dirty="0"/>
              <a:t>sličnost s teorijom sinaptičkog                              </a:t>
            </a:r>
            <a:r>
              <a:rPr lang="hr-HR" dirty="0" err="1"/>
              <a:t>darwinizma</a:t>
            </a:r>
            <a:r>
              <a:rPr lang="hr-HR" dirty="0"/>
              <a:t> (Jean-Pierre </a:t>
            </a:r>
            <a:r>
              <a:rPr lang="hr-HR" dirty="0" err="1"/>
              <a:t>Changeux</a:t>
            </a:r>
            <a:r>
              <a:rPr lang="hr-HR" dirty="0"/>
              <a:t>)</a:t>
            </a:r>
            <a:r>
              <a:rPr lang="en-US" dirty="0"/>
              <a:t/>
            </a:r>
            <a:br>
              <a:rPr lang="en-US" dirty="0"/>
            </a:br>
            <a:endParaRPr lang="hr-HR" dirty="0"/>
          </a:p>
          <a:p>
            <a:pPr>
              <a:buFontTx/>
              <a:buChar char="-"/>
            </a:pPr>
            <a:endParaRPr lang="en-US" dirty="0"/>
          </a:p>
        </p:txBody>
      </p:sp>
      <p:sp>
        <p:nvSpPr>
          <p:cNvPr id="4" name="TextBox 3">
            <a:extLst>
              <a:ext uri="{FF2B5EF4-FFF2-40B4-BE49-F238E27FC236}">
                <a16:creationId xmlns:a16="http://schemas.microsoft.com/office/drawing/2014/main" id="{D572A989-317B-4F49-A280-E1B18B753D41}"/>
              </a:ext>
            </a:extLst>
          </p:cNvPr>
          <p:cNvSpPr txBox="1"/>
          <p:nvPr/>
        </p:nvSpPr>
        <p:spPr>
          <a:xfrm>
            <a:off x="3175407" y="6224077"/>
            <a:ext cx="5976664" cy="584775"/>
          </a:xfrm>
          <a:prstGeom prst="rect">
            <a:avLst/>
          </a:prstGeom>
          <a:noFill/>
        </p:spPr>
        <p:txBody>
          <a:bodyPr wrap="square" rtlCol="0">
            <a:spAutoFit/>
          </a:bodyPr>
          <a:lstStyle/>
          <a:p>
            <a:r>
              <a:rPr lang="en-US" sz="1600" dirty="0"/>
              <a:t>Edelman, G. M. Naturalizing consciousness:</a:t>
            </a:r>
            <a:r>
              <a:rPr lang="hr-HR" sz="1600" dirty="0"/>
              <a:t> a</a:t>
            </a:r>
            <a:r>
              <a:rPr lang="en-US" sz="1600" dirty="0"/>
              <a:t> theoretical framework.</a:t>
            </a:r>
            <a:endParaRPr lang="hr-HR" sz="1600" dirty="0"/>
          </a:p>
          <a:p>
            <a:r>
              <a:rPr lang="en-US" sz="1600" i="1" dirty="0"/>
              <a:t>Proc</a:t>
            </a:r>
            <a:r>
              <a:rPr lang="hr-HR" sz="1600" i="1" dirty="0"/>
              <a:t>.</a:t>
            </a:r>
            <a:r>
              <a:rPr lang="en-US" sz="1600" i="1" dirty="0"/>
              <a:t> Nat</a:t>
            </a:r>
            <a:r>
              <a:rPr lang="hr-HR" sz="1600" i="1" dirty="0"/>
              <a:t>. </a:t>
            </a:r>
            <a:r>
              <a:rPr lang="en-US" sz="1600" i="1" dirty="0" err="1"/>
              <a:t>Acad</a:t>
            </a:r>
            <a:r>
              <a:rPr lang="hr-HR" sz="1600" i="1" dirty="0"/>
              <a:t>.</a:t>
            </a:r>
            <a:r>
              <a:rPr lang="en-US" sz="1600" i="1" dirty="0"/>
              <a:t> Sci</a:t>
            </a:r>
            <a:r>
              <a:rPr lang="hr-HR" sz="1600" i="1" dirty="0"/>
              <a:t>. U.S.A.</a:t>
            </a:r>
            <a:r>
              <a:rPr lang="en-US" sz="1600" dirty="0"/>
              <a:t>, </a:t>
            </a:r>
            <a:r>
              <a:rPr lang="hr-HR" sz="1600" dirty="0"/>
              <a:t>2003; </a:t>
            </a:r>
            <a:r>
              <a:rPr lang="en-US" sz="1600" dirty="0"/>
              <a:t>100</a:t>
            </a:r>
            <a:r>
              <a:rPr lang="hr-HR" sz="1600" dirty="0"/>
              <a:t>:</a:t>
            </a:r>
            <a:r>
              <a:rPr lang="en-US" sz="1600" dirty="0"/>
              <a:t> 5520–5524. </a:t>
            </a:r>
          </a:p>
        </p:txBody>
      </p:sp>
      <p:sp>
        <p:nvSpPr>
          <p:cNvPr id="5" name="TextBox 4">
            <a:extLst>
              <a:ext uri="{FF2B5EF4-FFF2-40B4-BE49-F238E27FC236}">
                <a16:creationId xmlns:a16="http://schemas.microsoft.com/office/drawing/2014/main" id="{74C9A065-E4CE-493A-BBC4-DED6FDB914DB}"/>
              </a:ext>
            </a:extLst>
          </p:cNvPr>
          <p:cNvSpPr txBox="1"/>
          <p:nvPr/>
        </p:nvSpPr>
        <p:spPr>
          <a:xfrm>
            <a:off x="1043608" y="5760916"/>
            <a:ext cx="7886700" cy="369332"/>
          </a:xfrm>
          <a:prstGeom prst="rect">
            <a:avLst/>
          </a:prstGeom>
          <a:noFill/>
        </p:spPr>
        <p:txBody>
          <a:bodyPr wrap="square" rtlCol="0">
            <a:spAutoFit/>
          </a:bodyPr>
          <a:lstStyle/>
          <a:p>
            <a:r>
              <a:rPr lang="hr-HR" dirty="0" err="1"/>
              <a:t>Gerald</a:t>
            </a:r>
            <a:r>
              <a:rPr lang="hr-HR" dirty="0"/>
              <a:t> M. </a:t>
            </a:r>
            <a:r>
              <a:rPr lang="hr-HR" dirty="0" err="1"/>
              <a:t>Edelman</a:t>
            </a:r>
            <a:r>
              <a:rPr lang="hr-HR" dirty="0"/>
              <a:t> – (i </a:t>
            </a:r>
            <a:r>
              <a:rPr lang="hr-HR" dirty="0" err="1"/>
              <a:t>Rodney</a:t>
            </a:r>
            <a:r>
              <a:rPr lang="hr-HR" dirty="0"/>
              <a:t> R. </a:t>
            </a:r>
            <a:r>
              <a:rPr lang="hr-HR" dirty="0" err="1"/>
              <a:t>Porter</a:t>
            </a:r>
            <a:r>
              <a:rPr lang="hr-HR" dirty="0"/>
              <a:t>): NN 1972 za otkriće kem. strukture pt-la</a:t>
            </a:r>
            <a:endParaRPr lang="en-US" dirty="0"/>
          </a:p>
        </p:txBody>
      </p:sp>
      <p:pic>
        <p:nvPicPr>
          <p:cNvPr id="7" name="Picture 6">
            <a:extLst>
              <a:ext uri="{FF2B5EF4-FFF2-40B4-BE49-F238E27FC236}">
                <a16:creationId xmlns:a16="http://schemas.microsoft.com/office/drawing/2014/main" id="{7696BDBC-3028-4D01-8615-D9319B73A3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179" y="5553236"/>
            <a:ext cx="720080" cy="1080119"/>
          </a:xfrm>
          <a:prstGeom prst="rect">
            <a:avLst/>
          </a:prstGeom>
        </p:spPr>
      </p:pic>
      <p:sp>
        <p:nvSpPr>
          <p:cNvPr id="8" name="TextBox 7">
            <a:extLst>
              <a:ext uri="{FF2B5EF4-FFF2-40B4-BE49-F238E27FC236}">
                <a16:creationId xmlns:a16="http://schemas.microsoft.com/office/drawing/2014/main" id="{D9184071-4C8A-45FE-91FD-E335FF38860B}"/>
              </a:ext>
            </a:extLst>
          </p:cNvPr>
          <p:cNvSpPr txBox="1"/>
          <p:nvPr/>
        </p:nvSpPr>
        <p:spPr>
          <a:xfrm>
            <a:off x="1752664" y="611396"/>
            <a:ext cx="6480720" cy="369332"/>
          </a:xfrm>
          <a:prstGeom prst="rect">
            <a:avLst/>
          </a:prstGeom>
          <a:noFill/>
        </p:spPr>
        <p:txBody>
          <a:bodyPr wrap="square" rtlCol="0">
            <a:spAutoFit/>
          </a:bodyPr>
          <a:lstStyle/>
          <a:p>
            <a:r>
              <a:rPr lang="hr-HR" dirty="0" err="1"/>
              <a:t>Edelman</a:t>
            </a:r>
            <a:r>
              <a:rPr lang="hr-HR" dirty="0"/>
              <a:t> ju je nazvao </a:t>
            </a:r>
            <a:r>
              <a:rPr lang="hr-HR" i="1" dirty="0" err="1"/>
              <a:t>theory</a:t>
            </a:r>
            <a:r>
              <a:rPr lang="hr-HR" i="1" dirty="0"/>
              <a:t> </a:t>
            </a:r>
            <a:r>
              <a:rPr lang="hr-HR" i="1" dirty="0" err="1"/>
              <a:t>of</a:t>
            </a:r>
            <a:r>
              <a:rPr lang="hr-HR" i="1" dirty="0"/>
              <a:t> </a:t>
            </a:r>
            <a:r>
              <a:rPr lang="hr-HR" i="1" dirty="0" err="1"/>
              <a:t>neuronal</a:t>
            </a:r>
            <a:r>
              <a:rPr lang="hr-HR" i="1" dirty="0"/>
              <a:t> </a:t>
            </a:r>
            <a:r>
              <a:rPr lang="hr-HR" i="1" dirty="0" err="1"/>
              <a:t>group</a:t>
            </a:r>
            <a:r>
              <a:rPr lang="hr-HR" i="1" dirty="0"/>
              <a:t> </a:t>
            </a:r>
            <a:r>
              <a:rPr lang="hr-HR" i="1" dirty="0" err="1"/>
              <a:t>selection</a:t>
            </a:r>
            <a:r>
              <a:rPr lang="hr-HR" dirty="0"/>
              <a:t> (TNGS)</a:t>
            </a:r>
            <a:endParaRPr lang="en-US" dirty="0"/>
          </a:p>
        </p:txBody>
      </p:sp>
      <p:pic>
        <p:nvPicPr>
          <p:cNvPr id="10" name="Picture 9">
            <a:extLst>
              <a:ext uri="{FF2B5EF4-FFF2-40B4-BE49-F238E27FC236}">
                <a16:creationId xmlns:a16="http://schemas.microsoft.com/office/drawing/2014/main" id="{55AE6DE5-8C81-40FC-89AE-45E9D82DAE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4110" y="980728"/>
            <a:ext cx="4404394" cy="3727454"/>
          </a:xfrm>
          <a:prstGeom prst="rect">
            <a:avLst/>
          </a:prstGeom>
        </p:spPr>
      </p:pic>
      <p:sp>
        <p:nvSpPr>
          <p:cNvPr id="11" name="TextBox 10">
            <a:extLst>
              <a:ext uri="{FF2B5EF4-FFF2-40B4-BE49-F238E27FC236}">
                <a16:creationId xmlns:a16="http://schemas.microsoft.com/office/drawing/2014/main" id="{40CCA175-BA3B-41AB-9B89-BC6D9D398D5F}"/>
              </a:ext>
            </a:extLst>
          </p:cNvPr>
          <p:cNvSpPr txBox="1"/>
          <p:nvPr/>
        </p:nvSpPr>
        <p:spPr>
          <a:xfrm>
            <a:off x="3568259" y="4813421"/>
            <a:ext cx="5688632" cy="923330"/>
          </a:xfrm>
          <a:prstGeom prst="rect">
            <a:avLst/>
          </a:prstGeom>
          <a:noFill/>
        </p:spPr>
        <p:txBody>
          <a:bodyPr wrap="square" rtlCol="0">
            <a:spAutoFit/>
          </a:bodyPr>
          <a:lstStyle/>
          <a:p>
            <a:r>
              <a:rPr lang="hr-HR" dirty="0">
                <a:solidFill>
                  <a:srgbClr val="FF0000"/>
                </a:solidFill>
              </a:rPr>
              <a:t>Teorija ne razlikuje svjesno od nesvjesnog procesiranja, pa se može reći da više pokušava poopćiti fenomene percepcije, a ne objasniti svijest </a:t>
            </a:r>
            <a:endParaRPr lang="en-US" dirty="0">
              <a:solidFill>
                <a:srgbClr val="FF0000"/>
              </a:solidFill>
            </a:endParaRPr>
          </a:p>
        </p:txBody>
      </p:sp>
    </p:spTree>
    <p:extLst>
      <p:ext uri="{BB962C8B-B14F-4D97-AF65-F5344CB8AC3E}">
        <p14:creationId xmlns:p14="http://schemas.microsoft.com/office/powerpoint/2010/main" val="4523072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8B2ED-D211-467B-BF3B-CAFA1514CDAE}"/>
              </a:ext>
            </a:extLst>
          </p:cNvPr>
          <p:cNvSpPr>
            <a:spLocks noGrp="1"/>
          </p:cNvSpPr>
          <p:nvPr>
            <p:ph type="title"/>
          </p:nvPr>
        </p:nvSpPr>
        <p:spPr>
          <a:xfrm>
            <a:off x="107504" y="320262"/>
            <a:ext cx="5599534" cy="759618"/>
          </a:xfrm>
        </p:spPr>
        <p:txBody>
          <a:bodyPr>
            <a:normAutofit fontScale="90000"/>
          </a:bodyPr>
          <a:lstStyle/>
          <a:p>
            <a:r>
              <a:rPr lang="hr-HR" dirty="0"/>
              <a:t>2. </a:t>
            </a:r>
            <a:r>
              <a:rPr lang="hr-HR" b="1" dirty="0" err="1"/>
              <a:t>Orch</a:t>
            </a:r>
            <a:r>
              <a:rPr lang="hr-HR" b="1" dirty="0"/>
              <a:t> OR</a:t>
            </a:r>
            <a:r>
              <a:rPr lang="hr-HR" dirty="0"/>
              <a:t> – </a:t>
            </a:r>
            <a:r>
              <a:rPr lang="hr-HR" dirty="0" err="1"/>
              <a:t>orchestrated</a:t>
            </a:r>
            <a:r>
              <a:rPr lang="hr-HR" dirty="0"/>
              <a:t/>
            </a:r>
            <a:br>
              <a:rPr lang="hr-HR" dirty="0"/>
            </a:br>
            <a:r>
              <a:rPr lang="hr-HR" dirty="0" err="1"/>
              <a:t>objective</a:t>
            </a:r>
            <a:r>
              <a:rPr lang="hr-HR" dirty="0"/>
              <a:t> </a:t>
            </a:r>
            <a:r>
              <a:rPr lang="hr-HR" dirty="0" err="1"/>
              <a:t>reduction</a:t>
            </a:r>
            <a:r>
              <a:rPr lang="hr-HR" dirty="0"/>
              <a:t> </a:t>
            </a:r>
            <a:r>
              <a:rPr lang="hr-HR" dirty="0" err="1"/>
              <a:t>theory</a:t>
            </a:r>
            <a:endParaRPr lang="en-US" dirty="0"/>
          </a:p>
        </p:txBody>
      </p:sp>
      <p:pic>
        <p:nvPicPr>
          <p:cNvPr id="7" name="Content Placeholder 6">
            <a:extLst>
              <a:ext uri="{FF2B5EF4-FFF2-40B4-BE49-F238E27FC236}">
                <a16:creationId xmlns:a16="http://schemas.microsoft.com/office/drawing/2014/main" id="{594901C3-B272-490C-B88F-16CCDF14EF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498" y="4921522"/>
            <a:ext cx="901924" cy="1243782"/>
          </a:xfrm>
        </p:spPr>
      </p:pic>
      <p:sp>
        <p:nvSpPr>
          <p:cNvPr id="4" name="TextBox 3">
            <a:extLst>
              <a:ext uri="{FF2B5EF4-FFF2-40B4-BE49-F238E27FC236}">
                <a16:creationId xmlns:a16="http://schemas.microsoft.com/office/drawing/2014/main" id="{3FD138CD-A61D-4173-ADE9-7888DE5880AD}"/>
              </a:ext>
            </a:extLst>
          </p:cNvPr>
          <p:cNvSpPr txBox="1"/>
          <p:nvPr/>
        </p:nvSpPr>
        <p:spPr>
          <a:xfrm>
            <a:off x="2843808" y="5736158"/>
            <a:ext cx="6396698" cy="1077218"/>
          </a:xfrm>
          <a:prstGeom prst="rect">
            <a:avLst/>
          </a:prstGeom>
          <a:noFill/>
        </p:spPr>
        <p:txBody>
          <a:bodyPr wrap="square" rtlCol="0">
            <a:spAutoFit/>
          </a:bodyPr>
          <a:lstStyle/>
          <a:p>
            <a:r>
              <a:rPr lang="hr-HR" sz="1600" dirty="0" err="1"/>
              <a:t>Hameroff</a:t>
            </a:r>
            <a:r>
              <a:rPr lang="hr-HR" sz="1600" dirty="0"/>
              <a:t> S, </a:t>
            </a:r>
            <a:r>
              <a:rPr lang="hr-HR" sz="1600" dirty="0" err="1"/>
              <a:t>Penrose</a:t>
            </a:r>
            <a:r>
              <a:rPr lang="hr-HR" sz="1600" dirty="0"/>
              <a:t> R</a:t>
            </a:r>
            <a:r>
              <a:rPr lang="en-US" sz="1600" dirty="0"/>
              <a:t>. Consciousness in the universe: </a:t>
            </a:r>
            <a:r>
              <a:rPr lang="hr-HR" sz="1600" dirty="0"/>
              <a:t>a</a:t>
            </a:r>
            <a:r>
              <a:rPr lang="en-US" sz="1600" dirty="0"/>
              <a:t> review of the ‘</a:t>
            </a:r>
            <a:r>
              <a:rPr lang="en-US" sz="1600" dirty="0" err="1"/>
              <a:t>Orch</a:t>
            </a:r>
            <a:r>
              <a:rPr lang="en-US" sz="1600" dirty="0"/>
              <a:t> OR’ theory</a:t>
            </a:r>
            <a:r>
              <a:rPr lang="hr-HR" sz="1600" dirty="0"/>
              <a:t>. </a:t>
            </a:r>
            <a:r>
              <a:rPr lang="hr-HR" sz="1600" i="1" dirty="0" err="1"/>
              <a:t>Phys</a:t>
            </a:r>
            <a:r>
              <a:rPr lang="hr-HR" sz="1600" i="1" dirty="0"/>
              <a:t>. Life </a:t>
            </a:r>
            <a:r>
              <a:rPr lang="hr-HR" sz="1600" i="1" dirty="0" err="1"/>
              <a:t>Rev</a:t>
            </a:r>
            <a:r>
              <a:rPr lang="hr-HR" sz="1600" dirty="0"/>
              <a:t>. 2014; 11: 39-78.</a:t>
            </a:r>
          </a:p>
          <a:p>
            <a:r>
              <a:rPr lang="hr-HR" sz="1600" dirty="0" err="1"/>
              <a:t>Penrose</a:t>
            </a:r>
            <a:r>
              <a:rPr lang="hr-HR" sz="1600" dirty="0"/>
              <a:t> R, </a:t>
            </a:r>
            <a:r>
              <a:rPr lang="hr-HR" sz="1600" dirty="0" err="1"/>
              <a:t>Hameroff</a:t>
            </a:r>
            <a:r>
              <a:rPr lang="hr-HR" sz="1600" dirty="0"/>
              <a:t> S. </a:t>
            </a:r>
            <a:r>
              <a:rPr lang="hr-HR" sz="1600" dirty="0" err="1"/>
              <a:t>Consciousness</a:t>
            </a:r>
            <a:r>
              <a:rPr lang="hr-HR" sz="1600" dirty="0"/>
              <a:t> </a:t>
            </a:r>
            <a:r>
              <a:rPr lang="hr-HR" sz="1600" dirty="0" err="1"/>
              <a:t>in</a:t>
            </a:r>
            <a:r>
              <a:rPr lang="hr-HR" sz="1600" dirty="0"/>
              <a:t> the </a:t>
            </a:r>
            <a:r>
              <a:rPr lang="hr-HR" sz="1600" dirty="0" err="1"/>
              <a:t>universe</a:t>
            </a:r>
            <a:r>
              <a:rPr lang="hr-HR" sz="1600" dirty="0"/>
              <a:t>, </a:t>
            </a:r>
            <a:r>
              <a:rPr lang="hr-HR" sz="1600" dirty="0" err="1"/>
              <a:t>neuroscience</a:t>
            </a:r>
            <a:r>
              <a:rPr lang="hr-HR" sz="1600" dirty="0"/>
              <a:t>, </a:t>
            </a:r>
            <a:r>
              <a:rPr lang="hr-HR" sz="1600" dirty="0" err="1"/>
              <a:t>quantum</a:t>
            </a:r>
            <a:r>
              <a:rPr lang="hr-HR" sz="1600" dirty="0"/>
              <a:t> </a:t>
            </a:r>
            <a:r>
              <a:rPr lang="hr-HR" sz="1600" dirty="0" err="1"/>
              <a:t>space</a:t>
            </a:r>
            <a:r>
              <a:rPr lang="hr-HR" sz="1600" dirty="0"/>
              <a:t> – time </a:t>
            </a:r>
            <a:r>
              <a:rPr lang="hr-HR" sz="1600" dirty="0" err="1"/>
              <a:t>geometry</a:t>
            </a:r>
            <a:r>
              <a:rPr lang="hr-HR" sz="1600" dirty="0"/>
              <a:t>, </a:t>
            </a:r>
            <a:r>
              <a:rPr lang="hr-HR" sz="1600" dirty="0" err="1"/>
              <a:t>and</a:t>
            </a:r>
            <a:r>
              <a:rPr lang="hr-HR" sz="1600" dirty="0"/>
              <a:t> </a:t>
            </a:r>
            <a:r>
              <a:rPr lang="hr-HR" sz="1600" dirty="0" err="1"/>
              <a:t>Orch</a:t>
            </a:r>
            <a:r>
              <a:rPr lang="hr-HR" sz="1600" dirty="0"/>
              <a:t> OR </a:t>
            </a:r>
            <a:r>
              <a:rPr lang="hr-HR" sz="1600" dirty="0" err="1"/>
              <a:t>theory</a:t>
            </a:r>
            <a:r>
              <a:rPr lang="hr-HR" sz="1600" dirty="0"/>
              <a:t>. </a:t>
            </a:r>
            <a:r>
              <a:rPr lang="hr-HR" sz="1600" i="1" dirty="0"/>
              <a:t>J. </a:t>
            </a:r>
            <a:r>
              <a:rPr lang="hr-HR" sz="1600" i="1" dirty="0" err="1"/>
              <a:t>Cosmol</a:t>
            </a:r>
            <a:r>
              <a:rPr lang="hr-HR" sz="1600" dirty="0"/>
              <a:t>. 2011; 14.</a:t>
            </a:r>
            <a:endParaRPr lang="en-US" sz="1600" dirty="0"/>
          </a:p>
        </p:txBody>
      </p:sp>
      <p:sp>
        <p:nvSpPr>
          <p:cNvPr id="5" name="TextBox 4">
            <a:extLst>
              <a:ext uri="{FF2B5EF4-FFF2-40B4-BE49-F238E27FC236}">
                <a16:creationId xmlns:a16="http://schemas.microsoft.com/office/drawing/2014/main" id="{13BFC2FD-FAF9-4ADC-BC5C-F5A631AB342F}"/>
              </a:ext>
            </a:extLst>
          </p:cNvPr>
          <p:cNvSpPr txBox="1"/>
          <p:nvPr/>
        </p:nvSpPr>
        <p:spPr>
          <a:xfrm>
            <a:off x="1043608" y="5137546"/>
            <a:ext cx="7886700" cy="646331"/>
          </a:xfrm>
          <a:prstGeom prst="rect">
            <a:avLst/>
          </a:prstGeom>
          <a:noFill/>
        </p:spPr>
        <p:txBody>
          <a:bodyPr wrap="square" rtlCol="0">
            <a:spAutoFit/>
          </a:bodyPr>
          <a:lstStyle/>
          <a:p>
            <a:r>
              <a:rPr lang="hr-HR" dirty="0" err="1"/>
              <a:t>Roger</a:t>
            </a:r>
            <a:r>
              <a:rPr lang="hr-HR" dirty="0"/>
              <a:t> </a:t>
            </a:r>
            <a:r>
              <a:rPr lang="hr-HR" dirty="0" err="1"/>
              <a:t>Penrose</a:t>
            </a:r>
            <a:r>
              <a:rPr lang="hr-HR" dirty="0"/>
              <a:t>: NN 2020 za matematičke alate koji</a:t>
            </a:r>
          </a:p>
          <a:p>
            <a:r>
              <a:rPr lang="hr-HR" dirty="0"/>
              <a:t>su pomogli opisati ponašanje  crnih rupa (rad iz 1964.) </a:t>
            </a:r>
            <a:endParaRPr lang="en-US" dirty="0"/>
          </a:p>
        </p:txBody>
      </p:sp>
      <p:sp>
        <p:nvSpPr>
          <p:cNvPr id="8" name="TextBox 7">
            <a:extLst>
              <a:ext uri="{FF2B5EF4-FFF2-40B4-BE49-F238E27FC236}">
                <a16:creationId xmlns:a16="http://schemas.microsoft.com/office/drawing/2014/main" id="{FF3112B8-A65E-428A-A8B9-D95925A11199}"/>
              </a:ext>
            </a:extLst>
          </p:cNvPr>
          <p:cNvSpPr txBox="1"/>
          <p:nvPr/>
        </p:nvSpPr>
        <p:spPr>
          <a:xfrm>
            <a:off x="44041" y="1936478"/>
            <a:ext cx="1503623" cy="2031325"/>
          </a:xfrm>
          <a:prstGeom prst="rect">
            <a:avLst/>
          </a:prstGeom>
          <a:noFill/>
        </p:spPr>
        <p:txBody>
          <a:bodyPr wrap="square" rtlCol="0">
            <a:spAutoFit/>
          </a:bodyPr>
          <a:lstStyle/>
          <a:p>
            <a:r>
              <a:rPr lang="hr-HR" dirty="0"/>
              <a:t>- nastanak </a:t>
            </a:r>
            <a:r>
              <a:rPr lang="hr-HR" dirty="0" err="1"/>
              <a:t>NFTs</a:t>
            </a:r>
            <a:r>
              <a:rPr lang="hr-HR" dirty="0"/>
              <a:t> u AD dovodi do gubitka informacija i</a:t>
            </a:r>
          </a:p>
          <a:p>
            <a:r>
              <a:rPr lang="hr-HR" dirty="0"/>
              <a:t>poremećaja svijesti </a:t>
            </a:r>
            <a:endParaRPr lang="en-US" dirty="0"/>
          </a:p>
        </p:txBody>
      </p:sp>
      <p:pic>
        <p:nvPicPr>
          <p:cNvPr id="10" name="Picture 9">
            <a:extLst>
              <a:ext uri="{FF2B5EF4-FFF2-40B4-BE49-F238E27FC236}">
                <a16:creationId xmlns:a16="http://schemas.microsoft.com/office/drawing/2014/main" id="{0E1EC040-BA15-4092-A6A6-6C2C91826E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9947" y="1556792"/>
            <a:ext cx="4717973" cy="3287817"/>
          </a:xfrm>
          <a:prstGeom prst="rect">
            <a:avLst/>
          </a:prstGeom>
        </p:spPr>
      </p:pic>
      <p:sp>
        <p:nvSpPr>
          <p:cNvPr id="15" name="Arrow: Right 14">
            <a:extLst>
              <a:ext uri="{FF2B5EF4-FFF2-40B4-BE49-F238E27FC236}">
                <a16:creationId xmlns:a16="http://schemas.microsoft.com/office/drawing/2014/main" id="{BF308780-CE8F-402E-A225-50DEF05A2160}"/>
              </a:ext>
            </a:extLst>
          </p:cNvPr>
          <p:cNvSpPr/>
          <p:nvPr/>
        </p:nvSpPr>
        <p:spPr>
          <a:xfrm>
            <a:off x="6229720" y="2528732"/>
            <a:ext cx="504056" cy="26481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B6D7F78-5734-40CD-93DF-EFD47C7A12D2}"/>
              </a:ext>
            </a:extLst>
          </p:cNvPr>
          <p:cNvSpPr txBox="1"/>
          <p:nvPr/>
        </p:nvSpPr>
        <p:spPr>
          <a:xfrm>
            <a:off x="5397602" y="1928714"/>
            <a:ext cx="2016224" cy="646331"/>
          </a:xfrm>
          <a:prstGeom prst="rect">
            <a:avLst/>
          </a:prstGeom>
          <a:noFill/>
        </p:spPr>
        <p:txBody>
          <a:bodyPr wrap="square" rtlCol="0">
            <a:spAutoFit/>
          </a:bodyPr>
          <a:lstStyle/>
          <a:p>
            <a:r>
              <a:rPr lang="hr-HR" sz="1200" dirty="0">
                <a:solidFill>
                  <a:srgbClr val="FF0000"/>
                </a:solidFill>
              </a:rPr>
              <a:t>Svijest nastaje svakih</a:t>
            </a:r>
          </a:p>
          <a:p>
            <a:r>
              <a:rPr lang="hr-HR" sz="1200" dirty="0">
                <a:solidFill>
                  <a:srgbClr val="FF0000"/>
                </a:solidFill>
              </a:rPr>
              <a:t>12,5 </a:t>
            </a:r>
            <a:r>
              <a:rPr lang="hr-HR" sz="1200" dirty="0" err="1">
                <a:solidFill>
                  <a:srgbClr val="FF0000"/>
                </a:solidFill>
              </a:rPr>
              <a:t>ms</a:t>
            </a:r>
            <a:r>
              <a:rPr lang="hr-HR" sz="1200" dirty="0">
                <a:solidFill>
                  <a:srgbClr val="FF0000"/>
                </a:solidFill>
              </a:rPr>
              <a:t> u 80-Hz-im </a:t>
            </a:r>
            <a:r>
              <a:rPr lang="hr-HR" sz="1200" dirty="0">
                <a:solidFill>
                  <a:srgbClr val="FF0000"/>
                </a:solidFill>
                <a:sym typeface="Symbol" panose="05050102010706020507" pitchFamily="18" charset="2"/>
              </a:rPr>
              <a:t></a:t>
            </a:r>
            <a:r>
              <a:rPr lang="hr-HR" sz="1200" dirty="0">
                <a:solidFill>
                  <a:srgbClr val="FF0000"/>
                </a:solidFill>
              </a:rPr>
              <a:t> valovima</a:t>
            </a:r>
            <a:endParaRPr lang="en-US" sz="1200" dirty="0">
              <a:solidFill>
                <a:srgbClr val="FF0000"/>
              </a:solidFill>
            </a:endParaRPr>
          </a:p>
        </p:txBody>
      </p:sp>
      <p:pic>
        <p:nvPicPr>
          <p:cNvPr id="6" name="Picture 5">
            <a:extLst>
              <a:ext uri="{FF2B5EF4-FFF2-40B4-BE49-F238E27FC236}">
                <a16:creationId xmlns:a16="http://schemas.microsoft.com/office/drawing/2014/main" id="{277F084A-4245-4FDC-8F3E-994830AFC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152" y="138614"/>
            <a:ext cx="2444175" cy="1129322"/>
          </a:xfrm>
          <a:prstGeom prst="rect">
            <a:avLst/>
          </a:prstGeom>
        </p:spPr>
      </p:pic>
      <p:pic>
        <p:nvPicPr>
          <p:cNvPr id="11" name="Picture 10">
            <a:extLst>
              <a:ext uri="{FF2B5EF4-FFF2-40B4-BE49-F238E27FC236}">
                <a16:creationId xmlns:a16="http://schemas.microsoft.com/office/drawing/2014/main" id="{1F4EB6C1-3E93-43EA-9EC1-7697CA58C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4248" y="1720454"/>
            <a:ext cx="2230765" cy="2265758"/>
          </a:xfrm>
          <a:prstGeom prst="rect">
            <a:avLst/>
          </a:prstGeom>
        </p:spPr>
      </p:pic>
      <p:sp>
        <p:nvSpPr>
          <p:cNvPr id="17" name="Arrow: Right 16">
            <a:extLst>
              <a:ext uri="{FF2B5EF4-FFF2-40B4-BE49-F238E27FC236}">
                <a16:creationId xmlns:a16="http://schemas.microsoft.com/office/drawing/2014/main" id="{C7F082D1-5406-43B9-B374-BA94383062EA}"/>
              </a:ext>
            </a:extLst>
          </p:cNvPr>
          <p:cNvSpPr/>
          <p:nvPr/>
        </p:nvSpPr>
        <p:spPr>
          <a:xfrm rot="19770801">
            <a:off x="5384846" y="1446330"/>
            <a:ext cx="504056" cy="26481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3CB3E0E-B902-4F8D-8F4D-77EBEC1F6484}"/>
              </a:ext>
            </a:extLst>
          </p:cNvPr>
          <p:cNvSpPr txBox="1"/>
          <p:nvPr/>
        </p:nvSpPr>
        <p:spPr>
          <a:xfrm>
            <a:off x="5110011" y="4076791"/>
            <a:ext cx="4104456" cy="1077218"/>
          </a:xfrm>
          <a:prstGeom prst="rect">
            <a:avLst/>
          </a:prstGeom>
          <a:noFill/>
        </p:spPr>
        <p:txBody>
          <a:bodyPr wrap="square" rtlCol="0">
            <a:spAutoFit/>
          </a:bodyPr>
          <a:lstStyle/>
          <a:p>
            <a:r>
              <a:rPr lang="hr-HR" sz="1600" dirty="0">
                <a:solidFill>
                  <a:srgbClr val="FF0000"/>
                </a:solidFill>
              </a:rPr>
              <a:t>Steven </a:t>
            </a:r>
            <a:r>
              <a:rPr lang="hr-HR" sz="1600" dirty="0" err="1">
                <a:solidFill>
                  <a:srgbClr val="FF0000"/>
                </a:solidFill>
              </a:rPr>
              <a:t>Pinker</a:t>
            </a:r>
            <a:r>
              <a:rPr lang="hr-HR" sz="1600" dirty="0">
                <a:solidFill>
                  <a:srgbClr val="FF0000"/>
                </a:solidFill>
              </a:rPr>
              <a:t> (2007): „Kvantna mehanika je neobična, a i svijest je neobičan fenomen; iz toga slijedi da se kvantnim mehanizmom može objasniti svijest”</a:t>
            </a:r>
            <a:endParaRPr lang="en-US" sz="1600" dirty="0">
              <a:solidFill>
                <a:srgbClr val="FF0000"/>
              </a:solidFill>
            </a:endParaRPr>
          </a:p>
        </p:txBody>
      </p:sp>
    </p:spTree>
    <p:extLst>
      <p:ext uri="{BB962C8B-B14F-4D97-AF65-F5344CB8AC3E}">
        <p14:creationId xmlns:p14="http://schemas.microsoft.com/office/powerpoint/2010/main" val="35503746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1935F-443D-40F6-8AF8-214C35BBB84B}"/>
              </a:ext>
            </a:extLst>
          </p:cNvPr>
          <p:cNvSpPr>
            <a:spLocks noGrp="1"/>
          </p:cNvSpPr>
          <p:nvPr>
            <p:ph type="title"/>
          </p:nvPr>
        </p:nvSpPr>
        <p:spPr>
          <a:xfrm>
            <a:off x="5724128" y="188640"/>
            <a:ext cx="3456384" cy="3528392"/>
          </a:xfrm>
        </p:spPr>
        <p:txBody>
          <a:bodyPr>
            <a:noAutofit/>
          </a:bodyPr>
          <a:lstStyle/>
          <a:p>
            <a:r>
              <a:rPr lang="en-US" sz="2400" dirty="0"/>
              <a:t>The </a:t>
            </a:r>
            <a:r>
              <a:rPr lang="hr-HR" sz="2400" dirty="0"/>
              <a:t>John </a:t>
            </a:r>
            <a:r>
              <a:rPr lang="en-US" sz="2400" dirty="0"/>
              <a:t>Templeton</a:t>
            </a:r>
            <a:r>
              <a:rPr lang="hr-HR" sz="2400" dirty="0"/>
              <a:t/>
            </a:r>
            <a:br>
              <a:rPr lang="hr-HR" sz="2400" dirty="0"/>
            </a:br>
            <a:r>
              <a:rPr lang="en-US" sz="2400" dirty="0"/>
              <a:t>World Charity Foundation </a:t>
            </a:r>
            <a:r>
              <a:rPr lang="hr-HR" sz="2400" dirty="0" err="1"/>
              <a:t>competition</a:t>
            </a:r>
            <a:r>
              <a:rPr lang="hr-HR" sz="2400" dirty="0"/>
              <a:t> 2019:</a:t>
            </a:r>
            <a:br>
              <a:rPr lang="hr-HR" sz="2400" dirty="0"/>
            </a:br>
            <a:r>
              <a:rPr lang="hr-HR" sz="2400" dirty="0"/>
              <a:t/>
            </a:r>
            <a:br>
              <a:rPr lang="hr-HR" sz="2400" dirty="0"/>
            </a:br>
            <a:r>
              <a:rPr lang="hr-HR" sz="2400" dirty="0">
                <a:latin typeface="+mn-lt"/>
              </a:rPr>
              <a:t>- </a:t>
            </a:r>
            <a:r>
              <a:rPr lang="hr-HR" sz="1600" dirty="0">
                <a:latin typeface="+mn-lt"/>
              </a:rPr>
              <a:t>natječaj po uzoru na eksperiment iz 1919. u kojem je fizičar </a:t>
            </a:r>
            <a:r>
              <a:rPr lang="hr-HR" sz="1600" b="1" dirty="0">
                <a:latin typeface="+mn-lt"/>
              </a:rPr>
              <a:t>Arthur </a:t>
            </a:r>
            <a:r>
              <a:rPr lang="hr-HR" sz="1600" b="1" dirty="0" err="1">
                <a:latin typeface="+mn-lt"/>
              </a:rPr>
              <a:t>Eddington</a:t>
            </a:r>
            <a:r>
              <a:rPr lang="hr-HR" sz="1600" dirty="0">
                <a:latin typeface="+mn-lt"/>
              </a:rPr>
              <a:t> suprotstavio teoriju opće relativnosti Alberta Einsteina s teorijom gravitacije Isaaca Newtona: </a:t>
            </a:r>
            <a:r>
              <a:rPr lang="hr-HR" sz="1600" dirty="0" err="1">
                <a:latin typeface="+mn-lt"/>
              </a:rPr>
              <a:t>Eddington</a:t>
            </a:r>
            <a:r>
              <a:rPr lang="hr-HR" sz="1600" dirty="0">
                <a:latin typeface="+mn-lt"/>
              </a:rPr>
              <a:t> je izmjerio kako je Sunčeva gravitacija uzrokovala pomicanje svjetlosti obližnjih zvijezda tijekom pomrčine Sunca (i Einstein je pobijedio)</a:t>
            </a:r>
            <a:r>
              <a:rPr lang="hr-HR" sz="2400" dirty="0"/>
              <a:t/>
            </a:r>
            <a:br>
              <a:rPr lang="hr-HR" sz="2400" dirty="0"/>
            </a:br>
            <a:endParaRPr lang="en-US" sz="2400" dirty="0"/>
          </a:p>
        </p:txBody>
      </p:sp>
      <p:pic>
        <p:nvPicPr>
          <p:cNvPr id="4" name="Picture 3" descr="GRAPHIC: INTEGRATED INFORMATION THEORY FIGURE">
            <a:extLst>
              <a:ext uri="{FF2B5EF4-FFF2-40B4-BE49-F238E27FC236}">
                <a16:creationId xmlns:a16="http://schemas.microsoft.com/office/drawing/2014/main" id="{B0D44EDC-71C5-4398-B842-B696FCE2440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52" y="0"/>
            <a:ext cx="5217020" cy="3429000"/>
          </a:xfrm>
          <a:prstGeom prst="rect">
            <a:avLst/>
          </a:prstGeom>
          <a:noFill/>
          <a:ln>
            <a:noFill/>
          </a:ln>
        </p:spPr>
      </p:pic>
      <p:pic>
        <p:nvPicPr>
          <p:cNvPr id="5" name="Picture 4" descr="GRAPHIC: GLOBAL WORKSPACE THEORY FIGURE">
            <a:extLst>
              <a:ext uri="{FF2B5EF4-FFF2-40B4-BE49-F238E27FC236}">
                <a16:creationId xmlns:a16="http://schemas.microsoft.com/office/drawing/2014/main" id="{4EF9090A-0AFA-4843-857C-18BFE22F0CA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380491" y="3650301"/>
            <a:ext cx="5724128" cy="3207699"/>
          </a:xfrm>
          <a:prstGeom prst="rect">
            <a:avLst/>
          </a:prstGeom>
          <a:noFill/>
          <a:ln>
            <a:noFill/>
          </a:ln>
        </p:spPr>
      </p:pic>
      <p:sp>
        <p:nvSpPr>
          <p:cNvPr id="6" name="Title 1">
            <a:extLst>
              <a:ext uri="{FF2B5EF4-FFF2-40B4-BE49-F238E27FC236}">
                <a16:creationId xmlns:a16="http://schemas.microsoft.com/office/drawing/2014/main" id="{E419206B-9D35-41A6-A038-18B5667C40A6}"/>
              </a:ext>
            </a:extLst>
          </p:cNvPr>
          <p:cNvSpPr txBox="1">
            <a:spLocks/>
          </p:cNvSpPr>
          <p:nvPr/>
        </p:nvSpPr>
        <p:spPr>
          <a:xfrm>
            <a:off x="1922075" y="3396658"/>
            <a:ext cx="4320480" cy="2376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dirty="0"/>
              <a:t>vs.</a:t>
            </a:r>
            <a:br>
              <a:rPr lang="hr-HR" sz="3200" dirty="0"/>
            </a:br>
            <a:endParaRPr lang="en-US" sz="3200" dirty="0"/>
          </a:p>
        </p:txBody>
      </p:sp>
    </p:spTree>
    <p:extLst>
      <p:ext uri="{BB962C8B-B14F-4D97-AF65-F5344CB8AC3E}">
        <p14:creationId xmlns:p14="http://schemas.microsoft.com/office/powerpoint/2010/main" val="9250586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2412B-60A7-412E-81B7-62E55E2087F9}"/>
              </a:ext>
            </a:extLst>
          </p:cNvPr>
          <p:cNvSpPr>
            <a:spLocks noGrp="1"/>
          </p:cNvSpPr>
          <p:nvPr>
            <p:ph type="title"/>
          </p:nvPr>
        </p:nvSpPr>
        <p:spPr>
          <a:xfrm>
            <a:off x="384101" y="26431"/>
            <a:ext cx="8695878" cy="975642"/>
          </a:xfrm>
        </p:spPr>
        <p:txBody>
          <a:bodyPr/>
          <a:lstStyle/>
          <a:p>
            <a:r>
              <a:rPr lang="hr-HR" dirty="0"/>
              <a:t>3. </a:t>
            </a:r>
            <a:r>
              <a:rPr lang="hr-HR" b="1" dirty="0"/>
              <a:t>IIT</a:t>
            </a:r>
            <a:r>
              <a:rPr lang="hr-HR" dirty="0"/>
              <a:t> – </a:t>
            </a:r>
            <a:r>
              <a:rPr lang="hr-HR" dirty="0" err="1"/>
              <a:t>information</a:t>
            </a:r>
            <a:r>
              <a:rPr lang="hr-HR" dirty="0"/>
              <a:t> </a:t>
            </a:r>
            <a:r>
              <a:rPr lang="hr-HR" dirty="0" err="1"/>
              <a:t>integration</a:t>
            </a:r>
            <a:r>
              <a:rPr lang="hr-HR" dirty="0"/>
              <a:t> </a:t>
            </a:r>
            <a:r>
              <a:rPr lang="hr-HR" dirty="0" err="1"/>
              <a:t>theory</a:t>
            </a:r>
            <a:endParaRPr lang="en-US" dirty="0"/>
          </a:p>
        </p:txBody>
      </p:sp>
      <p:pic>
        <p:nvPicPr>
          <p:cNvPr id="7" name="Picture 6">
            <a:extLst>
              <a:ext uri="{FF2B5EF4-FFF2-40B4-BE49-F238E27FC236}">
                <a16:creationId xmlns:a16="http://schemas.microsoft.com/office/drawing/2014/main" id="{AF923F9D-3341-44DB-B14B-BAB0262921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4890433"/>
            <a:ext cx="1728192" cy="1555373"/>
          </a:xfrm>
          <a:prstGeom prst="rect">
            <a:avLst/>
          </a:prstGeom>
        </p:spPr>
      </p:pic>
      <p:pic>
        <p:nvPicPr>
          <p:cNvPr id="9" name="Picture 8">
            <a:extLst>
              <a:ext uri="{FF2B5EF4-FFF2-40B4-BE49-F238E27FC236}">
                <a16:creationId xmlns:a16="http://schemas.microsoft.com/office/drawing/2014/main" id="{5A1270A3-B803-467F-B316-0870501CF8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890433"/>
            <a:ext cx="1149376" cy="1533297"/>
          </a:xfrm>
          <a:prstGeom prst="rect">
            <a:avLst/>
          </a:prstGeom>
        </p:spPr>
      </p:pic>
      <p:sp>
        <p:nvSpPr>
          <p:cNvPr id="10" name="TextBox 9">
            <a:extLst>
              <a:ext uri="{FF2B5EF4-FFF2-40B4-BE49-F238E27FC236}">
                <a16:creationId xmlns:a16="http://schemas.microsoft.com/office/drawing/2014/main" id="{967517D1-86B8-4310-BC19-B8940BAE8B09}"/>
              </a:ext>
            </a:extLst>
          </p:cNvPr>
          <p:cNvSpPr txBox="1"/>
          <p:nvPr/>
        </p:nvSpPr>
        <p:spPr>
          <a:xfrm>
            <a:off x="323528" y="6453336"/>
            <a:ext cx="1221384" cy="307777"/>
          </a:xfrm>
          <a:prstGeom prst="rect">
            <a:avLst/>
          </a:prstGeom>
          <a:noFill/>
        </p:spPr>
        <p:txBody>
          <a:bodyPr wrap="square" rtlCol="0">
            <a:spAutoFit/>
          </a:bodyPr>
          <a:lstStyle/>
          <a:p>
            <a:r>
              <a:rPr lang="hr-HR" sz="1400" dirty="0" err="1"/>
              <a:t>Giulio</a:t>
            </a:r>
            <a:r>
              <a:rPr lang="hr-HR" sz="1400" dirty="0"/>
              <a:t> </a:t>
            </a:r>
            <a:r>
              <a:rPr lang="hr-HR" sz="1400" dirty="0" err="1"/>
              <a:t>Tononi</a:t>
            </a:r>
            <a:endParaRPr lang="en-US" sz="1400" dirty="0"/>
          </a:p>
        </p:txBody>
      </p:sp>
      <p:sp>
        <p:nvSpPr>
          <p:cNvPr id="11" name="TextBox 10">
            <a:extLst>
              <a:ext uri="{FF2B5EF4-FFF2-40B4-BE49-F238E27FC236}">
                <a16:creationId xmlns:a16="http://schemas.microsoft.com/office/drawing/2014/main" id="{276CF57B-ECE2-4323-9D58-7AA6053AE765}"/>
              </a:ext>
            </a:extLst>
          </p:cNvPr>
          <p:cNvSpPr txBox="1"/>
          <p:nvPr/>
        </p:nvSpPr>
        <p:spPr>
          <a:xfrm>
            <a:off x="1907704" y="6453336"/>
            <a:ext cx="1221384" cy="307777"/>
          </a:xfrm>
          <a:prstGeom prst="rect">
            <a:avLst/>
          </a:prstGeom>
          <a:noFill/>
        </p:spPr>
        <p:txBody>
          <a:bodyPr wrap="square" rtlCol="0">
            <a:spAutoFit/>
          </a:bodyPr>
          <a:lstStyle/>
          <a:p>
            <a:r>
              <a:rPr lang="hr-HR" sz="1400" dirty="0" err="1"/>
              <a:t>Christof</a:t>
            </a:r>
            <a:r>
              <a:rPr lang="hr-HR" sz="1400" dirty="0"/>
              <a:t> </a:t>
            </a:r>
            <a:r>
              <a:rPr lang="hr-HR" sz="1400" dirty="0" err="1"/>
              <a:t>Koch</a:t>
            </a:r>
            <a:endParaRPr lang="en-US" sz="1400" dirty="0"/>
          </a:p>
        </p:txBody>
      </p:sp>
      <p:pic>
        <p:nvPicPr>
          <p:cNvPr id="13" name="Picture 12">
            <a:extLst>
              <a:ext uri="{FF2B5EF4-FFF2-40B4-BE49-F238E27FC236}">
                <a16:creationId xmlns:a16="http://schemas.microsoft.com/office/drawing/2014/main" id="{7A6BB16F-BA50-49FD-ACDE-B9BDA6F674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040" y="812584"/>
            <a:ext cx="1254397" cy="1859102"/>
          </a:xfrm>
          <a:prstGeom prst="rect">
            <a:avLst/>
          </a:prstGeom>
        </p:spPr>
      </p:pic>
      <p:sp>
        <p:nvSpPr>
          <p:cNvPr id="14" name="TextBox 13">
            <a:extLst>
              <a:ext uri="{FF2B5EF4-FFF2-40B4-BE49-F238E27FC236}">
                <a16:creationId xmlns:a16="http://schemas.microsoft.com/office/drawing/2014/main" id="{516C7C27-C0BE-46DF-80D3-64EA9A93B5FE}"/>
              </a:ext>
            </a:extLst>
          </p:cNvPr>
          <p:cNvSpPr txBox="1"/>
          <p:nvPr/>
        </p:nvSpPr>
        <p:spPr>
          <a:xfrm>
            <a:off x="8256069" y="801999"/>
            <a:ext cx="720080" cy="307777"/>
          </a:xfrm>
          <a:prstGeom prst="rect">
            <a:avLst/>
          </a:prstGeom>
          <a:noFill/>
        </p:spPr>
        <p:txBody>
          <a:bodyPr wrap="square" rtlCol="0">
            <a:spAutoFit/>
          </a:bodyPr>
          <a:lstStyle/>
          <a:p>
            <a:r>
              <a:rPr lang="hr-HR" sz="1400" dirty="0">
                <a:solidFill>
                  <a:schemeClr val="bg1"/>
                </a:solidFill>
              </a:rPr>
              <a:t>2019</a:t>
            </a:r>
            <a:endParaRPr lang="en-US" sz="1400" dirty="0">
              <a:solidFill>
                <a:schemeClr val="bg1"/>
              </a:solidFill>
            </a:endParaRPr>
          </a:p>
        </p:txBody>
      </p:sp>
      <p:sp>
        <p:nvSpPr>
          <p:cNvPr id="17" name="TextBox 16">
            <a:extLst>
              <a:ext uri="{FF2B5EF4-FFF2-40B4-BE49-F238E27FC236}">
                <a16:creationId xmlns:a16="http://schemas.microsoft.com/office/drawing/2014/main" id="{44D618F9-1CFB-42DE-82DE-7CE989E0880D}"/>
              </a:ext>
            </a:extLst>
          </p:cNvPr>
          <p:cNvSpPr txBox="1"/>
          <p:nvPr/>
        </p:nvSpPr>
        <p:spPr>
          <a:xfrm>
            <a:off x="384101" y="801590"/>
            <a:ext cx="7513041" cy="369332"/>
          </a:xfrm>
          <a:prstGeom prst="rect">
            <a:avLst/>
          </a:prstGeom>
          <a:noFill/>
        </p:spPr>
        <p:txBody>
          <a:bodyPr wrap="square" rtlCol="0">
            <a:spAutoFit/>
          </a:bodyPr>
          <a:lstStyle/>
          <a:p>
            <a:r>
              <a:rPr lang="hr-HR" dirty="0"/>
              <a:t>- C. </a:t>
            </a:r>
            <a:r>
              <a:rPr lang="hr-HR" dirty="0" err="1"/>
              <a:t>corresponds</a:t>
            </a:r>
            <a:r>
              <a:rPr lang="hr-HR" dirty="0"/>
              <a:t> to a </a:t>
            </a:r>
            <a:r>
              <a:rPr lang="hr-HR" dirty="0" err="1"/>
              <a:t>capacity</a:t>
            </a:r>
            <a:r>
              <a:rPr lang="hr-HR" dirty="0"/>
              <a:t> </a:t>
            </a:r>
            <a:r>
              <a:rPr lang="hr-HR" dirty="0" err="1"/>
              <a:t>of</a:t>
            </a:r>
            <a:r>
              <a:rPr lang="hr-HR" dirty="0"/>
              <a:t> a system to </a:t>
            </a:r>
            <a:r>
              <a:rPr lang="hr-HR" dirty="0" err="1"/>
              <a:t>integrate</a:t>
            </a:r>
            <a:r>
              <a:rPr lang="hr-HR" dirty="0"/>
              <a:t> </a:t>
            </a:r>
            <a:r>
              <a:rPr lang="hr-HR" dirty="0" err="1"/>
              <a:t>information</a:t>
            </a:r>
            <a:endParaRPr lang="en-US" dirty="0"/>
          </a:p>
        </p:txBody>
      </p:sp>
      <p:pic>
        <p:nvPicPr>
          <p:cNvPr id="19" name="Picture 18">
            <a:extLst>
              <a:ext uri="{FF2B5EF4-FFF2-40B4-BE49-F238E27FC236}">
                <a16:creationId xmlns:a16="http://schemas.microsoft.com/office/drawing/2014/main" id="{84F85BAB-F663-42BF-AC66-050EB8728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217" y="1215167"/>
            <a:ext cx="4018121" cy="2291879"/>
          </a:xfrm>
          <a:prstGeom prst="rect">
            <a:avLst/>
          </a:prstGeom>
        </p:spPr>
      </p:pic>
      <p:sp>
        <p:nvSpPr>
          <p:cNvPr id="20" name="TextBox 19">
            <a:extLst>
              <a:ext uri="{FF2B5EF4-FFF2-40B4-BE49-F238E27FC236}">
                <a16:creationId xmlns:a16="http://schemas.microsoft.com/office/drawing/2014/main" id="{3E33C595-1342-4785-8D12-0C3FAA955BB5}"/>
              </a:ext>
            </a:extLst>
          </p:cNvPr>
          <p:cNvSpPr txBox="1"/>
          <p:nvPr/>
        </p:nvSpPr>
        <p:spPr>
          <a:xfrm>
            <a:off x="107504" y="3449602"/>
            <a:ext cx="6120680" cy="923330"/>
          </a:xfrm>
          <a:prstGeom prst="rect">
            <a:avLst/>
          </a:prstGeom>
          <a:noFill/>
        </p:spPr>
        <p:txBody>
          <a:bodyPr wrap="square" rtlCol="0">
            <a:spAutoFit/>
          </a:bodyPr>
          <a:lstStyle/>
          <a:p>
            <a:r>
              <a:rPr lang="hr-HR" dirty="0"/>
              <a:t>- jedino mreže s povratnim petljama mogu posredovati svijest jer mogu integrirati informacije u mreži; što je veći stupanj integracije – veći je </a:t>
            </a:r>
            <a:r>
              <a:rPr lang="hr-HR" dirty="0">
                <a:sym typeface="Symbol" panose="05050102010706020507" pitchFamily="18" charset="2"/>
              </a:rPr>
              <a:t> (mjera stupnja svijesti)</a:t>
            </a:r>
            <a:endParaRPr lang="en-US" dirty="0"/>
          </a:p>
        </p:txBody>
      </p:sp>
      <p:sp>
        <p:nvSpPr>
          <p:cNvPr id="21" name="TextBox 20">
            <a:extLst>
              <a:ext uri="{FF2B5EF4-FFF2-40B4-BE49-F238E27FC236}">
                <a16:creationId xmlns:a16="http://schemas.microsoft.com/office/drawing/2014/main" id="{46FB66B4-969E-48C2-95A5-54047E841A02}"/>
              </a:ext>
            </a:extLst>
          </p:cNvPr>
          <p:cNvSpPr txBox="1"/>
          <p:nvPr/>
        </p:nvSpPr>
        <p:spPr>
          <a:xfrm>
            <a:off x="2195736" y="2253682"/>
            <a:ext cx="288032" cy="369332"/>
          </a:xfrm>
          <a:prstGeom prst="rect">
            <a:avLst/>
          </a:prstGeom>
          <a:noFill/>
        </p:spPr>
        <p:txBody>
          <a:bodyPr wrap="square" rtlCol="0">
            <a:spAutoFit/>
          </a:bodyPr>
          <a:lstStyle/>
          <a:p>
            <a:r>
              <a:rPr lang="hr-HR" dirty="0"/>
              <a:t>=</a:t>
            </a:r>
            <a:endParaRPr lang="en-US" dirty="0"/>
          </a:p>
        </p:txBody>
      </p:sp>
      <p:sp>
        <p:nvSpPr>
          <p:cNvPr id="22" name="TextBox 21">
            <a:extLst>
              <a:ext uri="{FF2B5EF4-FFF2-40B4-BE49-F238E27FC236}">
                <a16:creationId xmlns:a16="http://schemas.microsoft.com/office/drawing/2014/main" id="{A825FF2A-2D55-453D-867D-1E50906D64DE}"/>
              </a:ext>
            </a:extLst>
          </p:cNvPr>
          <p:cNvSpPr txBox="1"/>
          <p:nvPr/>
        </p:nvSpPr>
        <p:spPr>
          <a:xfrm>
            <a:off x="727225" y="3060184"/>
            <a:ext cx="720080" cy="368816"/>
          </a:xfrm>
          <a:prstGeom prst="rect">
            <a:avLst/>
          </a:prstGeom>
          <a:noFill/>
        </p:spPr>
        <p:txBody>
          <a:bodyPr wrap="square" rtlCol="0">
            <a:spAutoFit/>
          </a:bodyPr>
          <a:lstStyle/>
          <a:p>
            <a:r>
              <a:rPr lang="en-US" dirty="0">
                <a:sym typeface="Symbol" panose="05050102010706020507" pitchFamily="18" charset="2"/>
              </a:rPr>
              <a:t></a:t>
            </a:r>
            <a:r>
              <a:rPr lang="hr-HR" dirty="0">
                <a:sym typeface="Symbol" panose="05050102010706020507" pitchFamily="18" charset="2"/>
              </a:rPr>
              <a:t> </a:t>
            </a:r>
            <a:r>
              <a:rPr lang="en-US" dirty="0">
                <a:sym typeface="Symbol" panose="05050102010706020507" pitchFamily="18" charset="2"/>
              </a:rPr>
              <a:t></a:t>
            </a:r>
            <a:r>
              <a:rPr lang="hr-HR" dirty="0">
                <a:sym typeface="Symbol" panose="05050102010706020507" pitchFamily="18" charset="2"/>
              </a:rPr>
              <a:t> </a:t>
            </a:r>
            <a:r>
              <a:rPr lang="en-US" dirty="0">
                <a:sym typeface="Symbol" panose="05050102010706020507" pitchFamily="18" charset="2"/>
              </a:rPr>
              <a:t></a:t>
            </a:r>
            <a:endParaRPr lang="en-US" dirty="0"/>
          </a:p>
        </p:txBody>
      </p:sp>
      <p:sp>
        <p:nvSpPr>
          <p:cNvPr id="23" name="TextBox 22">
            <a:extLst>
              <a:ext uri="{FF2B5EF4-FFF2-40B4-BE49-F238E27FC236}">
                <a16:creationId xmlns:a16="http://schemas.microsoft.com/office/drawing/2014/main" id="{5DF8A3D1-644C-41CB-AA4D-B3A1E1D2D0FA}"/>
              </a:ext>
            </a:extLst>
          </p:cNvPr>
          <p:cNvSpPr txBox="1"/>
          <p:nvPr/>
        </p:nvSpPr>
        <p:spPr>
          <a:xfrm>
            <a:off x="4134242" y="3135610"/>
            <a:ext cx="720080" cy="369332"/>
          </a:xfrm>
          <a:prstGeom prst="rect">
            <a:avLst/>
          </a:prstGeom>
          <a:noFill/>
        </p:spPr>
        <p:txBody>
          <a:bodyPr wrap="square" rtlCol="0">
            <a:spAutoFit/>
          </a:bodyPr>
          <a:lstStyle/>
          <a:p>
            <a:r>
              <a:rPr lang="en-US" dirty="0">
                <a:sym typeface="Symbol" panose="05050102010706020507" pitchFamily="18" charset="2"/>
              </a:rPr>
              <a:t></a:t>
            </a:r>
            <a:r>
              <a:rPr lang="hr-HR" dirty="0">
                <a:sym typeface="Symbol" panose="05050102010706020507" pitchFamily="18" charset="2"/>
              </a:rPr>
              <a:t> = </a:t>
            </a:r>
            <a:r>
              <a:rPr lang="en-US" dirty="0">
                <a:sym typeface="Symbol" panose="05050102010706020507" pitchFamily="18" charset="2"/>
              </a:rPr>
              <a:t></a:t>
            </a:r>
            <a:r>
              <a:rPr lang="hr-HR" dirty="0">
                <a:sym typeface="Symbol" panose="05050102010706020507" pitchFamily="18" charset="2"/>
              </a:rPr>
              <a:t> </a:t>
            </a:r>
            <a:endParaRPr lang="en-US"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0192" y="2608518"/>
            <a:ext cx="2675957" cy="4042104"/>
          </a:xfrm>
          <a:prstGeom prst="rect">
            <a:avLst/>
          </a:prstGeom>
        </p:spPr>
      </p:pic>
      <p:sp>
        <p:nvSpPr>
          <p:cNvPr id="15" name="TextBox 14">
            <a:extLst>
              <a:ext uri="{FF2B5EF4-FFF2-40B4-BE49-F238E27FC236}">
                <a16:creationId xmlns:a16="http://schemas.microsoft.com/office/drawing/2014/main" id="{DB4F93DD-4A0A-4241-9653-9B2CFF98F5A7}"/>
              </a:ext>
            </a:extLst>
          </p:cNvPr>
          <p:cNvSpPr txBox="1"/>
          <p:nvPr/>
        </p:nvSpPr>
        <p:spPr>
          <a:xfrm>
            <a:off x="3347864" y="4976008"/>
            <a:ext cx="2321168" cy="1569660"/>
          </a:xfrm>
          <a:prstGeom prst="rect">
            <a:avLst/>
          </a:prstGeom>
          <a:noFill/>
        </p:spPr>
        <p:txBody>
          <a:bodyPr wrap="square" rtlCol="0">
            <a:spAutoFit/>
          </a:bodyPr>
          <a:lstStyle/>
          <a:p>
            <a:r>
              <a:rPr lang="en-US" sz="1600" dirty="0" err="1"/>
              <a:t>Tononi</a:t>
            </a:r>
            <a:r>
              <a:rPr lang="en-US" sz="1600" dirty="0"/>
              <a:t>, G. (2004). </a:t>
            </a:r>
            <a:r>
              <a:rPr lang="en-US" sz="1600" dirty="0" smtClean="0"/>
              <a:t>An</a:t>
            </a:r>
            <a:endParaRPr lang="hr-HR" sz="1600" dirty="0" smtClean="0"/>
          </a:p>
          <a:p>
            <a:r>
              <a:rPr lang="en-US" sz="1600" dirty="0" smtClean="0"/>
              <a:t>information integration</a:t>
            </a:r>
            <a:endParaRPr lang="hr-HR" sz="1600" dirty="0"/>
          </a:p>
          <a:p>
            <a:r>
              <a:rPr lang="en-US" sz="1600" dirty="0" smtClean="0"/>
              <a:t>theory </a:t>
            </a:r>
            <a:r>
              <a:rPr lang="en-US" sz="1600" dirty="0"/>
              <a:t>of</a:t>
            </a:r>
            <a:br>
              <a:rPr lang="en-US" sz="1600" dirty="0"/>
            </a:br>
            <a:r>
              <a:rPr lang="en-US" sz="1600" dirty="0" smtClean="0"/>
              <a:t>consciousness.</a:t>
            </a:r>
            <a:endParaRPr lang="hr-HR" sz="1600" dirty="0" smtClean="0"/>
          </a:p>
          <a:p>
            <a:r>
              <a:rPr lang="en-US" sz="1600" i="1" dirty="0" smtClean="0"/>
              <a:t>BMC </a:t>
            </a:r>
            <a:r>
              <a:rPr lang="en-US" sz="1600" i="1" dirty="0"/>
              <a:t>Neuroscience</a:t>
            </a:r>
            <a:r>
              <a:rPr lang="en-US" sz="1600" dirty="0"/>
              <a:t>, 5, 42 </a:t>
            </a:r>
            <a:br>
              <a:rPr lang="en-US" sz="1600" dirty="0"/>
            </a:br>
            <a:endParaRPr lang="en-US" sz="1600" dirty="0"/>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2946" y="4162990"/>
            <a:ext cx="1123693" cy="1498258"/>
          </a:xfrm>
          <a:prstGeom prst="rect">
            <a:avLst/>
          </a:prstGeom>
        </p:spPr>
      </p:pic>
    </p:spTree>
    <p:extLst>
      <p:ext uri="{BB962C8B-B14F-4D97-AF65-F5344CB8AC3E}">
        <p14:creationId xmlns:p14="http://schemas.microsoft.com/office/powerpoint/2010/main" val="30767516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902559-125B-4954-883C-D35F31F95894}"/>
              </a:ext>
            </a:extLst>
          </p:cNvPr>
          <p:cNvSpPr>
            <a:spLocks noGrp="1"/>
          </p:cNvSpPr>
          <p:nvPr>
            <p:ph idx="1"/>
          </p:nvPr>
        </p:nvSpPr>
        <p:spPr>
          <a:xfrm>
            <a:off x="628650" y="332656"/>
            <a:ext cx="7886700" cy="1315343"/>
          </a:xfrm>
        </p:spPr>
        <p:txBody>
          <a:bodyPr>
            <a:noAutofit/>
          </a:bodyPr>
          <a:lstStyle/>
          <a:p>
            <a:pPr marL="0" indent="0">
              <a:buNone/>
            </a:pPr>
            <a:r>
              <a:rPr lang="hr-HR" dirty="0"/>
              <a:t>„</a:t>
            </a:r>
            <a:r>
              <a:rPr lang="hr-HR" i="1" dirty="0"/>
              <a:t>t</a:t>
            </a:r>
            <a:r>
              <a:rPr lang="en-US" i="1" dirty="0"/>
              <a:t>he maximally irreducible cause-effect power of real physical computers is tiny and independent of the software running on the computer</a:t>
            </a:r>
            <a:r>
              <a:rPr lang="hr-HR" dirty="0"/>
              <a:t>”</a:t>
            </a:r>
          </a:p>
          <a:p>
            <a:pPr marL="0" indent="0">
              <a:buNone/>
            </a:pPr>
            <a:r>
              <a:rPr lang="en-US" dirty="0"/>
              <a:t/>
            </a:r>
            <a:br>
              <a:rPr lang="en-US" dirty="0"/>
            </a:br>
            <a:r>
              <a:rPr lang="en-US" dirty="0"/>
              <a:t/>
            </a:r>
            <a:br>
              <a:rPr lang="en-US" dirty="0"/>
            </a:br>
            <a:endParaRPr lang="en-US" dirty="0"/>
          </a:p>
        </p:txBody>
      </p:sp>
      <p:pic>
        <p:nvPicPr>
          <p:cNvPr id="5" name="Picture 4">
            <a:extLst>
              <a:ext uri="{FF2B5EF4-FFF2-40B4-BE49-F238E27FC236}">
                <a16:creationId xmlns:a16="http://schemas.microsoft.com/office/drawing/2014/main" id="{6146686C-0E22-46B8-82CD-5BB0D5E12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452" y="1916832"/>
            <a:ext cx="3113096" cy="3816424"/>
          </a:xfrm>
          <a:prstGeom prst="rect">
            <a:avLst/>
          </a:prstGeom>
        </p:spPr>
      </p:pic>
      <p:pic>
        <p:nvPicPr>
          <p:cNvPr id="7" name="Picture 6">
            <a:extLst>
              <a:ext uri="{FF2B5EF4-FFF2-40B4-BE49-F238E27FC236}">
                <a16:creationId xmlns:a16="http://schemas.microsoft.com/office/drawing/2014/main" id="{BBAD8071-B974-4324-960E-C546E0632D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1647998"/>
            <a:ext cx="3096344" cy="4201029"/>
          </a:xfrm>
          <a:prstGeom prst="rect">
            <a:avLst/>
          </a:prstGeom>
        </p:spPr>
      </p:pic>
      <p:sp>
        <p:nvSpPr>
          <p:cNvPr id="8" name="TextBox 7">
            <a:extLst>
              <a:ext uri="{FF2B5EF4-FFF2-40B4-BE49-F238E27FC236}">
                <a16:creationId xmlns:a16="http://schemas.microsoft.com/office/drawing/2014/main" id="{5C43F266-95F4-4CFB-9992-D4CE34F08756}"/>
              </a:ext>
            </a:extLst>
          </p:cNvPr>
          <p:cNvSpPr txBox="1"/>
          <p:nvPr/>
        </p:nvSpPr>
        <p:spPr>
          <a:xfrm>
            <a:off x="4283968" y="3563847"/>
            <a:ext cx="288032" cy="369332"/>
          </a:xfrm>
          <a:prstGeom prst="rect">
            <a:avLst/>
          </a:prstGeom>
          <a:noFill/>
        </p:spPr>
        <p:txBody>
          <a:bodyPr wrap="square" rtlCol="0">
            <a:spAutoFit/>
          </a:bodyPr>
          <a:lstStyle/>
          <a:p>
            <a:r>
              <a:rPr lang="hr-HR" dirty="0"/>
              <a:t>=</a:t>
            </a:r>
            <a:endParaRPr lang="en-US" dirty="0"/>
          </a:p>
        </p:txBody>
      </p:sp>
      <p:sp>
        <p:nvSpPr>
          <p:cNvPr id="9" name="TextBox 8">
            <a:extLst>
              <a:ext uri="{FF2B5EF4-FFF2-40B4-BE49-F238E27FC236}">
                <a16:creationId xmlns:a16="http://schemas.microsoft.com/office/drawing/2014/main" id="{AFD1B6F0-5AA2-4894-B4EA-E4517EFBAA47}"/>
              </a:ext>
            </a:extLst>
          </p:cNvPr>
          <p:cNvSpPr txBox="1"/>
          <p:nvPr/>
        </p:nvSpPr>
        <p:spPr>
          <a:xfrm>
            <a:off x="5364088" y="6156011"/>
            <a:ext cx="2755608" cy="369332"/>
          </a:xfrm>
          <a:prstGeom prst="rect">
            <a:avLst/>
          </a:prstGeom>
          <a:noFill/>
        </p:spPr>
        <p:txBody>
          <a:bodyPr wrap="square" rtlCol="0">
            <a:spAutoFit/>
          </a:bodyPr>
          <a:lstStyle/>
          <a:p>
            <a:r>
              <a:rPr lang="hr-HR" dirty="0"/>
              <a:t>66 elemenata, 3 bita, </a:t>
            </a:r>
            <a:r>
              <a:rPr lang="hr-HR" dirty="0">
                <a:sym typeface="Symbol" panose="05050102010706020507" pitchFamily="18" charset="2"/>
              </a:rPr>
              <a:t> = 0</a:t>
            </a:r>
            <a:endParaRPr lang="en-US" dirty="0"/>
          </a:p>
        </p:txBody>
      </p:sp>
      <p:sp>
        <p:nvSpPr>
          <p:cNvPr id="10" name="TextBox 9">
            <a:extLst>
              <a:ext uri="{FF2B5EF4-FFF2-40B4-BE49-F238E27FC236}">
                <a16:creationId xmlns:a16="http://schemas.microsoft.com/office/drawing/2014/main" id="{CDC6781E-B4D5-4E00-AA20-8D4AF1C9578E}"/>
              </a:ext>
            </a:extLst>
          </p:cNvPr>
          <p:cNvSpPr txBox="1"/>
          <p:nvPr/>
        </p:nvSpPr>
        <p:spPr>
          <a:xfrm>
            <a:off x="1547664" y="6156929"/>
            <a:ext cx="2808312" cy="369332"/>
          </a:xfrm>
          <a:prstGeom prst="rect">
            <a:avLst/>
          </a:prstGeom>
          <a:noFill/>
        </p:spPr>
        <p:txBody>
          <a:bodyPr wrap="square" rtlCol="0">
            <a:spAutoFit/>
          </a:bodyPr>
          <a:lstStyle/>
          <a:p>
            <a:r>
              <a:rPr lang="hr-HR" dirty="0"/>
              <a:t>3 logička vrata, </a:t>
            </a:r>
            <a:r>
              <a:rPr lang="hr-HR" dirty="0">
                <a:sym typeface="Symbol" panose="05050102010706020507" pitchFamily="18" charset="2"/>
              </a:rPr>
              <a:t>  0</a:t>
            </a:r>
            <a:endParaRPr lang="en-US" dirty="0"/>
          </a:p>
        </p:txBody>
      </p:sp>
    </p:spTree>
    <p:extLst>
      <p:ext uri="{BB962C8B-B14F-4D97-AF65-F5344CB8AC3E}">
        <p14:creationId xmlns:p14="http://schemas.microsoft.com/office/powerpoint/2010/main" val="169451571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2416FDB-E0B7-475E-8F3A-68825DF032A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76672"/>
            <a:ext cx="3240360" cy="5745969"/>
          </a:xfrm>
        </p:spPr>
      </p:pic>
      <p:sp>
        <p:nvSpPr>
          <p:cNvPr id="8" name="TextBox 7">
            <a:extLst>
              <a:ext uri="{FF2B5EF4-FFF2-40B4-BE49-F238E27FC236}">
                <a16:creationId xmlns:a16="http://schemas.microsoft.com/office/drawing/2014/main" id="{8C09F57E-5BC9-4E62-A49F-1EC212FC312F}"/>
              </a:ext>
            </a:extLst>
          </p:cNvPr>
          <p:cNvSpPr txBox="1"/>
          <p:nvPr/>
        </p:nvSpPr>
        <p:spPr>
          <a:xfrm>
            <a:off x="3707904" y="548681"/>
            <a:ext cx="4608512" cy="1477328"/>
          </a:xfrm>
          <a:prstGeom prst="rect">
            <a:avLst/>
          </a:prstGeom>
          <a:noFill/>
        </p:spPr>
        <p:txBody>
          <a:bodyPr wrap="square" rtlCol="0">
            <a:spAutoFit/>
          </a:bodyPr>
          <a:lstStyle/>
          <a:p>
            <a:r>
              <a:rPr lang="hr-HR" b="1" dirty="0"/>
              <a:t>a.</a:t>
            </a:r>
            <a:r>
              <a:rPr lang="hr-HR" dirty="0"/>
              <a:t> Sustav koji je funkcijski specijaliziran i integriran (</a:t>
            </a:r>
            <a:r>
              <a:rPr lang="hr-HR" dirty="0">
                <a:sym typeface="Symbol" panose="05050102010706020507" pitchFamily="18" charset="2"/>
              </a:rPr>
              <a:t> = 74 bita); svaki element je povezan s različitim drugim elementima, s različitim stupnjem povezanosti (debljina linija). Sustav sliči na </a:t>
            </a:r>
            <a:r>
              <a:rPr lang="hr-HR" dirty="0" err="1">
                <a:sym typeface="Symbol" panose="05050102010706020507" pitchFamily="18" charset="2"/>
              </a:rPr>
              <a:t>talamokortikalnu</a:t>
            </a:r>
            <a:r>
              <a:rPr lang="hr-HR" dirty="0">
                <a:sym typeface="Symbol" panose="05050102010706020507" pitchFamily="18" charset="2"/>
              </a:rPr>
              <a:t> mrežu. </a:t>
            </a:r>
            <a:endParaRPr lang="en-US" dirty="0"/>
          </a:p>
        </p:txBody>
      </p:sp>
      <p:sp>
        <p:nvSpPr>
          <p:cNvPr id="9" name="TextBox 8">
            <a:extLst>
              <a:ext uri="{FF2B5EF4-FFF2-40B4-BE49-F238E27FC236}">
                <a16:creationId xmlns:a16="http://schemas.microsoft.com/office/drawing/2014/main" id="{8FFB819A-935D-4850-ADFC-96FC8538672E}"/>
              </a:ext>
            </a:extLst>
          </p:cNvPr>
          <p:cNvSpPr txBox="1"/>
          <p:nvPr/>
        </p:nvSpPr>
        <p:spPr>
          <a:xfrm>
            <a:off x="3707904" y="2472493"/>
            <a:ext cx="3960440" cy="1754326"/>
          </a:xfrm>
          <a:prstGeom prst="rect">
            <a:avLst/>
          </a:prstGeom>
          <a:noFill/>
        </p:spPr>
        <p:txBody>
          <a:bodyPr wrap="square" rtlCol="0">
            <a:spAutoFit/>
          </a:bodyPr>
          <a:lstStyle/>
          <a:p>
            <a:r>
              <a:rPr lang="hr-HR" b="1" dirty="0"/>
              <a:t>b.</a:t>
            </a:r>
            <a:r>
              <a:rPr lang="hr-HR" dirty="0"/>
              <a:t> Isti stupanj povezanosti, ali je eliminirana funkcijska specijalizacija, povezanost je homogeno raspodijeljena između elemenata, stupanj integriranosti informacija je daleko manji (</a:t>
            </a:r>
            <a:r>
              <a:rPr lang="hr-HR" dirty="0">
                <a:sym typeface="Symbol" panose="05050102010706020507" pitchFamily="18" charset="2"/>
              </a:rPr>
              <a:t> = 20 bita</a:t>
            </a:r>
            <a:r>
              <a:rPr lang="hr-HR" dirty="0"/>
              <a:t>)</a:t>
            </a:r>
            <a:endParaRPr lang="en-US" dirty="0"/>
          </a:p>
        </p:txBody>
      </p:sp>
      <p:sp>
        <p:nvSpPr>
          <p:cNvPr id="10" name="TextBox 9">
            <a:extLst>
              <a:ext uri="{FF2B5EF4-FFF2-40B4-BE49-F238E27FC236}">
                <a16:creationId xmlns:a16="http://schemas.microsoft.com/office/drawing/2014/main" id="{C785F9FA-E014-4AD3-A0EC-7DAD64EB0DF6}"/>
              </a:ext>
            </a:extLst>
          </p:cNvPr>
          <p:cNvSpPr txBox="1"/>
          <p:nvPr/>
        </p:nvSpPr>
        <p:spPr>
          <a:xfrm>
            <a:off x="3721260" y="4725145"/>
            <a:ext cx="4320480" cy="923330"/>
          </a:xfrm>
          <a:prstGeom prst="rect">
            <a:avLst/>
          </a:prstGeom>
          <a:noFill/>
        </p:spPr>
        <p:txBody>
          <a:bodyPr wrap="square" rtlCol="0">
            <a:spAutoFit/>
          </a:bodyPr>
          <a:lstStyle/>
          <a:p>
            <a:r>
              <a:rPr lang="hr-HR" b="1" dirty="0"/>
              <a:t>c.</a:t>
            </a:r>
            <a:r>
              <a:rPr lang="hr-HR" dirty="0"/>
              <a:t> Isti stupanj povezanosti, ali je eliminirana integracija jer su 4 modula međusobno odvojena (</a:t>
            </a:r>
            <a:r>
              <a:rPr lang="hr-HR" dirty="0">
                <a:sym typeface="Symbol" panose="05050102010706020507" pitchFamily="18" charset="2"/>
              </a:rPr>
              <a:t> = 20 bita)</a:t>
            </a:r>
            <a:endParaRPr lang="en-US" dirty="0"/>
          </a:p>
        </p:txBody>
      </p:sp>
      <p:sp>
        <p:nvSpPr>
          <p:cNvPr id="11" name="TextBox 10">
            <a:extLst>
              <a:ext uri="{FF2B5EF4-FFF2-40B4-BE49-F238E27FC236}">
                <a16:creationId xmlns:a16="http://schemas.microsoft.com/office/drawing/2014/main" id="{81F22F8A-218D-46A2-8737-00F2BE765E1D}"/>
              </a:ext>
            </a:extLst>
          </p:cNvPr>
          <p:cNvSpPr txBox="1"/>
          <p:nvPr/>
        </p:nvSpPr>
        <p:spPr>
          <a:xfrm>
            <a:off x="4211960" y="6222641"/>
            <a:ext cx="4824536" cy="584775"/>
          </a:xfrm>
          <a:prstGeom prst="rect">
            <a:avLst/>
          </a:prstGeom>
          <a:noFill/>
        </p:spPr>
        <p:txBody>
          <a:bodyPr wrap="square" rtlCol="0">
            <a:spAutoFit/>
          </a:bodyPr>
          <a:lstStyle/>
          <a:p>
            <a:r>
              <a:rPr lang="en-US" sz="1600" dirty="0" err="1"/>
              <a:t>Tononi</a:t>
            </a:r>
            <a:r>
              <a:rPr lang="en-US" sz="1600" dirty="0"/>
              <a:t>, G. (2004). An information integration theory of</a:t>
            </a:r>
            <a:br>
              <a:rPr lang="en-US" sz="1600" dirty="0"/>
            </a:br>
            <a:r>
              <a:rPr lang="en-US" sz="1600" dirty="0"/>
              <a:t>consciousness. </a:t>
            </a:r>
            <a:r>
              <a:rPr lang="en-US" sz="1600" i="1" dirty="0"/>
              <a:t>BMC Neuroscience</a:t>
            </a:r>
            <a:r>
              <a:rPr lang="en-US" sz="1600" dirty="0"/>
              <a:t>, 5, 42</a:t>
            </a:r>
          </a:p>
        </p:txBody>
      </p:sp>
    </p:spTree>
    <p:extLst>
      <p:ext uri="{BB962C8B-B14F-4D97-AF65-F5344CB8AC3E}">
        <p14:creationId xmlns:p14="http://schemas.microsoft.com/office/powerpoint/2010/main" val="40972871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61DFA-9F5F-4829-B11A-06CB6046330B}"/>
              </a:ext>
            </a:extLst>
          </p:cNvPr>
          <p:cNvSpPr>
            <a:spLocks noGrp="1"/>
          </p:cNvSpPr>
          <p:nvPr>
            <p:ph type="title"/>
          </p:nvPr>
        </p:nvSpPr>
        <p:spPr>
          <a:xfrm>
            <a:off x="179512" y="332656"/>
            <a:ext cx="8856984" cy="1358033"/>
          </a:xfrm>
        </p:spPr>
        <p:txBody>
          <a:bodyPr>
            <a:noAutofit/>
          </a:bodyPr>
          <a:lstStyle/>
          <a:p>
            <a:r>
              <a:rPr lang="hr-HR" sz="4000" dirty="0"/>
              <a:t>Korelacija između stupnja C. i inteligencije</a:t>
            </a:r>
            <a:br>
              <a:rPr lang="hr-HR" sz="4000" dirty="0"/>
            </a:br>
            <a:r>
              <a:rPr lang="hr-HR" sz="4000" dirty="0"/>
              <a:t>jedno je od glavnih obilježja evolucije</a:t>
            </a:r>
            <a:br>
              <a:rPr lang="hr-HR" sz="4000" dirty="0"/>
            </a:br>
            <a:endParaRPr lang="en-US" sz="4000" dirty="0"/>
          </a:p>
        </p:txBody>
      </p:sp>
      <p:pic>
        <p:nvPicPr>
          <p:cNvPr id="5" name="Content Placeholder 4">
            <a:extLst>
              <a:ext uri="{FF2B5EF4-FFF2-40B4-BE49-F238E27FC236}">
                <a16:creationId xmlns:a16="http://schemas.microsoft.com/office/drawing/2014/main" id="{207852A7-1D89-44B0-8AD8-EEA2E3DEF4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7780" y="1484784"/>
            <a:ext cx="6064540" cy="4792846"/>
          </a:xfrm>
        </p:spPr>
      </p:pic>
      <p:sp>
        <p:nvSpPr>
          <p:cNvPr id="6" name="TextBox 5">
            <a:extLst>
              <a:ext uri="{FF2B5EF4-FFF2-40B4-BE49-F238E27FC236}">
                <a16:creationId xmlns:a16="http://schemas.microsoft.com/office/drawing/2014/main" id="{BC2D3F8F-D5CD-49B5-BC21-6037A794AD37}"/>
              </a:ext>
            </a:extLst>
          </p:cNvPr>
          <p:cNvSpPr txBox="1"/>
          <p:nvPr/>
        </p:nvSpPr>
        <p:spPr>
          <a:xfrm>
            <a:off x="2771800" y="2132856"/>
            <a:ext cx="1368152" cy="923330"/>
          </a:xfrm>
          <a:prstGeom prst="rect">
            <a:avLst/>
          </a:prstGeom>
          <a:noFill/>
        </p:spPr>
        <p:txBody>
          <a:bodyPr wrap="square" rtlCol="0">
            <a:spAutoFit/>
          </a:bodyPr>
          <a:lstStyle/>
          <a:p>
            <a:r>
              <a:rPr lang="hr-HR" dirty="0"/>
              <a:t>mozgovni </a:t>
            </a:r>
            <a:r>
              <a:rPr lang="hr-HR" dirty="0" err="1"/>
              <a:t>organoid</a:t>
            </a:r>
            <a:r>
              <a:rPr lang="hr-HR" dirty="0"/>
              <a:t> (po </a:t>
            </a:r>
            <a:r>
              <a:rPr lang="hr-HR" dirty="0" err="1"/>
              <a:t>Kochu</a:t>
            </a:r>
            <a:r>
              <a:rPr lang="hr-HR" dirty="0"/>
              <a:t>)</a:t>
            </a:r>
            <a:endParaRPr lang="en-US" dirty="0"/>
          </a:p>
        </p:txBody>
      </p:sp>
      <p:sp>
        <p:nvSpPr>
          <p:cNvPr id="7" name="TextBox 6">
            <a:extLst>
              <a:ext uri="{FF2B5EF4-FFF2-40B4-BE49-F238E27FC236}">
                <a16:creationId xmlns:a16="http://schemas.microsoft.com/office/drawing/2014/main" id="{F7FF4C4C-3029-4A34-8C72-FC2E0A7D4858}"/>
              </a:ext>
            </a:extLst>
          </p:cNvPr>
          <p:cNvSpPr txBox="1"/>
          <p:nvPr/>
        </p:nvSpPr>
        <p:spPr>
          <a:xfrm>
            <a:off x="1583668" y="1662115"/>
            <a:ext cx="504056" cy="523220"/>
          </a:xfrm>
          <a:prstGeom prst="rect">
            <a:avLst/>
          </a:prstGeom>
          <a:noFill/>
        </p:spPr>
        <p:txBody>
          <a:bodyPr wrap="square" rtlCol="0">
            <a:spAutoFit/>
          </a:bodyPr>
          <a:lstStyle/>
          <a:p>
            <a:r>
              <a:rPr lang="hr-HR" sz="2800" dirty="0">
                <a:sym typeface="Symbol" panose="05050102010706020507" pitchFamily="18" charset="2"/>
              </a:rPr>
              <a:t></a:t>
            </a:r>
            <a:endParaRPr lang="en-US" sz="2800" dirty="0"/>
          </a:p>
        </p:txBody>
      </p:sp>
      <p:sp>
        <p:nvSpPr>
          <p:cNvPr id="8" name="TextBox 7">
            <a:extLst>
              <a:ext uri="{FF2B5EF4-FFF2-40B4-BE49-F238E27FC236}">
                <a16:creationId xmlns:a16="http://schemas.microsoft.com/office/drawing/2014/main" id="{744B1F80-F953-4B38-B54A-F385676217FD}"/>
              </a:ext>
            </a:extLst>
          </p:cNvPr>
          <p:cNvSpPr txBox="1"/>
          <p:nvPr/>
        </p:nvSpPr>
        <p:spPr>
          <a:xfrm>
            <a:off x="6660232" y="5754410"/>
            <a:ext cx="720080" cy="523220"/>
          </a:xfrm>
          <a:prstGeom prst="rect">
            <a:avLst/>
          </a:prstGeom>
          <a:noFill/>
        </p:spPr>
        <p:txBody>
          <a:bodyPr wrap="square" rtlCol="0">
            <a:spAutoFit/>
          </a:bodyPr>
          <a:lstStyle/>
          <a:p>
            <a:r>
              <a:rPr lang="hr-HR" sz="2800" dirty="0">
                <a:sym typeface="Symbol" panose="05050102010706020507" pitchFamily="18" charset="2"/>
              </a:rPr>
              <a:t>IQ</a:t>
            </a:r>
            <a:endParaRPr lang="en-US" sz="2800" dirty="0"/>
          </a:p>
        </p:txBody>
      </p:sp>
    </p:spTree>
    <p:extLst>
      <p:ext uri="{BB962C8B-B14F-4D97-AF65-F5344CB8AC3E}">
        <p14:creationId xmlns:p14="http://schemas.microsoft.com/office/powerpoint/2010/main" val="911434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A79C4D8F-B0EA-4577-8974-01899AC19393}"/>
              </a:ext>
            </a:extLst>
          </p:cNvPr>
          <p:cNvSpPr>
            <a:spLocks noGrp="1" noChangeArrowheads="1"/>
          </p:cNvSpPr>
          <p:nvPr>
            <p:ph type="title"/>
          </p:nvPr>
        </p:nvSpPr>
        <p:spPr/>
        <p:txBody>
          <a:bodyPr/>
          <a:lstStyle/>
          <a:p>
            <a:endParaRPr lang="hr-HR" altLang="en-US"/>
          </a:p>
        </p:txBody>
      </p:sp>
      <p:sp>
        <p:nvSpPr>
          <p:cNvPr id="117763" name="Rectangle 3">
            <a:extLst>
              <a:ext uri="{FF2B5EF4-FFF2-40B4-BE49-F238E27FC236}">
                <a16:creationId xmlns:a16="http://schemas.microsoft.com/office/drawing/2014/main" id="{BD9AB048-A43B-4B09-B2B3-C23C80DAE19F}"/>
              </a:ext>
            </a:extLst>
          </p:cNvPr>
          <p:cNvSpPr>
            <a:spLocks noGrp="1" noChangeArrowheads="1"/>
          </p:cNvSpPr>
          <p:nvPr>
            <p:ph type="body" idx="1"/>
          </p:nvPr>
        </p:nvSpPr>
        <p:spPr/>
        <p:txBody>
          <a:bodyPr/>
          <a:lstStyle/>
          <a:p>
            <a:endParaRPr lang="hr-HR" altLang="en-US"/>
          </a:p>
        </p:txBody>
      </p:sp>
      <p:pic>
        <p:nvPicPr>
          <p:cNvPr id="117764" name="Picture 4" descr="evolcognSKRAC">
            <a:extLst>
              <a:ext uri="{FF2B5EF4-FFF2-40B4-BE49-F238E27FC236}">
                <a16:creationId xmlns:a16="http://schemas.microsoft.com/office/drawing/2014/main" id="{06098328-0268-462C-BE1C-D3EB9B1BA1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0"/>
            <a:ext cx="4356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5" descr="evoldevcx">
            <a:extLst>
              <a:ext uri="{FF2B5EF4-FFF2-40B4-BE49-F238E27FC236}">
                <a16:creationId xmlns:a16="http://schemas.microsoft.com/office/drawing/2014/main" id="{6A4E7707-8FBC-4331-89CC-E595A19A4F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779963" cy="738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6" name="Text Box 6">
            <a:extLst>
              <a:ext uri="{FF2B5EF4-FFF2-40B4-BE49-F238E27FC236}">
                <a16:creationId xmlns:a16="http://schemas.microsoft.com/office/drawing/2014/main" id="{CD560932-B0FA-4DEB-9A81-AD5B778F0204}"/>
              </a:ext>
            </a:extLst>
          </p:cNvPr>
          <p:cNvSpPr txBox="1">
            <a:spLocks noChangeArrowheads="1"/>
          </p:cNvSpPr>
          <p:nvPr/>
        </p:nvSpPr>
        <p:spPr bwMode="auto">
          <a:xfrm>
            <a:off x="7820025" y="6237288"/>
            <a:ext cx="13239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1800" b="1" i="0" u="none" strike="noStrike" kern="1200" cap="none" spc="0" normalizeH="0" baseline="0" noProof="0">
                <a:ln>
                  <a:noFill/>
                </a:ln>
                <a:solidFill>
                  <a:srgbClr val="000000"/>
                </a:solidFill>
                <a:effectLst/>
                <a:uLnTx/>
                <a:uFillTx/>
                <a:latin typeface="Tahoma" panose="020B0604030504040204" pitchFamily="34" charset="0"/>
                <a:ea typeface="+mn-ea"/>
                <a:cs typeface="+mn-cs"/>
              </a:rPr>
              <a:t>hedgehog</a:t>
            </a:r>
          </a:p>
        </p:txBody>
      </p:sp>
      <p:sp>
        <p:nvSpPr>
          <p:cNvPr id="117767" name="Text Box 7">
            <a:extLst>
              <a:ext uri="{FF2B5EF4-FFF2-40B4-BE49-F238E27FC236}">
                <a16:creationId xmlns:a16="http://schemas.microsoft.com/office/drawing/2014/main" id="{4A55463C-1898-4290-B29C-1C98C8CB49DB}"/>
              </a:ext>
            </a:extLst>
          </p:cNvPr>
          <p:cNvSpPr txBox="1">
            <a:spLocks noChangeArrowheads="1"/>
          </p:cNvSpPr>
          <p:nvPr/>
        </p:nvSpPr>
        <p:spPr bwMode="auto">
          <a:xfrm>
            <a:off x="7885113" y="4508500"/>
            <a:ext cx="12588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1800" b="1" i="0" u="none" strike="noStrike" kern="1200" cap="none" spc="0" normalizeH="0" baseline="0" noProof="0">
                <a:ln>
                  <a:noFill/>
                </a:ln>
                <a:solidFill>
                  <a:srgbClr val="000000"/>
                </a:solidFill>
                <a:effectLst/>
                <a:uLnTx/>
                <a:uFillTx/>
                <a:latin typeface="Tahoma" panose="020B0604030504040204" pitchFamily="34" charset="0"/>
                <a:ea typeface="+mn-ea"/>
                <a:cs typeface="+mn-cs"/>
              </a:rPr>
              <a:t>monkey</a:t>
            </a:r>
          </a:p>
        </p:txBody>
      </p:sp>
      <p:sp>
        <p:nvSpPr>
          <p:cNvPr id="117768" name="Text Box 8">
            <a:extLst>
              <a:ext uri="{FF2B5EF4-FFF2-40B4-BE49-F238E27FC236}">
                <a16:creationId xmlns:a16="http://schemas.microsoft.com/office/drawing/2014/main" id="{2C7BBC95-1850-4C07-A990-8FE11742B2EC}"/>
              </a:ext>
            </a:extLst>
          </p:cNvPr>
          <p:cNvSpPr txBox="1">
            <a:spLocks noChangeArrowheads="1"/>
          </p:cNvSpPr>
          <p:nvPr/>
        </p:nvSpPr>
        <p:spPr bwMode="auto">
          <a:xfrm>
            <a:off x="8208963" y="2636838"/>
            <a:ext cx="6842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1800" b="1" i="0" u="none" strike="noStrike" kern="1200" cap="none" spc="0" normalizeH="0" baseline="0" noProof="0">
                <a:ln>
                  <a:noFill/>
                </a:ln>
                <a:solidFill>
                  <a:srgbClr val="000000"/>
                </a:solidFill>
                <a:effectLst/>
                <a:uLnTx/>
                <a:uFillTx/>
                <a:latin typeface="Tahoma" panose="020B0604030504040204" pitchFamily="34" charset="0"/>
                <a:ea typeface="+mn-ea"/>
                <a:cs typeface="+mn-cs"/>
              </a:rPr>
              <a:t>man</a:t>
            </a:r>
          </a:p>
        </p:txBody>
      </p:sp>
      <p:sp>
        <p:nvSpPr>
          <p:cNvPr id="117769" name="Text Box 10">
            <a:extLst>
              <a:ext uri="{FF2B5EF4-FFF2-40B4-BE49-F238E27FC236}">
                <a16:creationId xmlns:a16="http://schemas.microsoft.com/office/drawing/2014/main" id="{E91EE5F0-19D3-480C-8268-5076D77F03E4}"/>
              </a:ext>
            </a:extLst>
          </p:cNvPr>
          <p:cNvSpPr txBox="1">
            <a:spLocks noChangeArrowheads="1"/>
          </p:cNvSpPr>
          <p:nvPr/>
        </p:nvSpPr>
        <p:spPr bwMode="auto">
          <a:xfrm>
            <a:off x="3635375" y="4652963"/>
            <a:ext cx="1092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hr-HR" altLang="en-US" sz="1800" b="1" i="0" u="none" strike="noStrike" kern="1200" cap="none" spc="0" normalizeH="0" baseline="0" noProof="0">
                <a:ln>
                  <a:noFill/>
                </a:ln>
                <a:solidFill>
                  <a:srgbClr val="000000"/>
                </a:solidFill>
                <a:effectLst/>
                <a:uLnTx/>
                <a:uFillTx/>
                <a:latin typeface="Tahoma" panose="020B0604030504040204" pitchFamily="34" charset="0"/>
                <a:ea typeface="+mn-ea"/>
                <a:cs typeface="+mn-cs"/>
              </a:rPr>
              <a:t>oposum</a:t>
            </a:r>
          </a:p>
        </p:txBody>
      </p:sp>
      <p:sp>
        <p:nvSpPr>
          <p:cNvPr id="117770" name="Text Box 11">
            <a:extLst>
              <a:ext uri="{FF2B5EF4-FFF2-40B4-BE49-F238E27FC236}">
                <a16:creationId xmlns:a16="http://schemas.microsoft.com/office/drawing/2014/main" id="{29824B8F-BAF5-4099-952E-01F4E95CA44F}"/>
              </a:ext>
            </a:extLst>
          </p:cNvPr>
          <p:cNvSpPr txBox="1">
            <a:spLocks noChangeArrowheads="1"/>
          </p:cNvSpPr>
          <p:nvPr/>
        </p:nvSpPr>
        <p:spPr bwMode="auto">
          <a:xfrm>
            <a:off x="3708400" y="3068638"/>
            <a:ext cx="820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hr-HR" altLang="en-US" sz="1800" b="1" i="0" u="none" strike="noStrike" kern="1200" cap="none" spc="0" normalizeH="0" baseline="0" noProof="0">
                <a:ln>
                  <a:noFill/>
                </a:ln>
                <a:solidFill>
                  <a:srgbClr val="000000"/>
                </a:solidFill>
                <a:effectLst/>
                <a:uLnTx/>
                <a:uFillTx/>
                <a:latin typeface="Tahoma" panose="020B0604030504040204" pitchFamily="34" charset="0"/>
                <a:ea typeface="+mn-ea"/>
                <a:cs typeface="+mn-cs"/>
              </a:rPr>
              <a:t>lizard</a:t>
            </a:r>
          </a:p>
        </p:txBody>
      </p:sp>
      <p:sp>
        <p:nvSpPr>
          <p:cNvPr id="117771" name="Text Box 12">
            <a:extLst>
              <a:ext uri="{FF2B5EF4-FFF2-40B4-BE49-F238E27FC236}">
                <a16:creationId xmlns:a16="http://schemas.microsoft.com/office/drawing/2014/main" id="{CD3698D1-2939-44AA-998E-49B16C3E61FD}"/>
              </a:ext>
            </a:extLst>
          </p:cNvPr>
          <p:cNvSpPr txBox="1">
            <a:spLocks noChangeArrowheads="1"/>
          </p:cNvSpPr>
          <p:nvPr/>
        </p:nvSpPr>
        <p:spPr bwMode="auto">
          <a:xfrm>
            <a:off x="3635375" y="1628775"/>
            <a:ext cx="8239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hr-HR" altLang="en-US" sz="1800" b="1" i="0" u="none" strike="noStrike" kern="1200" cap="none" spc="0" normalizeH="0" baseline="0" noProof="0">
                <a:ln>
                  <a:noFill/>
                </a:ln>
                <a:solidFill>
                  <a:srgbClr val="000000"/>
                </a:solidFill>
                <a:effectLst/>
                <a:uLnTx/>
                <a:uFillTx/>
                <a:latin typeface="Tahoma" panose="020B0604030504040204" pitchFamily="34" charset="0"/>
                <a:ea typeface="+mn-ea"/>
                <a:cs typeface="+mn-cs"/>
              </a:rPr>
              <a:t>turtle</a:t>
            </a:r>
          </a:p>
        </p:txBody>
      </p:sp>
      <p:sp>
        <p:nvSpPr>
          <p:cNvPr id="117772" name="Text Box 13">
            <a:extLst>
              <a:ext uri="{FF2B5EF4-FFF2-40B4-BE49-F238E27FC236}">
                <a16:creationId xmlns:a16="http://schemas.microsoft.com/office/drawing/2014/main" id="{5EA18B23-0BA9-4F2A-8AC0-622E16054567}"/>
              </a:ext>
            </a:extLst>
          </p:cNvPr>
          <p:cNvSpPr txBox="1">
            <a:spLocks noChangeArrowheads="1"/>
          </p:cNvSpPr>
          <p:nvPr/>
        </p:nvSpPr>
        <p:spPr bwMode="auto">
          <a:xfrm>
            <a:off x="3348038" y="0"/>
            <a:ext cx="15224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hr-HR" altLang="en-US" sz="1800" b="1" i="0" u="none" strike="noStrike" kern="1200" cap="none" spc="0" normalizeH="0" baseline="0" noProof="0">
                <a:ln>
                  <a:noFill/>
                </a:ln>
                <a:solidFill>
                  <a:srgbClr val="000000"/>
                </a:solidFill>
                <a:effectLst/>
                <a:uLnTx/>
                <a:uFillTx/>
                <a:latin typeface="Tahoma" panose="020B0604030504040204" pitchFamily="34" charset="0"/>
                <a:ea typeface="+mn-ea"/>
                <a:cs typeface="+mn-cs"/>
              </a:rPr>
              <a:t>salamander</a:t>
            </a:r>
          </a:p>
        </p:txBody>
      </p:sp>
      <p:sp>
        <p:nvSpPr>
          <p:cNvPr id="2" name="TextBox 1">
            <a:extLst>
              <a:ext uri="{FF2B5EF4-FFF2-40B4-BE49-F238E27FC236}">
                <a16:creationId xmlns:a16="http://schemas.microsoft.com/office/drawing/2014/main" id="{18E6BAA6-0C2A-498F-B48A-21BF25683A10}"/>
              </a:ext>
            </a:extLst>
          </p:cNvPr>
          <p:cNvSpPr txBox="1"/>
          <p:nvPr/>
        </p:nvSpPr>
        <p:spPr>
          <a:xfrm>
            <a:off x="7729488" y="1065191"/>
            <a:ext cx="1008112" cy="646331"/>
          </a:xfrm>
          <a:prstGeom prst="rect">
            <a:avLst/>
          </a:prstGeom>
          <a:noFill/>
        </p:spPr>
        <p:txBody>
          <a:bodyPr wrap="square" rtlCol="0">
            <a:spAutoFit/>
          </a:bodyPr>
          <a:lstStyle/>
          <a:p>
            <a:r>
              <a:rPr lang="hr-HR" sz="3600" b="1" dirty="0">
                <a:solidFill>
                  <a:schemeClr val="bg2"/>
                </a:solidFill>
              </a:rPr>
              <a:t>IIT</a:t>
            </a:r>
            <a:endParaRPr lang="en-US" sz="3600" b="1" dirty="0">
              <a:solidFill>
                <a:schemeClr val="bg2"/>
              </a:solidFill>
            </a:endParaRPr>
          </a:p>
        </p:txBody>
      </p:sp>
      <p:sp>
        <p:nvSpPr>
          <p:cNvPr id="14" name="TextBox 13">
            <a:extLst>
              <a:ext uri="{FF2B5EF4-FFF2-40B4-BE49-F238E27FC236}">
                <a16:creationId xmlns:a16="http://schemas.microsoft.com/office/drawing/2014/main" id="{FCE3E934-8AA4-4B8D-B5F1-9EA1146C167A}"/>
              </a:ext>
            </a:extLst>
          </p:cNvPr>
          <p:cNvSpPr txBox="1"/>
          <p:nvPr/>
        </p:nvSpPr>
        <p:spPr>
          <a:xfrm>
            <a:off x="5796136" y="1194509"/>
            <a:ext cx="1465094" cy="646331"/>
          </a:xfrm>
          <a:prstGeom prst="rect">
            <a:avLst/>
          </a:prstGeom>
          <a:noFill/>
        </p:spPr>
        <p:txBody>
          <a:bodyPr wrap="square" rtlCol="0">
            <a:spAutoFit/>
          </a:bodyPr>
          <a:lstStyle/>
          <a:p>
            <a:r>
              <a:rPr lang="hr-HR" sz="3600" b="1" dirty="0">
                <a:solidFill>
                  <a:schemeClr val="bg2"/>
                </a:solidFill>
              </a:rPr>
              <a:t>GNW</a:t>
            </a:r>
            <a:endParaRPr lang="en-US" sz="3600" b="1" dirty="0">
              <a:solidFill>
                <a:schemeClr val="bg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B6D74-FB20-453E-B250-92A7BCF69E89}"/>
              </a:ext>
            </a:extLst>
          </p:cNvPr>
          <p:cNvSpPr>
            <a:spLocks noGrp="1"/>
          </p:cNvSpPr>
          <p:nvPr>
            <p:ph type="title"/>
          </p:nvPr>
        </p:nvSpPr>
        <p:spPr>
          <a:xfrm>
            <a:off x="457200" y="116632"/>
            <a:ext cx="8229600" cy="634082"/>
          </a:xfrm>
        </p:spPr>
        <p:txBody>
          <a:bodyPr>
            <a:normAutofit fontScale="90000"/>
          </a:bodyPr>
          <a:lstStyle/>
          <a:p>
            <a:r>
              <a:rPr lang="hr-HR" dirty="0" err="1">
                <a:latin typeface="Calibri Light" panose="020F0302020204030204" pitchFamily="34" charset="0"/>
                <a:cs typeface="Calibri Light" panose="020F0302020204030204" pitchFamily="34" charset="0"/>
              </a:rPr>
              <a:t>Frédéric</a:t>
            </a:r>
            <a:r>
              <a:rPr lang="hr-HR" dirty="0">
                <a:latin typeface="Calibri Light" panose="020F0302020204030204" pitchFamily="34" charset="0"/>
                <a:cs typeface="Calibri Light" panose="020F0302020204030204" pitchFamily="34" charset="0"/>
              </a:rPr>
              <a:t> </a:t>
            </a:r>
            <a:r>
              <a:rPr lang="hr-HR" dirty="0" err="1">
                <a:latin typeface="Calibri Light" panose="020F0302020204030204" pitchFamily="34" charset="0"/>
                <a:cs typeface="Calibri Light" panose="020F0302020204030204" pitchFamily="34" charset="0"/>
              </a:rPr>
              <a:t>Bremer</a:t>
            </a:r>
            <a:r>
              <a:rPr lang="hr-HR" dirty="0">
                <a:latin typeface="Calibri Light" panose="020F0302020204030204" pitchFamily="34" charset="0"/>
                <a:cs typeface="Calibri Light" panose="020F0302020204030204" pitchFamily="34" charset="0"/>
              </a:rPr>
              <a:t> (1892-1982)</a:t>
            </a:r>
            <a:endParaRPr lang="en-US"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AE9D3BF8-280D-4DBC-BDEE-0FD19B69309A}"/>
              </a:ext>
            </a:extLst>
          </p:cNvPr>
          <p:cNvSpPr>
            <a:spLocks noGrp="1"/>
          </p:cNvSpPr>
          <p:nvPr>
            <p:ph idx="1"/>
          </p:nvPr>
        </p:nvSpPr>
        <p:spPr>
          <a:xfrm>
            <a:off x="-252536" y="1351376"/>
            <a:ext cx="9001000" cy="6110072"/>
          </a:xfrm>
        </p:spPr>
        <p:txBody>
          <a:bodyPr>
            <a:noAutofit/>
          </a:bodyPr>
          <a:lstStyle/>
          <a:p>
            <a:pPr>
              <a:buFontTx/>
              <a:buChar char="-"/>
            </a:pPr>
            <a:r>
              <a:rPr lang="hr-HR" sz="1800" dirty="0"/>
              <a:t>Nakon što je s </a:t>
            </a:r>
            <a:r>
              <a:rPr lang="hr-HR" sz="1800" dirty="0" err="1"/>
              <a:t>Baileyem</a:t>
            </a:r>
            <a:r>
              <a:rPr lang="hr-HR" sz="1800" dirty="0"/>
              <a:t> 1921. otkrio da se oštećenjem</a:t>
            </a:r>
          </a:p>
          <a:p>
            <a:pPr marL="0" indent="0">
              <a:buNone/>
            </a:pPr>
            <a:r>
              <a:rPr lang="hr-HR" sz="1800" dirty="0"/>
              <a:t>       hipotalamusa štakora može izazvati dijabetes </a:t>
            </a:r>
            <a:r>
              <a:rPr lang="hr-HR" sz="1800" dirty="0" err="1"/>
              <a:t>insipidus</a:t>
            </a:r>
            <a:r>
              <a:rPr lang="hr-HR" sz="1800" dirty="0"/>
              <a:t>,</a:t>
            </a:r>
          </a:p>
          <a:p>
            <a:pPr marL="0" indent="0">
              <a:buNone/>
            </a:pPr>
            <a:r>
              <a:rPr lang="hr-HR" sz="1800" dirty="0"/>
              <a:t>       </a:t>
            </a:r>
            <a:r>
              <a:rPr lang="hr-HR" sz="1800" dirty="0" err="1"/>
              <a:t>Bremera</a:t>
            </a:r>
            <a:r>
              <a:rPr lang="hr-HR" sz="1800" dirty="0"/>
              <a:t> je zainteresirao nalaz da su </a:t>
            </a:r>
            <a:r>
              <a:rPr lang="hr-HR" sz="1800" dirty="0" err="1"/>
              <a:t>navedne</a:t>
            </a:r>
            <a:r>
              <a:rPr lang="hr-HR" sz="1800" dirty="0"/>
              <a:t> životinje</a:t>
            </a:r>
          </a:p>
          <a:p>
            <a:pPr marL="0" indent="0">
              <a:buNone/>
            </a:pPr>
            <a:r>
              <a:rPr lang="hr-HR" sz="1800" dirty="0"/>
              <a:t>       nakon navedene procedure, osim simptoma </a:t>
            </a:r>
            <a:r>
              <a:rPr lang="hr-HR" sz="1800" dirty="0" err="1"/>
              <a:t>polidipsije</a:t>
            </a:r>
            <a:endParaRPr lang="hr-HR" sz="1800" dirty="0"/>
          </a:p>
          <a:p>
            <a:pPr marL="0" indent="0">
              <a:buNone/>
            </a:pPr>
            <a:r>
              <a:rPr lang="hr-HR" sz="1800" dirty="0"/>
              <a:t>       i </a:t>
            </a:r>
            <a:r>
              <a:rPr lang="hr-HR" sz="1800" dirty="0" err="1"/>
              <a:t>poliurije</a:t>
            </a:r>
            <a:r>
              <a:rPr lang="hr-HR" sz="1800" dirty="0"/>
              <a:t>, bile i izrazito </a:t>
            </a:r>
            <a:r>
              <a:rPr lang="hr-HR" sz="1800" u="sng" dirty="0"/>
              <a:t>pospane</a:t>
            </a:r>
          </a:p>
          <a:p>
            <a:pPr marL="0" indent="0">
              <a:buNone/>
            </a:pPr>
            <a:endParaRPr lang="hr-HR" sz="1800" u="sng" dirty="0"/>
          </a:p>
          <a:p>
            <a:pPr algn="just">
              <a:buFontTx/>
              <a:buChar char="-"/>
            </a:pPr>
            <a:r>
              <a:rPr lang="hr-HR" sz="1800" dirty="0"/>
              <a:t>Stoga je odlučio testirati što bi se dogodilo </a:t>
            </a:r>
            <a:r>
              <a:rPr lang="hr-HR" sz="1800" dirty="0" err="1"/>
              <a:t>presjecanjem</a:t>
            </a:r>
            <a:endParaRPr lang="hr-HR" sz="1800" dirty="0"/>
          </a:p>
          <a:p>
            <a:pPr marL="0" indent="0" algn="just">
              <a:buNone/>
            </a:pPr>
            <a:r>
              <a:rPr lang="hr-HR" sz="1800" dirty="0"/>
              <a:t>       mozga </a:t>
            </a:r>
            <a:r>
              <a:rPr lang="hr-HR" sz="1800" dirty="0" err="1"/>
              <a:t>interkolikularnim</a:t>
            </a:r>
            <a:r>
              <a:rPr lang="hr-HR" sz="1800" dirty="0"/>
              <a:t> transverzalnim presjekom na</a:t>
            </a:r>
          </a:p>
          <a:p>
            <a:pPr marL="0" indent="0" algn="just">
              <a:buNone/>
            </a:pPr>
            <a:r>
              <a:rPr lang="hr-HR" sz="1800" dirty="0"/>
              <a:t>       razini srednjeg mozga (</a:t>
            </a:r>
            <a:r>
              <a:rPr lang="en-US" sz="1800" b="1" i="1" dirty="0" err="1">
                <a:solidFill>
                  <a:srgbClr val="FF0000"/>
                </a:solidFill>
              </a:rPr>
              <a:t>cerveau</a:t>
            </a:r>
            <a:r>
              <a:rPr lang="en-US" sz="1800" b="1" i="1" dirty="0">
                <a:solidFill>
                  <a:srgbClr val="FF0000"/>
                </a:solidFill>
              </a:rPr>
              <a:t> </a:t>
            </a:r>
            <a:r>
              <a:rPr lang="en-US" sz="1800" b="1" i="1" dirty="0" err="1">
                <a:solidFill>
                  <a:srgbClr val="FF0000"/>
                </a:solidFill>
              </a:rPr>
              <a:t>isolé</a:t>
            </a:r>
            <a:r>
              <a:rPr lang="hr-HR" sz="1800" i="1" dirty="0"/>
              <a:t> </a:t>
            </a:r>
            <a:r>
              <a:rPr lang="hr-HR" sz="1800" dirty="0"/>
              <a:t>presjek</a:t>
            </a:r>
            <a:r>
              <a:rPr lang="en-US" sz="1800" dirty="0"/>
              <a:t>,</a:t>
            </a:r>
            <a:endParaRPr lang="hr-HR" sz="1800" dirty="0"/>
          </a:p>
          <a:p>
            <a:pPr marL="0" indent="0" algn="just">
              <a:buNone/>
            </a:pPr>
            <a:r>
              <a:rPr lang="hr-HR" sz="1800" dirty="0"/>
              <a:t>       </a:t>
            </a:r>
            <a:r>
              <a:rPr lang="en-US" sz="1800" dirty="0"/>
              <a:t>„</a:t>
            </a:r>
            <a:r>
              <a:rPr lang="en-US" sz="1800" b="1" dirty="0" err="1"/>
              <a:t>mezencefalička</a:t>
            </a:r>
            <a:r>
              <a:rPr lang="en-US" sz="1800" b="1" dirty="0"/>
              <a:t> </a:t>
            </a:r>
            <a:r>
              <a:rPr lang="en-US" sz="1800" b="1" dirty="0" err="1"/>
              <a:t>mačka</a:t>
            </a:r>
            <a:r>
              <a:rPr lang="en-US" sz="1800" dirty="0"/>
              <a:t>”)</a:t>
            </a:r>
            <a:r>
              <a:rPr lang="hr-HR" sz="1800" dirty="0"/>
              <a:t> čime</a:t>
            </a:r>
            <a:r>
              <a:rPr lang="en-US" sz="1800" dirty="0"/>
              <a:t> </a:t>
            </a:r>
            <a:r>
              <a:rPr lang="en-US" sz="1800" dirty="0" err="1"/>
              <a:t>veliki</a:t>
            </a:r>
            <a:r>
              <a:rPr lang="en-US" sz="1800" dirty="0"/>
              <a:t> </a:t>
            </a:r>
            <a:r>
              <a:rPr lang="en-US" sz="1800" dirty="0" err="1"/>
              <a:t>mozak</a:t>
            </a:r>
            <a:r>
              <a:rPr lang="en-US" sz="1800" dirty="0"/>
              <a:t> </a:t>
            </a:r>
            <a:r>
              <a:rPr lang="en-US" sz="1800" dirty="0" err="1"/>
              <a:t>osta</a:t>
            </a:r>
            <a:r>
              <a:rPr lang="hr-HR" sz="1800" dirty="0"/>
              <a:t>je</a:t>
            </a:r>
          </a:p>
          <a:p>
            <a:pPr marL="0" indent="0" algn="just">
              <a:buNone/>
            </a:pPr>
            <a:r>
              <a:rPr lang="hr-HR" sz="1800" dirty="0"/>
              <a:t>      </a:t>
            </a:r>
            <a:r>
              <a:rPr lang="en-US" sz="1800" dirty="0"/>
              <a:t> </a:t>
            </a:r>
            <a:r>
              <a:rPr lang="en-US" sz="1800" dirty="0" err="1"/>
              <a:t>izoliran</a:t>
            </a:r>
            <a:r>
              <a:rPr lang="en-US" sz="1800" dirty="0"/>
              <a:t> od </a:t>
            </a:r>
            <a:r>
              <a:rPr lang="en-US" sz="1800" dirty="0" err="1"/>
              <a:t>moždanog</a:t>
            </a:r>
            <a:r>
              <a:rPr lang="en-US" sz="1800" dirty="0"/>
              <a:t> </a:t>
            </a:r>
            <a:r>
              <a:rPr lang="en-US" sz="1800" dirty="0" err="1"/>
              <a:t>debla</a:t>
            </a:r>
            <a:r>
              <a:rPr lang="en-US" sz="1800" dirty="0"/>
              <a:t> </a:t>
            </a:r>
            <a:r>
              <a:rPr lang="en-US" sz="1800" dirty="0" err="1"/>
              <a:t>i</a:t>
            </a:r>
            <a:r>
              <a:rPr lang="en-US" sz="1800" dirty="0"/>
              <a:t> </a:t>
            </a:r>
            <a:r>
              <a:rPr lang="en-US" sz="1800" dirty="0" err="1"/>
              <a:t>leđne</a:t>
            </a:r>
            <a:r>
              <a:rPr lang="en-US" sz="1800" dirty="0"/>
              <a:t> </a:t>
            </a:r>
            <a:r>
              <a:rPr lang="en-US" sz="1800" dirty="0" err="1"/>
              <a:t>moždine</a:t>
            </a:r>
            <a:endParaRPr lang="hr-HR" sz="1800" dirty="0"/>
          </a:p>
          <a:p>
            <a:pPr marL="0" indent="0">
              <a:buNone/>
            </a:pPr>
            <a:endParaRPr lang="hr-HR" sz="1800" dirty="0"/>
          </a:p>
          <a:p>
            <a:pPr>
              <a:buFontTx/>
              <a:buChar char="-"/>
            </a:pPr>
            <a:endParaRPr lang="hr-HR" sz="1800" dirty="0"/>
          </a:p>
          <a:p>
            <a:pPr>
              <a:buFontTx/>
              <a:buChar char="-"/>
            </a:pPr>
            <a:endParaRPr lang="hr-HR" sz="1800" dirty="0"/>
          </a:p>
          <a:p>
            <a:pPr>
              <a:buFontTx/>
              <a:buChar char="-"/>
            </a:pPr>
            <a:endParaRPr lang="hr-HR" sz="1800" dirty="0"/>
          </a:p>
        </p:txBody>
      </p:sp>
      <p:pic>
        <p:nvPicPr>
          <p:cNvPr id="5" name="Picture 4">
            <a:extLst>
              <a:ext uri="{FF2B5EF4-FFF2-40B4-BE49-F238E27FC236}">
                <a16:creationId xmlns:a16="http://schemas.microsoft.com/office/drawing/2014/main" id="{F1A1F733-860E-489D-A7E1-3890DFD93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0405" y="785587"/>
            <a:ext cx="3084083" cy="1811899"/>
          </a:xfrm>
          <a:prstGeom prst="rect">
            <a:avLst/>
          </a:prstGeom>
        </p:spPr>
      </p:pic>
      <p:pic>
        <p:nvPicPr>
          <p:cNvPr id="11" name="Picture 10">
            <a:extLst>
              <a:ext uri="{FF2B5EF4-FFF2-40B4-BE49-F238E27FC236}">
                <a16:creationId xmlns:a16="http://schemas.microsoft.com/office/drawing/2014/main" id="{57AEEBCC-4A5D-4D81-8082-674C24712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616" y="116632"/>
            <a:ext cx="886963" cy="1101984"/>
          </a:xfrm>
          <a:prstGeom prst="rect">
            <a:avLst/>
          </a:prstGeom>
        </p:spPr>
      </p:pic>
      <p:sp>
        <p:nvSpPr>
          <p:cNvPr id="12" name="TextBox 11">
            <a:extLst>
              <a:ext uri="{FF2B5EF4-FFF2-40B4-BE49-F238E27FC236}">
                <a16:creationId xmlns:a16="http://schemas.microsoft.com/office/drawing/2014/main" id="{445BD9D4-528B-4693-9226-39082D4E580E}"/>
              </a:ext>
            </a:extLst>
          </p:cNvPr>
          <p:cNvSpPr txBox="1"/>
          <p:nvPr/>
        </p:nvSpPr>
        <p:spPr>
          <a:xfrm>
            <a:off x="107504" y="6129218"/>
            <a:ext cx="4139952" cy="584775"/>
          </a:xfrm>
          <a:prstGeom prst="rect">
            <a:avLst/>
          </a:prstGeom>
          <a:noFill/>
        </p:spPr>
        <p:txBody>
          <a:bodyPr wrap="square" rtlCol="0">
            <a:spAutoFit/>
          </a:bodyPr>
          <a:lstStyle/>
          <a:p>
            <a:r>
              <a:rPr lang="hr-HR" sz="1600" dirty="0" err="1"/>
              <a:t>Bremer</a:t>
            </a:r>
            <a:r>
              <a:rPr lang="hr-HR" sz="1600" dirty="0"/>
              <a:t> F. </a:t>
            </a:r>
            <a:r>
              <a:rPr lang="fr-FR" sz="1600" dirty="0"/>
              <a:t>Cerveau "isolé" et physiologie du sommeil.</a:t>
            </a:r>
            <a:r>
              <a:rPr lang="hr-HR" sz="1600" dirty="0"/>
              <a:t> </a:t>
            </a:r>
            <a:r>
              <a:rPr lang="fr-FR" sz="1600" i="1" dirty="0"/>
              <a:t>C. R. Soc. Biol</a:t>
            </a:r>
            <a:r>
              <a:rPr lang="fr-FR" sz="1600" dirty="0"/>
              <a:t>. </a:t>
            </a:r>
            <a:r>
              <a:rPr lang="hr-HR" sz="1600" dirty="0"/>
              <a:t>1935; </a:t>
            </a:r>
            <a:r>
              <a:rPr lang="fr-FR" sz="1600" dirty="0"/>
              <a:t>118: 1235-1241</a:t>
            </a:r>
            <a:r>
              <a:rPr lang="hr-HR" sz="1600" dirty="0"/>
              <a:t>. </a:t>
            </a:r>
            <a:endParaRPr lang="en-US" sz="1600" dirty="0"/>
          </a:p>
        </p:txBody>
      </p:sp>
      <p:sp>
        <p:nvSpPr>
          <p:cNvPr id="13" name="TextBox 12">
            <a:extLst>
              <a:ext uri="{FF2B5EF4-FFF2-40B4-BE49-F238E27FC236}">
                <a16:creationId xmlns:a16="http://schemas.microsoft.com/office/drawing/2014/main" id="{30684C9C-29A8-4A5B-A240-B83F193CE0D9}"/>
              </a:ext>
            </a:extLst>
          </p:cNvPr>
          <p:cNvSpPr txBox="1"/>
          <p:nvPr/>
        </p:nvSpPr>
        <p:spPr>
          <a:xfrm>
            <a:off x="6529404" y="1756603"/>
            <a:ext cx="380728" cy="261610"/>
          </a:xfrm>
          <a:prstGeom prst="rect">
            <a:avLst/>
          </a:prstGeom>
          <a:noFill/>
        </p:spPr>
        <p:txBody>
          <a:bodyPr wrap="square" rtlCol="0">
            <a:spAutoFit/>
          </a:bodyPr>
          <a:lstStyle/>
          <a:p>
            <a:r>
              <a:rPr lang="hr-HR" sz="1100" b="1" dirty="0"/>
              <a:t>RF</a:t>
            </a:r>
            <a:endParaRPr lang="en-US" sz="1100" b="1" dirty="0"/>
          </a:p>
        </p:txBody>
      </p:sp>
      <p:pic>
        <p:nvPicPr>
          <p:cNvPr id="15" name="Picture 14">
            <a:extLst>
              <a:ext uri="{FF2B5EF4-FFF2-40B4-BE49-F238E27FC236}">
                <a16:creationId xmlns:a16="http://schemas.microsoft.com/office/drawing/2014/main" id="{8A58E3BE-4730-4FB0-8166-AE2F2FE33B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5724" y="3284984"/>
            <a:ext cx="2552700" cy="1402080"/>
          </a:xfrm>
          <a:prstGeom prst="rect">
            <a:avLst/>
          </a:prstGeom>
        </p:spPr>
      </p:pic>
      <p:sp>
        <p:nvSpPr>
          <p:cNvPr id="16" name="TextBox 15">
            <a:extLst>
              <a:ext uri="{FF2B5EF4-FFF2-40B4-BE49-F238E27FC236}">
                <a16:creationId xmlns:a16="http://schemas.microsoft.com/office/drawing/2014/main" id="{10D3F0AF-754B-4471-AA13-FE6BA114B96D}"/>
              </a:ext>
            </a:extLst>
          </p:cNvPr>
          <p:cNvSpPr txBox="1"/>
          <p:nvPr/>
        </p:nvSpPr>
        <p:spPr>
          <a:xfrm>
            <a:off x="6420954" y="4657812"/>
            <a:ext cx="1433790" cy="369332"/>
          </a:xfrm>
          <a:prstGeom prst="rect">
            <a:avLst/>
          </a:prstGeom>
          <a:noFill/>
        </p:spPr>
        <p:txBody>
          <a:bodyPr wrap="none" rtlCol="0">
            <a:spAutoFit/>
          </a:bodyPr>
          <a:lstStyle/>
          <a:p>
            <a:r>
              <a:rPr lang="en-US" b="1" i="1" dirty="0" err="1"/>
              <a:t>cerveau</a:t>
            </a:r>
            <a:r>
              <a:rPr lang="en-US" b="1" i="1" dirty="0"/>
              <a:t> </a:t>
            </a:r>
            <a:r>
              <a:rPr lang="en-US" b="1" i="1" dirty="0" err="1"/>
              <a:t>isolé</a:t>
            </a:r>
            <a:endParaRPr lang="en-US" dirty="0"/>
          </a:p>
        </p:txBody>
      </p:sp>
      <p:sp>
        <p:nvSpPr>
          <p:cNvPr id="17" name="TextBox 16">
            <a:extLst>
              <a:ext uri="{FF2B5EF4-FFF2-40B4-BE49-F238E27FC236}">
                <a16:creationId xmlns:a16="http://schemas.microsoft.com/office/drawing/2014/main" id="{0E64A7A0-6B53-410D-A2E2-2EE46E7208F6}"/>
              </a:ext>
            </a:extLst>
          </p:cNvPr>
          <p:cNvSpPr txBox="1"/>
          <p:nvPr/>
        </p:nvSpPr>
        <p:spPr>
          <a:xfrm>
            <a:off x="4427984" y="4936471"/>
            <a:ext cx="4608512" cy="1815882"/>
          </a:xfrm>
          <a:prstGeom prst="rect">
            <a:avLst/>
          </a:prstGeom>
          <a:noFill/>
        </p:spPr>
        <p:txBody>
          <a:bodyPr wrap="square" rtlCol="0">
            <a:spAutoFit/>
          </a:bodyPr>
          <a:lstStyle/>
          <a:p>
            <a:pPr algn="just"/>
            <a:r>
              <a:rPr lang="hr-HR" sz="1600" dirty="0"/>
              <a:t>Kad je opća anestezija eterom prestala, uočio </a:t>
            </a:r>
            <a:r>
              <a:rPr lang="hr-HR" sz="1600" dirty="0" err="1"/>
              <a:t>miozu</a:t>
            </a:r>
            <a:r>
              <a:rPr lang="hr-HR" sz="1600" dirty="0"/>
              <a:t> i spuštanje očnih jabučica prema dolje i medijalno, a u EEG-u alfa valove 7-10 Hz, što ga je navelo na </a:t>
            </a:r>
            <a:r>
              <a:rPr lang="hr-HR" sz="1600" u="sng" dirty="0"/>
              <a:t>pogrešan zaključak da mačka spava</a:t>
            </a:r>
            <a:r>
              <a:rPr lang="hr-HR" sz="1600" dirty="0"/>
              <a:t> te da je time potvrdio svoju „</a:t>
            </a:r>
            <a:r>
              <a:rPr lang="hr-HR" sz="1600" dirty="0" err="1"/>
              <a:t>deaferentacijsku</a:t>
            </a:r>
            <a:r>
              <a:rPr lang="hr-HR" sz="1600" dirty="0"/>
              <a:t> hipotezu” nastanka sna zbog nedostatka osjetnih informacija iz leđne moždine, </a:t>
            </a:r>
            <a:r>
              <a:rPr lang="hr-HR" sz="1600" u="sng" dirty="0">
                <a:solidFill>
                  <a:srgbClr val="FF0000"/>
                </a:solidFill>
              </a:rPr>
              <a:t>a zapravo se radilo o trajnoj komi</a:t>
            </a:r>
            <a:r>
              <a:rPr lang="hr-HR" sz="1600" u="sng" dirty="0"/>
              <a:t>.</a:t>
            </a:r>
            <a:r>
              <a:rPr lang="hr-HR" sz="1600" dirty="0"/>
              <a:t> </a:t>
            </a:r>
          </a:p>
        </p:txBody>
      </p:sp>
    </p:spTree>
    <p:extLst>
      <p:ext uri="{BB962C8B-B14F-4D97-AF65-F5344CB8AC3E}">
        <p14:creationId xmlns:p14="http://schemas.microsoft.com/office/powerpoint/2010/main" val="9475721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9E9B0-0771-45F8-A68C-EB6DA4D83FD8}"/>
              </a:ext>
            </a:extLst>
          </p:cNvPr>
          <p:cNvSpPr>
            <a:spLocks noGrp="1"/>
          </p:cNvSpPr>
          <p:nvPr>
            <p:ph type="title"/>
          </p:nvPr>
        </p:nvSpPr>
        <p:spPr>
          <a:xfrm>
            <a:off x="395536" y="260648"/>
            <a:ext cx="8208912" cy="1193145"/>
          </a:xfrm>
        </p:spPr>
        <p:txBody>
          <a:bodyPr>
            <a:noAutofit/>
          </a:bodyPr>
          <a:lstStyle/>
          <a:p>
            <a:r>
              <a:rPr lang="hr-HR" sz="3200" dirty="0"/>
              <a:t>IIT ne prolazi „</a:t>
            </a:r>
            <a:r>
              <a:rPr lang="hr-HR" sz="3200" dirty="0" err="1"/>
              <a:t>unfolding</a:t>
            </a:r>
            <a:r>
              <a:rPr lang="hr-HR" sz="3200" dirty="0"/>
              <a:t>” argument jer sustavi s identičnim I/O f-jama mogu imati </a:t>
            </a:r>
            <a:r>
              <a:rPr lang="hr-HR" sz="3200" dirty="0">
                <a:sym typeface="Symbol" panose="05050102010706020507" pitchFamily="18" charset="2"/>
              </a:rPr>
              <a:t>=0 ili veliki </a:t>
            </a:r>
            <a:endParaRPr lang="en-US" sz="3200" dirty="0"/>
          </a:p>
        </p:txBody>
      </p:sp>
      <p:sp>
        <p:nvSpPr>
          <p:cNvPr id="3" name="Content Placeholder 2">
            <a:extLst>
              <a:ext uri="{FF2B5EF4-FFF2-40B4-BE49-F238E27FC236}">
                <a16:creationId xmlns:a16="http://schemas.microsoft.com/office/drawing/2014/main" id="{E4544C62-298E-46C9-9E39-6FA8790E2D73}"/>
              </a:ext>
            </a:extLst>
          </p:cNvPr>
          <p:cNvSpPr>
            <a:spLocks noGrp="1"/>
          </p:cNvSpPr>
          <p:nvPr>
            <p:ph idx="1"/>
          </p:nvPr>
        </p:nvSpPr>
        <p:spPr>
          <a:xfrm>
            <a:off x="179512" y="5183376"/>
            <a:ext cx="9073008" cy="1963854"/>
          </a:xfrm>
        </p:spPr>
        <p:txBody>
          <a:bodyPr>
            <a:normAutofit/>
          </a:bodyPr>
          <a:lstStyle/>
          <a:p>
            <a:pPr>
              <a:buFontTx/>
              <a:buChar char="-"/>
            </a:pPr>
            <a:r>
              <a:rPr lang="hr-HR" sz="1600" u="sng" dirty="0"/>
              <a:t>i mreže s povratnim petljama, ali i višeslojne </a:t>
            </a:r>
            <a:r>
              <a:rPr lang="hr-HR" sz="1600" u="sng" dirty="0" err="1"/>
              <a:t>konvolucijske</a:t>
            </a:r>
            <a:r>
              <a:rPr lang="hr-HR" sz="1600" u="sng" dirty="0"/>
              <a:t> mreže mogu biti </a:t>
            </a:r>
            <a:r>
              <a:rPr lang="hr-HR" sz="1600" u="sng" dirty="0" err="1"/>
              <a:t>aproksimatori</a:t>
            </a:r>
            <a:r>
              <a:rPr lang="hr-HR" sz="1600" u="sng" dirty="0"/>
              <a:t> univerzalnih funkcija</a:t>
            </a:r>
            <a:r>
              <a:rPr lang="hr-HR" sz="1600" dirty="0"/>
              <a:t>, tj. mogu se koristiti za generiranje bilo kojeg željenog I/O i funkcionirati do bilo kojeg stupnja točnosti koristeći konačan broj neurona</a:t>
            </a:r>
          </a:p>
          <a:p>
            <a:pPr>
              <a:buFontTx/>
              <a:buChar char="-"/>
            </a:pPr>
            <a:r>
              <a:rPr lang="hr-HR" sz="1600" dirty="0"/>
              <a:t>za bilo koju rekurentnu mrežu s danim I/O funkcijama (ponašanjem) postoje odgovarajuće </a:t>
            </a:r>
            <a:r>
              <a:rPr lang="hr-HR" sz="1600" dirty="0" err="1"/>
              <a:t>unaprijedne</a:t>
            </a:r>
            <a:r>
              <a:rPr lang="hr-HR" sz="1600" dirty="0"/>
              <a:t> mreže s istim karakteristikama, iako je za te mreže često potrebno puno više neurona nego kod rekurentnih (vidni sustav)</a:t>
            </a:r>
          </a:p>
        </p:txBody>
      </p:sp>
      <p:pic>
        <p:nvPicPr>
          <p:cNvPr id="5" name="Picture 4">
            <a:extLst>
              <a:ext uri="{FF2B5EF4-FFF2-40B4-BE49-F238E27FC236}">
                <a16:creationId xmlns:a16="http://schemas.microsoft.com/office/drawing/2014/main" id="{1463C112-52F5-49F5-9074-A6FE4BD4A4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1720" y="2636912"/>
            <a:ext cx="4896544" cy="2464756"/>
          </a:xfrm>
          <a:prstGeom prst="rect">
            <a:avLst/>
          </a:prstGeom>
        </p:spPr>
      </p:pic>
      <p:sp>
        <p:nvSpPr>
          <p:cNvPr id="4" name="TextBox 3">
            <a:extLst>
              <a:ext uri="{FF2B5EF4-FFF2-40B4-BE49-F238E27FC236}">
                <a16:creationId xmlns:a16="http://schemas.microsoft.com/office/drawing/2014/main" id="{6E0FFE21-7E4B-4180-8C5D-95F11BEBF1CD}"/>
              </a:ext>
            </a:extLst>
          </p:cNvPr>
          <p:cNvSpPr txBox="1"/>
          <p:nvPr/>
        </p:nvSpPr>
        <p:spPr>
          <a:xfrm>
            <a:off x="467544" y="1504669"/>
            <a:ext cx="7992888" cy="1200329"/>
          </a:xfrm>
          <a:prstGeom prst="rect">
            <a:avLst/>
          </a:prstGeom>
          <a:noFill/>
        </p:spPr>
        <p:txBody>
          <a:bodyPr wrap="square" rtlCol="0">
            <a:spAutoFit/>
          </a:bodyPr>
          <a:lstStyle/>
          <a:p>
            <a:pPr marL="285750" indent="-285750">
              <a:buFontTx/>
              <a:buChar char="-"/>
            </a:pPr>
            <a:r>
              <a:rPr lang="hr-HR" dirty="0">
                <a:solidFill>
                  <a:srgbClr val="FF0000"/>
                </a:solidFill>
              </a:rPr>
              <a:t>npr. u pokusu suparničkih podražaja, IIT može „vidjeti” bilo mačku ili kuću, ali „svjesno osjećati” miris šunke (</a:t>
            </a:r>
            <a:r>
              <a:rPr lang="hr-HR" dirty="0" err="1">
                <a:solidFill>
                  <a:srgbClr val="FF0000"/>
                </a:solidFill>
              </a:rPr>
              <a:t>Doerig</a:t>
            </a:r>
            <a:r>
              <a:rPr lang="hr-HR" dirty="0">
                <a:solidFill>
                  <a:srgbClr val="FF0000"/>
                </a:solidFill>
              </a:rPr>
              <a:t> </a:t>
            </a:r>
            <a:r>
              <a:rPr lang="hr-HR" dirty="0" err="1">
                <a:solidFill>
                  <a:srgbClr val="FF0000"/>
                </a:solidFill>
              </a:rPr>
              <a:t>et</a:t>
            </a:r>
            <a:r>
              <a:rPr lang="hr-HR" dirty="0">
                <a:solidFill>
                  <a:srgbClr val="FF0000"/>
                </a:solidFill>
              </a:rPr>
              <a:t> </a:t>
            </a:r>
            <a:r>
              <a:rPr lang="hr-HR" dirty="0" err="1">
                <a:solidFill>
                  <a:srgbClr val="FF0000"/>
                </a:solidFill>
              </a:rPr>
              <a:t>al</a:t>
            </a:r>
            <a:r>
              <a:rPr lang="hr-HR" dirty="0">
                <a:solidFill>
                  <a:srgbClr val="FF0000"/>
                </a:solidFill>
              </a:rPr>
              <a:t>., 2019), tj. sustav može javljati da vidi mačku, ali imati bilo koje stanje svijesti</a:t>
            </a:r>
          </a:p>
          <a:p>
            <a:pPr marL="285750" indent="-285750">
              <a:buFontTx/>
              <a:buChar char="-"/>
            </a:pPr>
            <a:r>
              <a:rPr lang="hr-HR" dirty="0">
                <a:solidFill>
                  <a:srgbClr val="FF0000"/>
                </a:solidFill>
              </a:rPr>
              <a:t>ne prolazi argument „male mreže” (</a:t>
            </a:r>
            <a:r>
              <a:rPr lang="hr-HR" dirty="0" err="1">
                <a:solidFill>
                  <a:srgbClr val="FF0000"/>
                </a:solidFill>
              </a:rPr>
              <a:t>panpsihizam</a:t>
            </a:r>
            <a:r>
              <a:rPr lang="hr-HR"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28714006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2CC59-BDEF-4896-930C-9C6F71BEB4CE}"/>
              </a:ext>
            </a:extLst>
          </p:cNvPr>
          <p:cNvSpPr>
            <a:spLocks noGrp="1"/>
          </p:cNvSpPr>
          <p:nvPr>
            <p:ph type="title"/>
          </p:nvPr>
        </p:nvSpPr>
        <p:spPr>
          <a:xfrm>
            <a:off x="628650" y="116633"/>
            <a:ext cx="8407846" cy="576063"/>
          </a:xfrm>
        </p:spPr>
        <p:txBody>
          <a:bodyPr>
            <a:normAutofit fontScale="90000"/>
          </a:bodyPr>
          <a:lstStyle/>
          <a:p>
            <a:r>
              <a:rPr lang="hr-HR" dirty="0"/>
              <a:t>4. </a:t>
            </a:r>
            <a:r>
              <a:rPr lang="hr-HR" b="1" dirty="0"/>
              <a:t>RPT</a:t>
            </a:r>
            <a:r>
              <a:rPr lang="hr-HR" dirty="0"/>
              <a:t> – </a:t>
            </a:r>
            <a:r>
              <a:rPr lang="hr-HR" dirty="0" err="1"/>
              <a:t>recurrent</a:t>
            </a:r>
            <a:r>
              <a:rPr lang="hr-HR" dirty="0"/>
              <a:t> processing </a:t>
            </a:r>
            <a:r>
              <a:rPr lang="hr-HR" dirty="0" err="1"/>
              <a:t>theory</a:t>
            </a:r>
            <a:endParaRPr lang="en-US" dirty="0"/>
          </a:p>
        </p:txBody>
      </p:sp>
      <p:sp>
        <p:nvSpPr>
          <p:cNvPr id="3" name="Content Placeholder 2">
            <a:extLst>
              <a:ext uri="{FF2B5EF4-FFF2-40B4-BE49-F238E27FC236}">
                <a16:creationId xmlns:a16="http://schemas.microsoft.com/office/drawing/2014/main" id="{68861E46-F055-44F7-BD7B-AFE47BF76853}"/>
              </a:ext>
            </a:extLst>
          </p:cNvPr>
          <p:cNvSpPr>
            <a:spLocks noGrp="1"/>
          </p:cNvSpPr>
          <p:nvPr>
            <p:ph idx="1"/>
          </p:nvPr>
        </p:nvSpPr>
        <p:spPr>
          <a:xfrm>
            <a:off x="-30673" y="1052736"/>
            <a:ext cx="3528392" cy="5304199"/>
          </a:xfrm>
        </p:spPr>
        <p:txBody>
          <a:bodyPr>
            <a:normAutofit/>
          </a:bodyPr>
          <a:lstStyle/>
          <a:p>
            <a:pPr>
              <a:buFontTx/>
              <a:buChar char="-"/>
            </a:pPr>
            <a:r>
              <a:rPr lang="hr-HR" sz="1800" dirty="0"/>
              <a:t>u vidnom sustavu C. nastaje kad rekurentno procesiranje (masivne povratne veze) omogući da različita specijalizirana vidna područja međusobno komuniciraju</a:t>
            </a:r>
          </a:p>
          <a:p>
            <a:pPr>
              <a:buFontTx/>
              <a:buChar char="-"/>
            </a:pPr>
            <a:r>
              <a:rPr lang="hr-HR" sz="1800" dirty="0"/>
              <a:t>npr. u primjeru maskiranja podražaja, prema RPT-u svjesno procesiranje nastaje kad se dogodi RP (za što je potrebno određeno vrijeme), a ako ga nema – onda se odvije samo </a:t>
            </a:r>
            <a:r>
              <a:rPr lang="hr-HR" sz="1800" dirty="0" err="1"/>
              <a:t>nevjesno</a:t>
            </a:r>
            <a:r>
              <a:rPr lang="hr-HR" sz="1800" dirty="0"/>
              <a:t>, subliminalno procesiranje</a:t>
            </a:r>
          </a:p>
          <a:p>
            <a:pPr>
              <a:buFontTx/>
              <a:buChar char="-"/>
            </a:pPr>
            <a:endParaRPr lang="hr-HR" sz="1800" dirty="0"/>
          </a:p>
        </p:txBody>
      </p:sp>
      <p:sp>
        <p:nvSpPr>
          <p:cNvPr id="4" name="TextBox 3">
            <a:extLst>
              <a:ext uri="{FF2B5EF4-FFF2-40B4-BE49-F238E27FC236}">
                <a16:creationId xmlns:a16="http://schemas.microsoft.com/office/drawing/2014/main" id="{8EE69553-320A-4C4F-8BF2-A76F8FC5B61B}"/>
              </a:ext>
            </a:extLst>
          </p:cNvPr>
          <p:cNvSpPr txBox="1"/>
          <p:nvPr/>
        </p:nvSpPr>
        <p:spPr>
          <a:xfrm>
            <a:off x="2195736" y="5805264"/>
            <a:ext cx="6696744" cy="936104"/>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C15E8F91-2FBA-4203-8C19-BD64A1B6FFE4}"/>
              </a:ext>
            </a:extLst>
          </p:cNvPr>
          <p:cNvSpPr txBox="1"/>
          <p:nvPr/>
        </p:nvSpPr>
        <p:spPr>
          <a:xfrm>
            <a:off x="1979712" y="6110425"/>
            <a:ext cx="6336704" cy="584775"/>
          </a:xfrm>
          <a:prstGeom prst="rect">
            <a:avLst/>
          </a:prstGeom>
          <a:noFill/>
        </p:spPr>
        <p:txBody>
          <a:bodyPr wrap="square" rtlCol="0">
            <a:spAutoFit/>
          </a:bodyPr>
          <a:lstStyle/>
          <a:p>
            <a:r>
              <a:rPr lang="hr-HR" sz="1600" dirty="0" err="1"/>
              <a:t>Lamme</a:t>
            </a:r>
            <a:r>
              <a:rPr lang="hr-HR" sz="1600" dirty="0"/>
              <a:t> V </a:t>
            </a:r>
            <a:r>
              <a:rPr lang="hr-HR" sz="1600" dirty="0" err="1"/>
              <a:t>et</a:t>
            </a:r>
            <a:r>
              <a:rPr lang="hr-HR" sz="1600" dirty="0"/>
              <a:t> </a:t>
            </a:r>
            <a:r>
              <a:rPr lang="hr-HR" sz="1600" dirty="0" err="1"/>
              <a:t>al</a:t>
            </a:r>
            <a:r>
              <a:rPr lang="hr-HR" sz="1600" dirty="0"/>
              <a:t>., </a:t>
            </a:r>
            <a:r>
              <a:rPr lang="hr-HR" sz="1600" dirty="0" err="1"/>
              <a:t>Feedforward</a:t>
            </a:r>
            <a:r>
              <a:rPr lang="hr-HR" sz="1600" dirty="0"/>
              <a:t>, </a:t>
            </a:r>
            <a:r>
              <a:rPr lang="hr-HR" sz="1600" dirty="0" err="1"/>
              <a:t>horizontal</a:t>
            </a:r>
            <a:r>
              <a:rPr lang="hr-HR" sz="1600" dirty="0"/>
              <a:t>, </a:t>
            </a:r>
            <a:r>
              <a:rPr lang="hr-HR" sz="1600" dirty="0" err="1"/>
              <a:t>and</a:t>
            </a:r>
            <a:r>
              <a:rPr lang="hr-HR" sz="1600" dirty="0"/>
              <a:t> </a:t>
            </a:r>
            <a:r>
              <a:rPr lang="hr-HR" sz="1600" dirty="0" err="1"/>
              <a:t>feedback</a:t>
            </a:r>
            <a:r>
              <a:rPr lang="hr-HR" sz="1600" dirty="0"/>
              <a:t> processing </a:t>
            </a:r>
            <a:r>
              <a:rPr lang="hr-HR" sz="1600" dirty="0" err="1"/>
              <a:t>in</a:t>
            </a:r>
            <a:r>
              <a:rPr lang="hr-HR" sz="1600" dirty="0"/>
              <a:t> the </a:t>
            </a:r>
            <a:r>
              <a:rPr lang="hr-HR" sz="1600" dirty="0" err="1"/>
              <a:t>visual</a:t>
            </a:r>
            <a:r>
              <a:rPr lang="hr-HR" sz="1600" dirty="0"/>
              <a:t> </a:t>
            </a:r>
            <a:r>
              <a:rPr lang="hr-HR" sz="1600" dirty="0" err="1"/>
              <a:t>cortex</a:t>
            </a:r>
            <a:r>
              <a:rPr lang="hr-HR" sz="1600" dirty="0"/>
              <a:t>. </a:t>
            </a:r>
            <a:r>
              <a:rPr lang="hr-HR" sz="1600" i="1" dirty="0" err="1"/>
              <a:t>Curr</a:t>
            </a:r>
            <a:r>
              <a:rPr lang="hr-HR" sz="1600" i="1" dirty="0"/>
              <a:t>. </a:t>
            </a:r>
            <a:r>
              <a:rPr lang="hr-HR" sz="1600" i="1" dirty="0" err="1"/>
              <a:t>Opin</a:t>
            </a:r>
            <a:r>
              <a:rPr lang="hr-HR" sz="1600" i="1" dirty="0"/>
              <a:t>. </a:t>
            </a:r>
            <a:r>
              <a:rPr lang="hr-HR" sz="1600" i="1" dirty="0" err="1"/>
              <a:t>Neurobiol</a:t>
            </a:r>
            <a:r>
              <a:rPr lang="hr-HR" sz="1600" dirty="0"/>
              <a:t>. 1998; 8: 529-535.</a:t>
            </a:r>
            <a:endParaRPr lang="en-US" sz="1600" dirty="0"/>
          </a:p>
        </p:txBody>
      </p:sp>
      <p:pic>
        <p:nvPicPr>
          <p:cNvPr id="7" name="Picture 6">
            <a:extLst>
              <a:ext uri="{FF2B5EF4-FFF2-40B4-BE49-F238E27FC236}">
                <a16:creationId xmlns:a16="http://schemas.microsoft.com/office/drawing/2014/main" id="{875A142F-FD7D-4D4B-B377-D88D0221DA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0421" y="892993"/>
            <a:ext cx="5209356" cy="1738159"/>
          </a:xfrm>
          <a:prstGeom prst="rect">
            <a:avLst/>
          </a:prstGeom>
        </p:spPr>
      </p:pic>
      <p:sp>
        <p:nvSpPr>
          <p:cNvPr id="8" name="TextBox 7">
            <a:extLst>
              <a:ext uri="{FF2B5EF4-FFF2-40B4-BE49-F238E27FC236}">
                <a16:creationId xmlns:a16="http://schemas.microsoft.com/office/drawing/2014/main" id="{A294AF10-0035-4CA2-A79F-F3130518CEF8}"/>
              </a:ext>
            </a:extLst>
          </p:cNvPr>
          <p:cNvSpPr txBox="1"/>
          <p:nvPr/>
        </p:nvSpPr>
        <p:spPr>
          <a:xfrm>
            <a:off x="3116873" y="4617709"/>
            <a:ext cx="5904656" cy="1477328"/>
          </a:xfrm>
          <a:prstGeom prst="rect">
            <a:avLst/>
          </a:prstGeom>
          <a:noFill/>
        </p:spPr>
        <p:txBody>
          <a:bodyPr wrap="square" rtlCol="0">
            <a:spAutoFit/>
          </a:bodyPr>
          <a:lstStyle/>
          <a:p>
            <a:r>
              <a:rPr lang="hr-HR" dirty="0">
                <a:solidFill>
                  <a:srgbClr val="FF0000"/>
                </a:solidFill>
              </a:rPr>
              <a:t>- i računala mogu izvoditi rekurentno procesiranje, pa nisu svjesna (teorija </a:t>
            </a:r>
            <a:r>
              <a:rPr lang="hr-HR" u="sng" dirty="0">
                <a:solidFill>
                  <a:srgbClr val="FF0000"/>
                </a:solidFill>
              </a:rPr>
              <a:t>ne prolazi „</a:t>
            </a:r>
            <a:r>
              <a:rPr lang="hr-HR" u="sng" dirty="0" err="1">
                <a:solidFill>
                  <a:srgbClr val="FF0000"/>
                </a:solidFill>
              </a:rPr>
              <a:t>unfolding</a:t>
            </a:r>
            <a:r>
              <a:rPr lang="hr-HR" u="sng" dirty="0">
                <a:solidFill>
                  <a:srgbClr val="FF0000"/>
                </a:solidFill>
              </a:rPr>
              <a:t>” kriterij</a:t>
            </a:r>
            <a:r>
              <a:rPr lang="hr-HR" dirty="0">
                <a:solidFill>
                  <a:srgbClr val="FF0000"/>
                </a:solidFill>
              </a:rPr>
              <a:t>)</a:t>
            </a:r>
          </a:p>
          <a:p>
            <a:r>
              <a:rPr lang="hr-HR" dirty="0">
                <a:solidFill>
                  <a:srgbClr val="FF0000"/>
                </a:solidFill>
              </a:rPr>
              <a:t>- i u „mreži” od samo 2 neurona može se implementirati rekurentno procesiranje, pa ta dva neurona ne čine svijest (</a:t>
            </a:r>
            <a:r>
              <a:rPr lang="hr-HR" dirty="0" err="1">
                <a:solidFill>
                  <a:srgbClr val="FF0000"/>
                </a:solidFill>
              </a:rPr>
              <a:t>panpsihizam</a:t>
            </a:r>
            <a:r>
              <a:rPr lang="hr-HR" dirty="0">
                <a:solidFill>
                  <a:srgbClr val="FF0000"/>
                </a:solidFill>
              </a:rPr>
              <a:t>) (teorija </a:t>
            </a:r>
            <a:r>
              <a:rPr lang="hr-HR" u="sng" dirty="0">
                <a:solidFill>
                  <a:srgbClr val="FF0000"/>
                </a:solidFill>
              </a:rPr>
              <a:t>ne prolazi kriterij „male mreže”</a:t>
            </a:r>
            <a:r>
              <a:rPr lang="hr-HR" dirty="0">
                <a:solidFill>
                  <a:srgbClr val="FF0000"/>
                </a:solidFill>
              </a:rPr>
              <a:t>)</a:t>
            </a:r>
          </a:p>
        </p:txBody>
      </p:sp>
      <p:sp>
        <p:nvSpPr>
          <p:cNvPr id="9" name="Rectangle 8">
            <a:extLst>
              <a:ext uri="{FF2B5EF4-FFF2-40B4-BE49-F238E27FC236}">
                <a16:creationId xmlns:a16="http://schemas.microsoft.com/office/drawing/2014/main" id="{77A16D25-F766-48E4-B446-DEBAF514DF81}"/>
              </a:ext>
            </a:extLst>
          </p:cNvPr>
          <p:cNvSpPr/>
          <p:nvPr/>
        </p:nvSpPr>
        <p:spPr>
          <a:xfrm>
            <a:off x="3337293" y="2745053"/>
            <a:ext cx="5832648" cy="1815882"/>
          </a:xfrm>
          <a:prstGeom prst="rect">
            <a:avLst/>
          </a:prstGeom>
        </p:spPr>
        <p:txBody>
          <a:bodyPr wrap="square">
            <a:spAutoFit/>
          </a:bodyPr>
          <a:lstStyle/>
          <a:p>
            <a:r>
              <a:rPr lang="hr-HR" sz="1600" dirty="0"/>
              <a:t>Svjesna percepcija središnjeg „kvadrata” očituje se povišenom </a:t>
            </a:r>
            <a:r>
              <a:rPr lang="hr-HR" sz="1600" dirty="0" err="1"/>
              <a:t>neuralnom</a:t>
            </a:r>
            <a:r>
              <a:rPr lang="hr-HR" sz="1600" dirty="0"/>
              <a:t> aktivnošću nakon 100 </a:t>
            </a:r>
            <a:r>
              <a:rPr lang="hr-HR" sz="1600" dirty="0" err="1"/>
              <a:t>ms</a:t>
            </a:r>
            <a:r>
              <a:rPr lang="hr-HR" sz="1600" dirty="0"/>
              <a:t>, a taj elevirani dio (crtkano) posredovan je </a:t>
            </a:r>
            <a:r>
              <a:rPr lang="hr-HR" sz="1600" dirty="0" err="1"/>
              <a:t>rekurenjtnim</a:t>
            </a:r>
            <a:r>
              <a:rPr lang="hr-HR" sz="1600" dirty="0"/>
              <a:t> vezama „viših” područja </a:t>
            </a:r>
            <a:r>
              <a:rPr lang="hr-HR" sz="1600" dirty="0" err="1"/>
              <a:t>asocijativnee</a:t>
            </a:r>
            <a:r>
              <a:rPr lang="hr-HR" sz="1600" dirty="0"/>
              <a:t> vidne moždane kore prema nižima („nizvodne veze”). Ako središnjeg „kvadrata” nema (prikazana samo pozadina) ili taj „kvadrat” nije svjesno percipiran, ili je podražaj maskiran, ili je ispitanik anesteziran, povišena aktivnost nije prisutna (nedostaje crtkani dio) </a:t>
            </a:r>
            <a:endParaRPr lang="en-US" sz="1600" dirty="0"/>
          </a:p>
        </p:txBody>
      </p:sp>
      <p:pic>
        <p:nvPicPr>
          <p:cNvPr id="11" name="Picture 10">
            <a:extLst>
              <a:ext uri="{FF2B5EF4-FFF2-40B4-BE49-F238E27FC236}">
                <a16:creationId xmlns:a16="http://schemas.microsoft.com/office/drawing/2014/main" id="{CED6A733-B4C3-4B9F-B13C-7204816678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410" y="4797152"/>
            <a:ext cx="1200900" cy="1837619"/>
          </a:xfrm>
          <a:prstGeom prst="rect">
            <a:avLst/>
          </a:prstGeom>
        </p:spPr>
      </p:pic>
    </p:spTree>
    <p:extLst>
      <p:ext uri="{BB962C8B-B14F-4D97-AF65-F5344CB8AC3E}">
        <p14:creationId xmlns:p14="http://schemas.microsoft.com/office/powerpoint/2010/main" val="13072349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8">
            <a:extLst>
              <a:ext uri="{FF2B5EF4-FFF2-40B4-BE49-F238E27FC236}">
                <a16:creationId xmlns:a16="http://schemas.microsoft.com/office/drawing/2014/main" id="{833DCDAE-C6C3-477E-A427-D7F9A790D7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0448"/>
            <a:ext cx="7848872" cy="3098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8FA3961A-4EEC-4658-8A41-798CBAB70C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429001"/>
            <a:ext cx="7848872" cy="309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70634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9150293-2E6A-4742-A622-AABF9AF141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628800"/>
            <a:ext cx="8807746" cy="34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2829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1C122-4A86-439D-83F5-D7A7B5E2F0BB}"/>
              </a:ext>
            </a:extLst>
          </p:cNvPr>
          <p:cNvSpPr>
            <a:spLocks noGrp="1"/>
          </p:cNvSpPr>
          <p:nvPr>
            <p:ph type="title"/>
          </p:nvPr>
        </p:nvSpPr>
        <p:spPr>
          <a:xfrm>
            <a:off x="628650" y="116632"/>
            <a:ext cx="7886700" cy="1065511"/>
          </a:xfrm>
        </p:spPr>
        <p:txBody>
          <a:bodyPr>
            <a:normAutofit fontScale="90000"/>
          </a:bodyPr>
          <a:lstStyle/>
          <a:p>
            <a:r>
              <a:rPr lang="hr-HR" dirty="0"/>
              <a:t>5. </a:t>
            </a:r>
            <a:r>
              <a:rPr lang="hr-HR" b="1" dirty="0"/>
              <a:t>GNWT</a:t>
            </a:r>
            <a:r>
              <a:rPr lang="hr-HR" dirty="0"/>
              <a:t> – global (</a:t>
            </a:r>
            <a:r>
              <a:rPr lang="hr-HR" dirty="0" err="1"/>
              <a:t>neuronal</a:t>
            </a:r>
            <a:r>
              <a:rPr lang="hr-HR" dirty="0"/>
              <a:t>) </a:t>
            </a:r>
            <a:r>
              <a:rPr lang="hr-HR" dirty="0" err="1"/>
              <a:t>workspace</a:t>
            </a:r>
            <a:r>
              <a:rPr lang="hr-HR" dirty="0"/>
              <a:t> </a:t>
            </a:r>
            <a:r>
              <a:rPr lang="hr-HR" dirty="0" err="1"/>
              <a:t>theory</a:t>
            </a:r>
            <a:endParaRPr lang="en-US" dirty="0"/>
          </a:p>
        </p:txBody>
      </p:sp>
      <p:pic>
        <p:nvPicPr>
          <p:cNvPr id="5" name="Content Placeholder 4">
            <a:extLst>
              <a:ext uri="{FF2B5EF4-FFF2-40B4-BE49-F238E27FC236}">
                <a16:creationId xmlns:a16="http://schemas.microsoft.com/office/drawing/2014/main" id="{B7D355CE-1609-4012-8E13-E44E1090986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64288" y="260648"/>
            <a:ext cx="1577345" cy="1664200"/>
          </a:xfrm>
        </p:spPr>
      </p:pic>
      <p:sp>
        <p:nvSpPr>
          <p:cNvPr id="6" name="Rectangle 5">
            <a:extLst>
              <a:ext uri="{FF2B5EF4-FFF2-40B4-BE49-F238E27FC236}">
                <a16:creationId xmlns:a16="http://schemas.microsoft.com/office/drawing/2014/main" id="{2AA5F809-E86B-4ED5-A966-519CD169A940}"/>
              </a:ext>
            </a:extLst>
          </p:cNvPr>
          <p:cNvSpPr/>
          <p:nvPr/>
        </p:nvSpPr>
        <p:spPr>
          <a:xfrm>
            <a:off x="179512" y="6093296"/>
            <a:ext cx="4572000" cy="584775"/>
          </a:xfrm>
          <a:prstGeom prst="rect">
            <a:avLst/>
          </a:prstGeom>
        </p:spPr>
        <p:txBody>
          <a:bodyPr>
            <a:spAutoFit/>
          </a:bodyPr>
          <a:lstStyle/>
          <a:p>
            <a:r>
              <a:rPr lang="en-US" sz="1600" b="1" dirty="0" err="1">
                <a:solidFill>
                  <a:srgbClr val="000000"/>
                </a:solidFill>
                <a:latin typeface="AdvOT46dcae81"/>
              </a:rPr>
              <a:t>Baars</a:t>
            </a:r>
            <a:r>
              <a:rPr lang="en-US" sz="1600" b="1" dirty="0">
                <a:solidFill>
                  <a:srgbClr val="000000"/>
                </a:solidFill>
                <a:latin typeface="AdvOT46dcae81"/>
              </a:rPr>
              <a:t>, B</a:t>
            </a:r>
            <a:r>
              <a:rPr lang="hr-HR" sz="1600" b="1" dirty="0" err="1">
                <a:solidFill>
                  <a:srgbClr val="000000"/>
                </a:solidFill>
                <a:latin typeface="AdvOT46dcae81"/>
              </a:rPr>
              <a:t>ernard</a:t>
            </a:r>
            <a:r>
              <a:rPr lang="en-US" sz="1600" dirty="0">
                <a:solidFill>
                  <a:srgbClr val="000000"/>
                </a:solidFill>
                <a:latin typeface="AdvOT46dcae81"/>
              </a:rPr>
              <a:t>.</a:t>
            </a:r>
            <a:r>
              <a:rPr lang="hr-HR" sz="1600" dirty="0">
                <a:solidFill>
                  <a:srgbClr val="000000"/>
                </a:solidFill>
                <a:latin typeface="AdvOT46dcae81"/>
              </a:rPr>
              <a:t> 1993</a:t>
            </a:r>
            <a:r>
              <a:rPr lang="en-US" sz="1600" dirty="0">
                <a:solidFill>
                  <a:srgbClr val="000000"/>
                </a:solidFill>
                <a:latin typeface="AdvOT46dcae81"/>
              </a:rPr>
              <a:t>. </a:t>
            </a:r>
            <a:r>
              <a:rPr lang="en-US" sz="1600" dirty="0">
                <a:solidFill>
                  <a:srgbClr val="000000"/>
                </a:solidFill>
                <a:latin typeface="AdvOT65f8a23b.I"/>
              </a:rPr>
              <a:t>A cognitive theory of consciousness</a:t>
            </a:r>
            <a:r>
              <a:rPr lang="en-US" sz="1600" dirty="0">
                <a:solidFill>
                  <a:srgbClr val="000000"/>
                </a:solidFill>
                <a:latin typeface="AdvOT46dcae81"/>
              </a:rPr>
              <a:t>.</a:t>
            </a:r>
            <a:r>
              <a:rPr lang="hr-HR" sz="1600" dirty="0">
                <a:solidFill>
                  <a:srgbClr val="000000"/>
                </a:solidFill>
                <a:latin typeface="AdvOT46dcae81"/>
              </a:rPr>
              <a:t> </a:t>
            </a:r>
            <a:r>
              <a:rPr lang="en-US" sz="1600" dirty="0">
                <a:solidFill>
                  <a:srgbClr val="000000"/>
                </a:solidFill>
                <a:latin typeface="AdvOT46dcae81"/>
              </a:rPr>
              <a:t>Cambridge University Press</a:t>
            </a:r>
            <a:r>
              <a:rPr lang="hr-HR" sz="1600" dirty="0">
                <a:solidFill>
                  <a:srgbClr val="000000"/>
                </a:solidFill>
                <a:latin typeface="AdvOT46dcae81"/>
              </a:rPr>
              <a:t>.</a:t>
            </a:r>
            <a:r>
              <a:rPr lang="en-US" sz="1600" dirty="0"/>
              <a:t> </a:t>
            </a:r>
          </a:p>
        </p:txBody>
      </p:sp>
      <p:pic>
        <p:nvPicPr>
          <p:cNvPr id="8" name="Picture 7">
            <a:extLst>
              <a:ext uri="{FF2B5EF4-FFF2-40B4-BE49-F238E27FC236}">
                <a16:creationId xmlns:a16="http://schemas.microsoft.com/office/drawing/2014/main" id="{566D4428-94A1-4974-8B05-FFE721EE6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4797152"/>
            <a:ext cx="1067961" cy="1319695"/>
          </a:xfrm>
          <a:prstGeom prst="rect">
            <a:avLst/>
          </a:prstGeom>
        </p:spPr>
      </p:pic>
      <p:sp>
        <p:nvSpPr>
          <p:cNvPr id="9" name="TextBox 8">
            <a:extLst>
              <a:ext uri="{FF2B5EF4-FFF2-40B4-BE49-F238E27FC236}">
                <a16:creationId xmlns:a16="http://schemas.microsoft.com/office/drawing/2014/main" id="{8F4DE61E-5E04-41EB-B713-6D7B5A35D5A6}"/>
              </a:ext>
            </a:extLst>
          </p:cNvPr>
          <p:cNvSpPr txBox="1"/>
          <p:nvPr/>
        </p:nvSpPr>
        <p:spPr>
          <a:xfrm>
            <a:off x="5796136" y="2087463"/>
            <a:ext cx="3347864" cy="4770537"/>
          </a:xfrm>
          <a:prstGeom prst="rect">
            <a:avLst/>
          </a:prstGeom>
          <a:noFill/>
        </p:spPr>
        <p:txBody>
          <a:bodyPr wrap="square" rtlCol="0">
            <a:spAutoFit/>
          </a:bodyPr>
          <a:lstStyle/>
          <a:p>
            <a:r>
              <a:rPr lang="en-US" sz="1600" b="1" dirty="0" err="1"/>
              <a:t>Dehaene</a:t>
            </a:r>
            <a:r>
              <a:rPr lang="en-US" sz="1600" b="1" dirty="0"/>
              <a:t>, S</a:t>
            </a:r>
            <a:r>
              <a:rPr lang="hr-HR" sz="1600" b="1" dirty="0" err="1"/>
              <a:t>tanislas</a:t>
            </a:r>
            <a:r>
              <a:rPr lang="en-US" sz="1600" dirty="0"/>
              <a:t> (2014). Consciousness and the brain: deciphering</a:t>
            </a:r>
            <a:r>
              <a:rPr lang="hr-HR" sz="1600" dirty="0"/>
              <a:t> </a:t>
            </a:r>
            <a:r>
              <a:rPr lang="en-US" sz="1600" dirty="0"/>
              <a:t>how the brain codes our thoughts. Penguin.</a:t>
            </a:r>
            <a:br>
              <a:rPr lang="en-US" sz="1600" dirty="0"/>
            </a:br>
            <a:r>
              <a:rPr lang="en-US" sz="1600" dirty="0" err="1"/>
              <a:t>Dehaene</a:t>
            </a:r>
            <a:r>
              <a:rPr lang="en-US" sz="1600" dirty="0"/>
              <a:t>, S., Lau, H., &amp; </a:t>
            </a:r>
            <a:r>
              <a:rPr lang="en-US" sz="1600" dirty="0" err="1"/>
              <a:t>Kouider</a:t>
            </a:r>
            <a:r>
              <a:rPr lang="en-US" sz="1600" dirty="0"/>
              <a:t>, S. (2017). What is consciousness, and could machines have it? </a:t>
            </a:r>
            <a:r>
              <a:rPr lang="en-US" sz="1600" i="1" dirty="0"/>
              <a:t>Science</a:t>
            </a:r>
            <a:r>
              <a:rPr lang="en-US" sz="1600" dirty="0"/>
              <a:t>, 358(6362),</a:t>
            </a:r>
            <a:r>
              <a:rPr lang="hr-HR" sz="1600" dirty="0"/>
              <a:t> </a:t>
            </a:r>
            <a:r>
              <a:rPr lang="en-US" sz="1600" dirty="0"/>
              <a:t>486–492. </a:t>
            </a:r>
            <a:br>
              <a:rPr lang="en-US" sz="1600" dirty="0"/>
            </a:br>
            <a:r>
              <a:rPr lang="en-US" sz="1600" dirty="0" err="1"/>
              <a:t>Dehaene</a:t>
            </a:r>
            <a:r>
              <a:rPr lang="en-US" sz="1600" dirty="0"/>
              <a:t>, S., &amp; </a:t>
            </a:r>
            <a:r>
              <a:rPr lang="en-US" sz="1600" dirty="0" err="1"/>
              <a:t>Naccache</a:t>
            </a:r>
            <a:r>
              <a:rPr lang="en-US" sz="1600" dirty="0"/>
              <a:t>, L. (2001). Towards a cognitive neuroscience of consciousness: Basic evidence and a workspace</a:t>
            </a:r>
            <a:r>
              <a:rPr lang="hr-HR" sz="1600" dirty="0"/>
              <a:t> </a:t>
            </a:r>
            <a:r>
              <a:rPr lang="en-US" sz="1600" dirty="0"/>
              <a:t>framework. </a:t>
            </a:r>
            <a:r>
              <a:rPr lang="en-US" sz="1600" i="1" dirty="0"/>
              <a:t>Cognition</a:t>
            </a:r>
            <a:r>
              <a:rPr lang="en-US" sz="1600" dirty="0"/>
              <a:t>, 79(1), 1–37. </a:t>
            </a:r>
            <a:br>
              <a:rPr lang="en-US" sz="1600" dirty="0"/>
            </a:br>
            <a:r>
              <a:rPr lang="en-US" sz="1600" dirty="0" err="1"/>
              <a:t>Dehaene</a:t>
            </a:r>
            <a:r>
              <a:rPr lang="en-US" sz="1600" dirty="0"/>
              <a:t>, S., </a:t>
            </a:r>
            <a:r>
              <a:rPr lang="en-US" sz="1600" dirty="0" err="1"/>
              <a:t>Naccache</a:t>
            </a:r>
            <a:r>
              <a:rPr lang="en-US" sz="1600" dirty="0"/>
              <a:t>, L., Cohen, L., Le </a:t>
            </a:r>
            <a:r>
              <a:rPr lang="en-US" sz="1600" dirty="0" err="1"/>
              <a:t>Bihan</a:t>
            </a:r>
            <a:r>
              <a:rPr lang="en-US" sz="1600" dirty="0"/>
              <a:t>, D., </a:t>
            </a:r>
            <a:r>
              <a:rPr lang="en-US" sz="1600" dirty="0" err="1"/>
              <a:t>Mangin</a:t>
            </a:r>
            <a:r>
              <a:rPr lang="en-US" sz="1600" dirty="0"/>
              <a:t>, J.-F.,</a:t>
            </a:r>
            <a:r>
              <a:rPr lang="hr-HR" sz="1600" dirty="0"/>
              <a:t> </a:t>
            </a:r>
            <a:r>
              <a:rPr lang="en-US" sz="1600" dirty="0" err="1"/>
              <a:t>Poline</a:t>
            </a:r>
            <a:r>
              <a:rPr lang="en-US" sz="1600" dirty="0"/>
              <a:t>, J.-B., &amp; Rivière, D. (2001). Cerebral mechanisms of</a:t>
            </a:r>
            <a:r>
              <a:rPr lang="hr-HR" sz="1600" dirty="0"/>
              <a:t> </a:t>
            </a:r>
            <a:r>
              <a:rPr lang="en-US" sz="1600" dirty="0"/>
              <a:t>word masking and unconscious repetition priming. </a:t>
            </a:r>
            <a:r>
              <a:rPr lang="en-US" sz="1600" i="1" dirty="0"/>
              <a:t>Nat</a:t>
            </a:r>
            <a:r>
              <a:rPr lang="hr-HR" sz="1600" i="1" dirty="0"/>
              <a:t>. </a:t>
            </a:r>
            <a:r>
              <a:rPr lang="en-US" sz="1600" i="1" dirty="0" err="1"/>
              <a:t>Neurosci</a:t>
            </a:r>
            <a:r>
              <a:rPr lang="hr-HR" sz="1600" i="1" dirty="0"/>
              <a:t>.</a:t>
            </a:r>
            <a:r>
              <a:rPr lang="en-US" sz="1600" dirty="0"/>
              <a:t>, 4(7), 752–758.</a:t>
            </a:r>
          </a:p>
        </p:txBody>
      </p:sp>
      <p:pic>
        <p:nvPicPr>
          <p:cNvPr id="11" name="Picture 10">
            <a:extLst>
              <a:ext uri="{FF2B5EF4-FFF2-40B4-BE49-F238E27FC236}">
                <a16:creationId xmlns:a16="http://schemas.microsoft.com/office/drawing/2014/main" id="{F302BAA0-7960-4653-9394-0E2F3F3F91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1640" y="1340768"/>
            <a:ext cx="4248472" cy="4772784"/>
          </a:xfrm>
          <a:prstGeom prst="rect">
            <a:avLst/>
          </a:prstGeom>
        </p:spPr>
      </p:pic>
    </p:spTree>
    <p:extLst>
      <p:ext uri="{BB962C8B-B14F-4D97-AF65-F5344CB8AC3E}">
        <p14:creationId xmlns:p14="http://schemas.microsoft.com/office/powerpoint/2010/main" val="5576879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F296CE2-3E18-4E24-87B8-6AFFE19891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322" y="620688"/>
            <a:ext cx="8965356" cy="2592288"/>
          </a:xfrm>
        </p:spPr>
      </p:pic>
      <p:pic>
        <p:nvPicPr>
          <p:cNvPr id="6" name="Content Placeholder 4">
            <a:extLst>
              <a:ext uri="{FF2B5EF4-FFF2-40B4-BE49-F238E27FC236}">
                <a16:creationId xmlns:a16="http://schemas.microsoft.com/office/drawing/2014/main" id="{512BFF75-E706-4436-85BA-3715A3A927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3933056"/>
            <a:ext cx="7886700" cy="1523058"/>
          </a:xfrm>
          <a:prstGeom prst="rect">
            <a:avLst/>
          </a:prstGeom>
        </p:spPr>
      </p:pic>
    </p:spTree>
    <p:extLst>
      <p:ext uri="{BB962C8B-B14F-4D97-AF65-F5344CB8AC3E}">
        <p14:creationId xmlns:p14="http://schemas.microsoft.com/office/powerpoint/2010/main" val="5915914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7882CC2-616B-488A-BD9C-D8608F404C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332656"/>
            <a:ext cx="7258025" cy="3664360"/>
          </a:xfrm>
          <a:prstGeom prst="rect">
            <a:avLst/>
          </a:prstGeom>
        </p:spPr>
      </p:pic>
      <p:pic>
        <p:nvPicPr>
          <p:cNvPr id="11" name="Picture 10">
            <a:extLst>
              <a:ext uri="{FF2B5EF4-FFF2-40B4-BE49-F238E27FC236}">
                <a16:creationId xmlns:a16="http://schemas.microsoft.com/office/drawing/2014/main" id="{5DA805E4-2D22-440E-A0E4-74C4DF563C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756" y="4077072"/>
            <a:ext cx="7632848" cy="2687525"/>
          </a:xfrm>
          <a:prstGeom prst="rect">
            <a:avLst/>
          </a:prstGeom>
        </p:spPr>
      </p:pic>
    </p:spTree>
    <p:extLst>
      <p:ext uri="{BB962C8B-B14F-4D97-AF65-F5344CB8AC3E}">
        <p14:creationId xmlns:p14="http://schemas.microsoft.com/office/powerpoint/2010/main" val="2899900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537AC7-CAE8-41D3-9DCE-75ADC57287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290" y="0"/>
            <a:ext cx="5951950" cy="3628610"/>
          </a:xfrm>
          <a:prstGeom prst="rect">
            <a:avLst/>
          </a:prstGeom>
        </p:spPr>
      </p:pic>
      <p:pic>
        <p:nvPicPr>
          <p:cNvPr id="5" name="Picture 4">
            <a:extLst>
              <a:ext uri="{FF2B5EF4-FFF2-40B4-BE49-F238E27FC236}">
                <a16:creationId xmlns:a16="http://schemas.microsoft.com/office/drawing/2014/main" id="{18B4EB9E-34B5-4F7B-9584-36B5D6D61A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696" y="3740941"/>
            <a:ext cx="4896544" cy="3117059"/>
          </a:xfrm>
          <a:prstGeom prst="rect">
            <a:avLst/>
          </a:prstGeom>
        </p:spPr>
      </p:pic>
    </p:spTree>
    <p:extLst>
      <p:ext uri="{BB962C8B-B14F-4D97-AF65-F5344CB8AC3E}">
        <p14:creationId xmlns:p14="http://schemas.microsoft.com/office/powerpoint/2010/main" val="21511072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ECB996-9593-43D3-97B2-BF58FA8C26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1485"/>
            <a:ext cx="9144000" cy="5695030"/>
          </a:xfrm>
          <a:prstGeom prst="rect">
            <a:avLst/>
          </a:prstGeom>
        </p:spPr>
      </p:pic>
    </p:spTree>
    <p:extLst>
      <p:ext uri="{BB962C8B-B14F-4D97-AF65-F5344CB8AC3E}">
        <p14:creationId xmlns:p14="http://schemas.microsoft.com/office/powerpoint/2010/main" val="6302128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E91CBF-93D5-4746-BE19-B9CDD8C98E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692696"/>
            <a:ext cx="8388424" cy="3522859"/>
          </a:xfrm>
          <a:prstGeom prst="rect">
            <a:avLst/>
          </a:prstGeom>
        </p:spPr>
      </p:pic>
    </p:spTree>
    <p:extLst>
      <p:ext uri="{BB962C8B-B14F-4D97-AF65-F5344CB8AC3E}">
        <p14:creationId xmlns:p14="http://schemas.microsoft.com/office/powerpoint/2010/main" val="3626022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B6D74-FB20-453E-B250-92A7BCF69E89}"/>
              </a:ext>
            </a:extLst>
          </p:cNvPr>
          <p:cNvSpPr>
            <a:spLocks noGrp="1"/>
          </p:cNvSpPr>
          <p:nvPr>
            <p:ph type="title"/>
          </p:nvPr>
        </p:nvSpPr>
        <p:spPr>
          <a:xfrm>
            <a:off x="457200" y="116632"/>
            <a:ext cx="8229600" cy="634082"/>
          </a:xfrm>
        </p:spPr>
        <p:txBody>
          <a:bodyPr>
            <a:normAutofit fontScale="90000"/>
          </a:bodyPr>
          <a:lstStyle/>
          <a:p>
            <a:r>
              <a:rPr lang="hr-HR" dirty="0" err="1">
                <a:latin typeface="Calibri Light" panose="020F0302020204030204" pitchFamily="34" charset="0"/>
                <a:cs typeface="Calibri Light" panose="020F0302020204030204" pitchFamily="34" charset="0"/>
              </a:rPr>
              <a:t>Frédéric</a:t>
            </a:r>
            <a:r>
              <a:rPr lang="hr-HR" dirty="0">
                <a:latin typeface="Calibri Light" panose="020F0302020204030204" pitchFamily="34" charset="0"/>
                <a:cs typeface="Calibri Light" panose="020F0302020204030204" pitchFamily="34" charset="0"/>
              </a:rPr>
              <a:t> </a:t>
            </a:r>
            <a:r>
              <a:rPr lang="hr-HR" dirty="0" err="1">
                <a:latin typeface="Calibri Light" panose="020F0302020204030204" pitchFamily="34" charset="0"/>
                <a:cs typeface="Calibri Light" panose="020F0302020204030204" pitchFamily="34" charset="0"/>
              </a:rPr>
              <a:t>Bremer</a:t>
            </a:r>
            <a:r>
              <a:rPr lang="hr-HR" dirty="0">
                <a:latin typeface="Calibri Light" panose="020F0302020204030204" pitchFamily="34" charset="0"/>
                <a:cs typeface="Calibri Light" panose="020F0302020204030204" pitchFamily="34" charset="0"/>
              </a:rPr>
              <a:t> (1892-1982)</a:t>
            </a:r>
            <a:endParaRPr lang="en-US"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AE9D3BF8-280D-4DBC-BDEE-0FD19B69309A}"/>
              </a:ext>
            </a:extLst>
          </p:cNvPr>
          <p:cNvSpPr>
            <a:spLocks noGrp="1"/>
          </p:cNvSpPr>
          <p:nvPr>
            <p:ph idx="1"/>
          </p:nvPr>
        </p:nvSpPr>
        <p:spPr>
          <a:xfrm>
            <a:off x="120299" y="1691536"/>
            <a:ext cx="5868144" cy="6110072"/>
          </a:xfrm>
        </p:spPr>
        <p:txBody>
          <a:bodyPr>
            <a:noAutofit/>
          </a:bodyPr>
          <a:lstStyle/>
          <a:p>
            <a:pPr>
              <a:buFontTx/>
              <a:buChar char="-"/>
            </a:pPr>
            <a:r>
              <a:rPr lang="hr-HR" sz="1800" dirty="0"/>
              <a:t>U drugoj vrsti pokusa u kojem je </a:t>
            </a:r>
            <a:r>
              <a:rPr lang="hr-HR" sz="1800" dirty="0" err="1"/>
              <a:t>presjecanje</a:t>
            </a:r>
            <a:r>
              <a:rPr lang="hr-HR" sz="1800" dirty="0"/>
              <a:t> napravio</a:t>
            </a:r>
          </a:p>
          <a:p>
            <a:pPr marL="0" indent="0">
              <a:buNone/>
            </a:pPr>
            <a:r>
              <a:rPr lang="hr-HR" sz="1800" dirty="0"/>
              <a:t>       neposredno iznad mjesta gdje se spajaju moždano</a:t>
            </a:r>
          </a:p>
          <a:p>
            <a:pPr marL="0" indent="0">
              <a:buNone/>
            </a:pPr>
            <a:r>
              <a:rPr lang="hr-HR" sz="1800" dirty="0"/>
              <a:t>       deblo i leđna moždina (</a:t>
            </a:r>
            <a:r>
              <a:rPr lang="en-US" sz="1800" b="1" i="1" dirty="0" err="1">
                <a:solidFill>
                  <a:srgbClr val="FF0000"/>
                </a:solidFill>
              </a:rPr>
              <a:t>encéphale</a:t>
            </a:r>
            <a:r>
              <a:rPr lang="en-US" sz="1800" b="1" i="1" dirty="0">
                <a:solidFill>
                  <a:srgbClr val="FF0000"/>
                </a:solidFill>
              </a:rPr>
              <a:t> </a:t>
            </a:r>
            <a:r>
              <a:rPr lang="en-US" sz="1800" b="1" i="1" dirty="0" err="1">
                <a:solidFill>
                  <a:srgbClr val="FF0000"/>
                </a:solidFill>
              </a:rPr>
              <a:t>isolé</a:t>
            </a:r>
            <a:r>
              <a:rPr lang="en-US" sz="1800" dirty="0"/>
              <a:t>)</a:t>
            </a:r>
            <a:endParaRPr lang="hr-HR" sz="1800" dirty="0"/>
          </a:p>
          <a:p>
            <a:pPr marL="0" indent="0">
              <a:buNone/>
            </a:pPr>
            <a:endParaRPr lang="hr-HR" sz="1800" dirty="0"/>
          </a:p>
          <a:p>
            <a:pPr marL="0" indent="0" algn="just">
              <a:buNone/>
            </a:pPr>
            <a:r>
              <a:rPr lang="en-US" sz="1600" dirty="0"/>
              <a:t>I</a:t>
            </a:r>
            <a:r>
              <a:rPr lang="hr-HR" sz="1600" dirty="0"/>
              <a:t>ako je njime onemogućio pritjecanje osjetnih informacija iz leđne moždine, </a:t>
            </a:r>
            <a:r>
              <a:rPr lang="hr-HR" sz="1600" u="sng" dirty="0"/>
              <a:t>komunikacija između velikog mozga i moždanog debla ostala je netaknuta</a:t>
            </a:r>
            <a:r>
              <a:rPr lang="hr-HR" sz="1600" dirty="0"/>
              <a:t>, a rezultat je bio potpuno suprotan od prethodnog. Za razliku od stanja trajnog „sna“, odnosno kome „</a:t>
            </a:r>
            <a:r>
              <a:rPr lang="hr-HR" sz="1600" dirty="0" err="1"/>
              <a:t>mezencefaličke</a:t>
            </a:r>
            <a:r>
              <a:rPr lang="hr-HR" sz="1600" dirty="0"/>
              <a:t> mačke“ (</a:t>
            </a:r>
            <a:r>
              <a:rPr lang="en-US" sz="1600" i="1" dirty="0" err="1"/>
              <a:t>cerveau</a:t>
            </a:r>
            <a:r>
              <a:rPr lang="en-US" sz="1600" i="1" dirty="0"/>
              <a:t> </a:t>
            </a:r>
            <a:r>
              <a:rPr lang="en-US" sz="1600" i="1" dirty="0" err="1"/>
              <a:t>isolé</a:t>
            </a:r>
            <a:r>
              <a:rPr lang="en-US" sz="1600" dirty="0"/>
              <a:t>)</a:t>
            </a:r>
            <a:r>
              <a:rPr lang="hr-HR" sz="1600" dirty="0"/>
              <a:t>, </a:t>
            </a:r>
            <a:r>
              <a:rPr lang="hr-HR" sz="1600" u="sng" dirty="0">
                <a:solidFill>
                  <a:srgbClr val="FF0000"/>
                </a:solidFill>
              </a:rPr>
              <a:t>ovakvo </a:t>
            </a:r>
            <a:r>
              <a:rPr lang="hr-HR" sz="1600" u="sng" dirty="0" err="1">
                <a:solidFill>
                  <a:srgbClr val="FF0000"/>
                </a:solidFill>
              </a:rPr>
              <a:t>presjecanje</a:t>
            </a:r>
            <a:r>
              <a:rPr lang="hr-HR" sz="1600" u="sng" dirty="0">
                <a:solidFill>
                  <a:srgbClr val="FF0000"/>
                </a:solidFill>
              </a:rPr>
              <a:t> nije doveo do promjena u ciklusu budnosti i spavanja koje bi se razlikovale od onih u zdrave mačke</a:t>
            </a:r>
            <a:r>
              <a:rPr lang="hr-HR" sz="1600" dirty="0"/>
              <a:t>.</a:t>
            </a:r>
          </a:p>
          <a:p>
            <a:pPr marL="0" indent="0" algn="just">
              <a:buNone/>
            </a:pPr>
            <a:endParaRPr lang="hr-HR" sz="1600" dirty="0"/>
          </a:p>
          <a:p>
            <a:pPr marL="0" indent="0" algn="just">
              <a:buNone/>
            </a:pPr>
            <a:r>
              <a:rPr lang="hr-HR" sz="1600" u="sng" dirty="0"/>
              <a:t>I taj je nalaz </a:t>
            </a:r>
            <a:r>
              <a:rPr lang="hr-HR" sz="1600" u="sng" dirty="0" err="1"/>
              <a:t>Bremer</a:t>
            </a:r>
            <a:r>
              <a:rPr lang="hr-HR" sz="1600" u="sng" dirty="0"/>
              <a:t> pogrešno protumačio</a:t>
            </a:r>
            <a:r>
              <a:rPr lang="hr-HR" sz="1600" dirty="0"/>
              <a:t> u skladu sa svojim uvjerenjem da san nastaje zbog privremene </a:t>
            </a:r>
            <a:r>
              <a:rPr lang="hr-HR" sz="1600" dirty="0" err="1"/>
              <a:t>deaferentacije</a:t>
            </a:r>
            <a:r>
              <a:rPr lang="hr-HR" sz="1600" dirty="0"/>
              <a:t> moždane kore, odnosno da je san manifestacija smanjenja „</a:t>
            </a:r>
            <a:r>
              <a:rPr lang="hr-HR" sz="1600" dirty="0" err="1"/>
              <a:t>kortikalnog</a:t>
            </a:r>
            <a:r>
              <a:rPr lang="hr-HR" sz="1600" dirty="0"/>
              <a:t> tonusa“ koji se održava „kontinuiranim dotokom osjetnih informacija u veliki mozak“</a:t>
            </a:r>
            <a:endParaRPr lang="hr-HR" sz="1600" u="sng" dirty="0"/>
          </a:p>
          <a:p>
            <a:pPr marL="0" indent="0">
              <a:buNone/>
            </a:pPr>
            <a:endParaRPr lang="hr-HR" sz="1800" u="sng" dirty="0"/>
          </a:p>
          <a:p>
            <a:pPr>
              <a:buFontTx/>
              <a:buChar char="-"/>
            </a:pPr>
            <a:endParaRPr lang="hr-HR" sz="1800" dirty="0"/>
          </a:p>
          <a:p>
            <a:pPr>
              <a:buFontTx/>
              <a:buChar char="-"/>
            </a:pPr>
            <a:endParaRPr lang="hr-HR" sz="1800" dirty="0"/>
          </a:p>
          <a:p>
            <a:pPr>
              <a:buFontTx/>
              <a:buChar char="-"/>
            </a:pPr>
            <a:endParaRPr lang="hr-HR" sz="1800" dirty="0"/>
          </a:p>
          <a:p>
            <a:pPr>
              <a:buFontTx/>
              <a:buChar char="-"/>
            </a:pPr>
            <a:endParaRPr lang="hr-HR" sz="1800" dirty="0"/>
          </a:p>
        </p:txBody>
      </p:sp>
      <p:pic>
        <p:nvPicPr>
          <p:cNvPr id="5" name="Picture 4">
            <a:extLst>
              <a:ext uri="{FF2B5EF4-FFF2-40B4-BE49-F238E27FC236}">
                <a16:creationId xmlns:a16="http://schemas.microsoft.com/office/drawing/2014/main" id="{F1A1F733-860E-489D-A7E1-3890DFD93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2413" y="785587"/>
            <a:ext cx="3084083" cy="1811899"/>
          </a:xfrm>
          <a:prstGeom prst="rect">
            <a:avLst/>
          </a:prstGeom>
        </p:spPr>
      </p:pic>
      <p:pic>
        <p:nvPicPr>
          <p:cNvPr id="11" name="Picture 10">
            <a:extLst>
              <a:ext uri="{FF2B5EF4-FFF2-40B4-BE49-F238E27FC236}">
                <a16:creationId xmlns:a16="http://schemas.microsoft.com/office/drawing/2014/main" id="{57AEEBCC-4A5D-4D81-8082-674C24712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616" y="116632"/>
            <a:ext cx="886963" cy="1101984"/>
          </a:xfrm>
          <a:prstGeom prst="rect">
            <a:avLst/>
          </a:prstGeom>
        </p:spPr>
      </p:pic>
      <p:sp>
        <p:nvSpPr>
          <p:cNvPr id="13" name="TextBox 12">
            <a:extLst>
              <a:ext uri="{FF2B5EF4-FFF2-40B4-BE49-F238E27FC236}">
                <a16:creationId xmlns:a16="http://schemas.microsoft.com/office/drawing/2014/main" id="{30684C9C-29A8-4A5B-A240-B83F193CE0D9}"/>
              </a:ext>
            </a:extLst>
          </p:cNvPr>
          <p:cNvSpPr txBox="1"/>
          <p:nvPr/>
        </p:nvSpPr>
        <p:spPr>
          <a:xfrm>
            <a:off x="6529404" y="1756603"/>
            <a:ext cx="380728" cy="261610"/>
          </a:xfrm>
          <a:prstGeom prst="rect">
            <a:avLst/>
          </a:prstGeom>
          <a:noFill/>
        </p:spPr>
        <p:txBody>
          <a:bodyPr wrap="square" rtlCol="0">
            <a:spAutoFit/>
          </a:bodyPr>
          <a:lstStyle/>
          <a:p>
            <a:r>
              <a:rPr lang="hr-HR" sz="1100" b="1" dirty="0"/>
              <a:t>RF</a:t>
            </a:r>
            <a:endParaRPr lang="en-US" sz="1100" b="1" dirty="0"/>
          </a:p>
        </p:txBody>
      </p:sp>
      <p:pic>
        <p:nvPicPr>
          <p:cNvPr id="6" name="Picture 5">
            <a:extLst>
              <a:ext uri="{FF2B5EF4-FFF2-40B4-BE49-F238E27FC236}">
                <a16:creationId xmlns:a16="http://schemas.microsoft.com/office/drawing/2014/main" id="{1D07AA19-52D1-4414-A998-C71850DE24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2413" y="3307291"/>
            <a:ext cx="2404110" cy="1402080"/>
          </a:xfrm>
          <a:prstGeom prst="rect">
            <a:avLst/>
          </a:prstGeom>
        </p:spPr>
      </p:pic>
      <p:sp>
        <p:nvSpPr>
          <p:cNvPr id="7" name="TextBox 6">
            <a:extLst>
              <a:ext uri="{FF2B5EF4-FFF2-40B4-BE49-F238E27FC236}">
                <a16:creationId xmlns:a16="http://schemas.microsoft.com/office/drawing/2014/main" id="{F938F048-6F76-4C6C-9F95-676B5CD84581}"/>
              </a:ext>
            </a:extLst>
          </p:cNvPr>
          <p:cNvSpPr txBox="1"/>
          <p:nvPr/>
        </p:nvSpPr>
        <p:spPr>
          <a:xfrm>
            <a:off x="6276938" y="4732143"/>
            <a:ext cx="1872208" cy="369332"/>
          </a:xfrm>
          <a:prstGeom prst="rect">
            <a:avLst/>
          </a:prstGeom>
          <a:noFill/>
        </p:spPr>
        <p:txBody>
          <a:bodyPr wrap="square" rtlCol="0">
            <a:spAutoFit/>
          </a:bodyPr>
          <a:lstStyle/>
          <a:p>
            <a:r>
              <a:rPr lang="en-US" b="1" i="1" dirty="0" err="1"/>
              <a:t>encéphale</a:t>
            </a:r>
            <a:r>
              <a:rPr lang="en-US" b="1" i="1" dirty="0"/>
              <a:t> </a:t>
            </a:r>
            <a:r>
              <a:rPr lang="en-US" b="1" i="1" dirty="0" err="1"/>
              <a:t>isolé</a:t>
            </a:r>
            <a:endParaRPr lang="en-US" b="1" dirty="0"/>
          </a:p>
        </p:txBody>
      </p:sp>
      <p:sp>
        <p:nvSpPr>
          <p:cNvPr id="8" name="TextBox 7">
            <a:extLst>
              <a:ext uri="{FF2B5EF4-FFF2-40B4-BE49-F238E27FC236}">
                <a16:creationId xmlns:a16="http://schemas.microsoft.com/office/drawing/2014/main" id="{B72698A2-C7D4-4EFA-AB7F-0A8D38C47F89}"/>
              </a:ext>
            </a:extLst>
          </p:cNvPr>
          <p:cNvSpPr txBox="1"/>
          <p:nvPr/>
        </p:nvSpPr>
        <p:spPr>
          <a:xfrm>
            <a:off x="6156669" y="5877272"/>
            <a:ext cx="2846426" cy="830997"/>
          </a:xfrm>
          <a:prstGeom prst="rect">
            <a:avLst/>
          </a:prstGeom>
          <a:noFill/>
        </p:spPr>
        <p:txBody>
          <a:bodyPr wrap="square" rtlCol="0">
            <a:spAutoFit/>
          </a:bodyPr>
          <a:lstStyle/>
          <a:p>
            <a:r>
              <a:rPr lang="hr-HR" sz="1600" dirty="0" err="1"/>
              <a:t>Frédéric</a:t>
            </a:r>
            <a:r>
              <a:rPr lang="hr-HR" sz="1600" dirty="0"/>
              <a:t> </a:t>
            </a:r>
            <a:r>
              <a:rPr lang="hr-HR" sz="1600" dirty="0" err="1"/>
              <a:t>Bremer</a:t>
            </a:r>
            <a:r>
              <a:rPr lang="hr-HR" sz="1600" dirty="0"/>
              <a:t> 1892-1982: a </a:t>
            </a:r>
            <a:r>
              <a:rPr lang="hr-HR" sz="1600" dirty="0" err="1"/>
              <a:t>pioneer</a:t>
            </a:r>
            <a:r>
              <a:rPr lang="hr-HR" sz="1600" dirty="0"/>
              <a:t> </a:t>
            </a:r>
            <a:r>
              <a:rPr lang="hr-HR" sz="1600" dirty="0" err="1"/>
              <a:t>in</a:t>
            </a:r>
            <a:r>
              <a:rPr lang="hr-HR" sz="1600" dirty="0"/>
              <a:t> </a:t>
            </a:r>
            <a:r>
              <a:rPr lang="hr-HR" sz="1600" dirty="0" err="1"/>
              <a:t>sleep</a:t>
            </a:r>
            <a:r>
              <a:rPr lang="hr-HR" sz="1600" dirty="0"/>
              <a:t> </a:t>
            </a:r>
            <a:r>
              <a:rPr lang="hr-HR" sz="1600" dirty="0" err="1"/>
              <a:t>research</a:t>
            </a:r>
            <a:r>
              <a:rPr lang="hr-HR" sz="1600" dirty="0"/>
              <a:t>. </a:t>
            </a:r>
            <a:r>
              <a:rPr lang="hr-HR" sz="1600" i="1" dirty="0" err="1"/>
              <a:t>Sleep</a:t>
            </a:r>
            <a:r>
              <a:rPr lang="hr-HR" sz="1600" i="1" dirty="0"/>
              <a:t> Med. </a:t>
            </a:r>
            <a:r>
              <a:rPr lang="hr-HR" sz="1600" i="1" dirty="0" err="1"/>
              <a:t>Rev</a:t>
            </a:r>
            <a:r>
              <a:rPr lang="hr-HR" sz="1600" i="1" dirty="0"/>
              <a:t>.</a:t>
            </a:r>
            <a:r>
              <a:rPr lang="hr-HR" sz="1600" dirty="0"/>
              <a:t> 2000; 4: 505-514</a:t>
            </a:r>
            <a:endParaRPr lang="en-US" sz="1600" dirty="0"/>
          </a:p>
        </p:txBody>
      </p:sp>
    </p:spTree>
    <p:extLst>
      <p:ext uri="{BB962C8B-B14F-4D97-AF65-F5344CB8AC3E}">
        <p14:creationId xmlns:p14="http://schemas.microsoft.com/office/powerpoint/2010/main" val="14721408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0910A8-EFEB-4760-A42C-1000CF1B3D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412776"/>
            <a:ext cx="8244408" cy="3589172"/>
          </a:xfrm>
          <a:prstGeom prst="rect">
            <a:avLst/>
          </a:prstGeom>
        </p:spPr>
      </p:pic>
    </p:spTree>
    <p:extLst>
      <p:ext uri="{BB962C8B-B14F-4D97-AF65-F5344CB8AC3E}">
        <p14:creationId xmlns:p14="http://schemas.microsoft.com/office/powerpoint/2010/main" val="26353543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C31E93-1FEC-4C6F-8E25-70B8FA826A71}"/>
              </a:ext>
            </a:extLst>
          </p:cNvPr>
          <p:cNvSpPr>
            <a:spLocks noGrp="1"/>
          </p:cNvSpPr>
          <p:nvPr>
            <p:ph idx="1"/>
          </p:nvPr>
        </p:nvSpPr>
        <p:spPr>
          <a:xfrm>
            <a:off x="539552" y="908720"/>
            <a:ext cx="8568952" cy="5760640"/>
          </a:xfrm>
        </p:spPr>
        <p:txBody>
          <a:bodyPr>
            <a:normAutofit fontScale="77500" lnSpcReduction="20000"/>
          </a:bodyPr>
          <a:lstStyle/>
          <a:p>
            <a:pPr marL="0" indent="0">
              <a:buNone/>
            </a:pPr>
            <a:r>
              <a:rPr lang="hr-HR" dirty="0"/>
              <a:t>- </a:t>
            </a:r>
            <a:r>
              <a:rPr lang="en-US" dirty="0"/>
              <a:t>GWT addresses paradigm cases including the attentional blink (</a:t>
            </a:r>
            <a:r>
              <a:rPr lang="en-US" dirty="0" err="1"/>
              <a:t>Sergent</a:t>
            </a:r>
            <a:r>
              <a:rPr lang="en-US" dirty="0"/>
              <a:t> et al., 2005), masking (</a:t>
            </a:r>
            <a:r>
              <a:rPr lang="en-US" dirty="0" err="1"/>
              <a:t>Dehaene</a:t>
            </a:r>
            <a:r>
              <a:rPr lang="hr-HR" dirty="0"/>
              <a:t> </a:t>
            </a:r>
            <a:r>
              <a:rPr lang="en-US" dirty="0"/>
              <a:t>et al., 2001), and wakefulness vs. sleep (</a:t>
            </a:r>
            <a:r>
              <a:rPr lang="en-US" dirty="0" err="1"/>
              <a:t>Dehaene</a:t>
            </a:r>
            <a:r>
              <a:rPr lang="en-US" dirty="0"/>
              <a:t> et al.,</a:t>
            </a:r>
            <a:r>
              <a:rPr lang="hr-HR" dirty="0"/>
              <a:t> </a:t>
            </a:r>
            <a:r>
              <a:rPr lang="en-US" dirty="0"/>
              <a:t>2003)</a:t>
            </a:r>
            <a:r>
              <a:rPr lang="hr-HR" dirty="0"/>
              <a:t>; t</a:t>
            </a:r>
            <a:r>
              <a:rPr lang="en-US" dirty="0"/>
              <a:t>he broadcasting mechanism has conscious</a:t>
            </a:r>
            <a:r>
              <a:rPr lang="hr-HR" dirty="0"/>
              <a:t> </a:t>
            </a:r>
            <a:r>
              <a:rPr lang="en-US" dirty="0"/>
              <a:t>and unconscious alternatives.</a:t>
            </a:r>
            <a:endParaRPr lang="hr-HR" dirty="0"/>
          </a:p>
          <a:p>
            <a:pPr marL="0" indent="0">
              <a:buNone/>
            </a:pPr>
            <a:endParaRPr lang="hr-HR" dirty="0"/>
          </a:p>
          <a:p>
            <a:pPr>
              <a:buFontTx/>
              <a:buChar char="-"/>
            </a:pPr>
            <a:r>
              <a:rPr lang="en-US" dirty="0">
                <a:solidFill>
                  <a:srgbClr val="FF0000"/>
                </a:solidFill>
              </a:rPr>
              <a:t>billions of subsystems in the brain have</a:t>
            </a:r>
            <a:br>
              <a:rPr lang="en-US" dirty="0">
                <a:solidFill>
                  <a:srgbClr val="FF0000"/>
                </a:solidFill>
              </a:rPr>
            </a:br>
            <a:r>
              <a:rPr lang="en-US" dirty="0">
                <a:solidFill>
                  <a:srgbClr val="FF0000"/>
                </a:solidFill>
              </a:rPr>
              <a:t>a GW architecture so GWT faces the large network argument </a:t>
            </a:r>
            <a:r>
              <a:rPr lang="hr-HR" dirty="0">
                <a:solidFill>
                  <a:srgbClr val="FF0000"/>
                </a:solidFill>
              </a:rPr>
              <a:t>- a</a:t>
            </a:r>
            <a:r>
              <a:rPr lang="en-US" dirty="0" err="1">
                <a:solidFill>
                  <a:srgbClr val="FF0000"/>
                </a:solidFill>
              </a:rPr>
              <a:t>nother</a:t>
            </a:r>
            <a:r>
              <a:rPr lang="en-US" dirty="0">
                <a:solidFill>
                  <a:srgbClr val="FF0000"/>
                </a:solidFill>
              </a:rPr>
              <a:t> additional criterion is needed to</a:t>
            </a:r>
            <a:br>
              <a:rPr lang="en-US" dirty="0">
                <a:solidFill>
                  <a:srgbClr val="FF0000"/>
                </a:solidFill>
              </a:rPr>
            </a:br>
            <a:r>
              <a:rPr lang="en-US" dirty="0">
                <a:solidFill>
                  <a:srgbClr val="FF0000"/>
                </a:solidFill>
              </a:rPr>
              <a:t>decide which one of them gives rise to our seemingly</a:t>
            </a:r>
            <a:br>
              <a:rPr lang="en-US" dirty="0">
                <a:solidFill>
                  <a:srgbClr val="FF0000"/>
                </a:solidFill>
              </a:rPr>
            </a:br>
            <a:r>
              <a:rPr lang="en-US" dirty="0">
                <a:solidFill>
                  <a:srgbClr val="FF0000"/>
                </a:solidFill>
              </a:rPr>
              <a:t>unitary conscious experience, or GWT needs to give up</a:t>
            </a:r>
            <a:br>
              <a:rPr lang="en-US" dirty="0">
                <a:solidFill>
                  <a:srgbClr val="FF0000"/>
                </a:solidFill>
              </a:rPr>
            </a:br>
            <a:r>
              <a:rPr lang="en-US" dirty="0">
                <a:solidFill>
                  <a:srgbClr val="FF0000"/>
                </a:solidFill>
              </a:rPr>
              <a:t>the unity of consciousness</a:t>
            </a:r>
            <a:endParaRPr lang="hr-HR" dirty="0">
              <a:solidFill>
                <a:srgbClr val="FF0000"/>
              </a:solidFill>
            </a:endParaRPr>
          </a:p>
          <a:p>
            <a:pPr>
              <a:buFontTx/>
              <a:buChar char="-"/>
            </a:pPr>
            <a:r>
              <a:rPr lang="en-US" dirty="0">
                <a:solidFill>
                  <a:srgbClr val="FF0000"/>
                </a:solidFill>
              </a:rPr>
              <a:t>the need for additional criteria is also highlighted by the existence of</a:t>
            </a:r>
            <a:r>
              <a:rPr lang="hr-HR" dirty="0">
                <a:solidFill>
                  <a:srgbClr val="FF0000"/>
                </a:solidFill>
              </a:rPr>
              <a:t> </a:t>
            </a:r>
            <a:r>
              <a:rPr lang="en-US" dirty="0">
                <a:solidFill>
                  <a:srgbClr val="FF0000"/>
                </a:solidFill>
              </a:rPr>
              <a:t>systems such as the immune and the vegetative nervous</a:t>
            </a:r>
            <a:br>
              <a:rPr lang="en-US" dirty="0">
                <a:solidFill>
                  <a:srgbClr val="FF0000"/>
                </a:solidFill>
              </a:rPr>
            </a:br>
            <a:r>
              <a:rPr lang="en-US" dirty="0">
                <a:solidFill>
                  <a:srgbClr val="FF0000"/>
                </a:solidFill>
              </a:rPr>
              <a:t>systems, which can also be seen as having a GW structure with broadcasting but are not granted consciousness by GWT</a:t>
            </a:r>
            <a:endParaRPr lang="hr-HR" dirty="0">
              <a:solidFill>
                <a:srgbClr val="FF0000"/>
              </a:solidFill>
            </a:endParaRPr>
          </a:p>
          <a:p>
            <a:pPr>
              <a:buFontTx/>
              <a:buChar char="-"/>
            </a:pPr>
            <a:r>
              <a:rPr lang="en-US" dirty="0">
                <a:solidFill>
                  <a:srgbClr val="FF0000"/>
                </a:solidFill>
              </a:rPr>
              <a:t>the main challenge for GWT seems to be</a:t>
            </a:r>
            <a:br>
              <a:rPr lang="en-US" dirty="0">
                <a:solidFill>
                  <a:srgbClr val="FF0000"/>
                </a:solidFill>
              </a:rPr>
            </a:br>
            <a:r>
              <a:rPr lang="en-US" dirty="0">
                <a:solidFill>
                  <a:srgbClr val="FF0000"/>
                </a:solidFill>
              </a:rPr>
              <a:t>that it grants consciousness to too many systems</a:t>
            </a:r>
            <a:r>
              <a:rPr lang="hr-HR" dirty="0">
                <a:solidFill>
                  <a:srgbClr val="FF0000"/>
                </a:solidFill>
              </a:rPr>
              <a:t>:</a:t>
            </a:r>
            <a:r>
              <a:rPr lang="en-US" dirty="0">
                <a:solidFill>
                  <a:srgbClr val="FF0000"/>
                </a:solidFill>
              </a:rPr>
              <a:t/>
            </a:r>
            <a:br>
              <a:rPr lang="en-US" dirty="0">
                <a:solidFill>
                  <a:srgbClr val="FF0000"/>
                </a:solidFill>
              </a:rPr>
            </a:br>
            <a:r>
              <a:rPr lang="en-US" dirty="0">
                <a:solidFill>
                  <a:srgbClr val="FF0000"/>
                </a:solidFill>
              </a:rPr>
              <a:t>GWT needs to provide criteria to cope with</a:t>
            </a:r>
            <a:br>
              <a:rPr lang="en-US" dirty="0">
                <a:solidFill>
                  <a:srgbClr val="FF0000"/>
                </a:solidFill>
              </a:rPr>
            </a:br>
            <a:r>
              <a:rPr lang="en-US" dirty="0">
                <a:solidFill>
                  <a:srgbClr val="FF0000"/>
                </a:solidFill>
              </a:rPr>
              <a:t>the small (and large) network argument </a:t>
            </a: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6519624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87F8E3-36E0-438A-A000-1AEFEF35B0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8" y="116632"/>
            <a:ext cx="7380312" cy="3285787"/>
          </a:xfrm>
          <a:prstGeom prst="rect">
            <a:avLst/>
          </a:prstGeom>
        </p:spPr>
      </p:pic>
      <p:pic>
        <p:nvPicPr>
          <p:cNvPr id="7" name="Picture 6">
            <a:extLst>
              <a:ext uri="{FF2B5EF4-FFF2-40B4-BE49-F238E27FC236}">
                <a16:creationId xmlns:a16="http://schemas.microsoft.com/office/drawing/2014/main" id="{2E594EB4-D7B7-4444-B348-DB89B9FC68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6" y="3402419"/>
            <a:ext cx="7949227" cy="2886025"/>
          </a:xfrm>
          <a:prstGeom prst="rect">
            <a:avLst/>
          </a:prstGeom>
        </p:spPr>
      </p:pic>
    </p:spTree>
    <p:extLst>
      <p:ext uri="{BB962C8B-B14F-4D97-AF65-F5344CB8AC3E}">
        <p14:creationId xmlns:p14="http://schemas.microsoft.com/office/powerpoint/2010/main" val="3505357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8A7AB8B-882B-464E-B778-099FE193A1F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861" y="1268760"/>
            <a:ext cx="8686277" cy="3817519"/>
          </a:xfrm>
        </p:spPr>
      </p:pic>
    </p:spTree>
    <p:extLst>
      <p:ext uri="{BB962C8B-B14F-4D97-AF65-F5344CB8AC3E}">
        <p14:creationId xmlns:p14="http://schemas.microsoft.com/office/powerpoint/2010/main" val="2135269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03281-CAAF-4677-A202-47ECE18E5AFF}"/>
              </a:ext>
            </a:extLst>
          </p:cNvPr>
          <p:cNvSpPr>
            <a:spLocks noGrp="1"/>
          </p:cNvSpPr>
          <p:nvPr>
            <p:ph type="title"/>
          </p:nvPr>
        </p:nvSpPr>
        <p:spPr>
          <a:xfrm>
            <a:off x="251520" y="365127"/>
            <a:ext cx="9199934" cy="759618"/>
          </a:xfrm>
        </p:spPr>
        <p:txBody>
          <a:bodyPr/>
          <a:lstStyle/>
          <a:p>
            <a:r>
              <a:rPr lang="hr-HR" dirty="0"/>
              <a:t>6. </a:t>
            </a:r>
            <a:r>
              <a:rPr lang="hr-HR" b="1" dirty="0"/>
              <a:t>HOTT</a:t>
            </a:r>
            <a:r>
              <a:rPr lang="hr-HR" dirty="0"/>
              <a:t> – </a:t>
            </a:r>
            <a:r>
              <a:rPr lang="hr-HR" dirty="0" err="1"/>
              <a:t>higher</a:t>
            </a:r>
            <a:r>
              <a:rPr lang="hr-HR" dirty="0"/>
              <a:t> </a:t>
            </a:r>
            <a:r>
              <a:rPr lang="hr-HR" dirty="0" err="1"/>
              <a:t>order</a:t>
            </a:r>
            <a:r>
              <a:rPr lang="hr-HR" dirty="0"/>
              <a:t> </a:t>
            </a:r>
            <a:r>
              <a:rPr lang="hr-HR" dirty="0" err="1"/>
              <a:t>thought</a:t>
            </a:r>
            <a:r>
              <a:rPr lang="hr-HR" dirty="0"/>
              <a:t> </a:t>
            </a:r>
            <a:r>
              <a:rPr lang="hr-HR" dirty="0" err="1"/>
              <a:t>theory</a:t>
            </a:r>
            <a:r>
              <a:rPr lang="hr-HR" dirty="0"/>
              <a:t> </a:t>
            </a:r>
            <a:endParaRPr lang="en-US" dirty="0"/>
          </a:p>
        </p:txBody>
      </p:sp>
      <p:pic>
        <p:nvPicPr>
          <p:cNvPr id="4" name="Picture 3" descr="GRAPHIC: FIRST-ORDER THEORY AND HIGHER-ORDER THEORY FIGURE">
            <a:extLst>
              <a:ext uri="{FF2B5EF4-FFF2-40B4-BE49-F238E27FC236}">
                <a16:creationId xmlns:a16="http://schemas.microsoft.com/office/drawing/2014/main" id="{5C48EB61-EC9C-4EAE-AA83-FFA695D1846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68761"/>
            <a:ext cx="4608512" cy="3096344"/>
          </a:xfrm>
          <a:prstGeom prst="rect">
            <a:avLst/>
          </a:prstGeom>
          <a:noFill/>
          <a:ln>
            <a:noFill/>
          </a:ln>
        </p:spPr>
      </p:pic>
      <p:pic>
        <p:nvPicPr>
          <p:cNvPr id="6" name="Picture 5">
            <a:extLst>
              <a:ext uri="{FF2B5EF4-FFF2-40B4-BE49-F238E27FC236}">
                <a16:creationId xmlns:a16="http://schemas.microsoft.com/office/drawing/2014/main" id="{08E1BF6D-BFA3-4D02-B6B2-ACA65C124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808" y="4149080"/>
            <a:ext cx="5806440" cy="2667000"/>
          </a:xfrm>
          <a:prstGeom prst="rect">
            <a:avLst/>
          </a:prstGeom>
        </p:spPr>
      </p:pic>
    </p:spTree>
    <p:extLst>
      <p:ext uri="{BB962C8B-B14F-4D97-AF65-F5344CB8AC3E}">
        <p14:creationId xmlns:p14="http://schemas.microsoft.com/office/powerpoint/2010/main" val="36318029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00810-74EF-49A4-8006-25B176E99BED}"/>
              </a:ext>
            </a:extLst>
          </p:cNvPr>
          <p:cNvSpPr>
            <a:spLocks noGrp="1"/>
          </p:cNvSpPr>
          <p:nvPr>
            <p:ph type="title"/>
          </p:nvPr>
        </p:nvSpPr>
        <p:spPr>
          <a:xfrm>
            <a:off x="628650" y="365127"/>
            <a:ext cx="7886700" cy="759618"/>
          </a:xfrm>
        </p:spPr>
        <p:txBody>
          <a:bodyPr/>
          <a:lstStyle/>
          <a:p>
            <a:r>
              <a:rPr lang="hr-HR" dirty="0"/>
              <a:t>HOTT – nastavak</a:t>
            </a:r>
            <a:endParaRPr lang="en-US" dirty="0"/>
          </a:p>
        </p:txBody>
      </p:sp>
      <p:sp>
        <p:nvSpPr>
          <p:cNvPr id="3" name="Content Placeholder 2">
            <a:extLst>
              <a:ext uri="{FF2B5EF4-FFF2-40B4-BE49-F238E27FC236}">
                <a16:creationId xmlns:a16="http://schemas.microsoft.com/office/drawing/2014/main" id="{E5284B14-8E77-4836-8098-8DA09AEB45BC}"/>
              </a:ext>
            </a:extLst>
          </p:cNvPr>
          <p:cNvSpPr>
            <a:spLocks noGrp="1"/>
          </p:cNvSpPr>
          <p:nvPr>
            <p:ph idx="1"/>
          </p:nvPr>
        </p:nvSpPr>
        <p:spPr>
          <a:xfrm>
            <a:off x="628650" y="1268760"/>
            <a:ext cx="7886700" cy="4843735"/>
          </a:xfrm>
        </p:spPr>
        <p:txBody>
          <a:bodyPr>
            <a:normAutofit fontScale="77500" lnSpcReduction="20000"/>
          </a:bodyPr>
          <a:lstStyle/>
          <a:p>
            <a:pPr>
              <a:buFontTx/>
              <a:buChar char="-"/>
            </a:pPr>
            <a:r>
              <a:rPr lang="hr-HR" dirty="0"/>
              <a:t>ima puno varijanti i tumačenja</a:t>
            </a:r>
          </a:p>
          <a:p>
            <a:pPr>
              <a:buFontTx/>
              <a:buChar char="-"/>
            </a:pPr>
            <a:r>
              <a:rPr lang="hr-HR" dirty="0">
                <a:solidFill>
                  <a:srgbClr val="FF0000"/>
                </a:solidFill>
              </a:rPr>
              <a:t>ovisno o tumačenju, mogu se primijeniti argumenti male mreže ili drugih sustava</a:t>
            </a:r>
          </a:p>
          <a:p>
            <a:pPr>
              <a:buFontTx/>
              <a:buChar char="-"/>
            </a:pPr>
            <a:r>
              <a:rPr lang="hr-HR" dirty="0">
                <a:solidFill>
                  <a:srgbClr val="FF0000"/>
                </a:solidFill>
              </a:rPr>
              <a:t>u jednoj krajnosti, ako tumačimo misli višeg reda kao jednostavno računanje u 2 stupnja, HOTT podliježe argumentu male mreže jer </a:t>
            </a:r>
            <a:r>
              <a:rPr lang="hr-HR" dirty="0" smtClean="0">
                <a:solidFill>
                  <a:srgbClr val="FF0000"/>
                </a:solidFill>
              </a:rPr>
              <a:t>bi prema tome</a:t>
            </a:r>
            <a:r>
              <a:rPr lang="hr-HR" dirty="0" smtClean="0">
                <a:solidFill>
                  <a:srgbClr val="FF0000"/>
                </a:solidFill>
              </a:rPr>
              <a:t> </a:t>
            </a:r>
            <a:r>
              <a:rPr lang="hr-HR" dirty="0">
                <a:solidFill>
                  <a:srgbClr val="FF0000"/>
                </a:solidFill>
              </a:rPr>
              <a:t>svaki računalni program s 2 stupnja </a:t>
            </a:r>
            <a:r>
              <a:rPr lang="hr-HR" dirty="0" smtClean="0">
                <a:solidFill>
                  <a:srgbClr val="FF0000"/>
                </a:solidFill>
              </a:rPr>
              <a:t>bio</a:t>
            </a:r>
            <a:r>
              <a:rPr lang="hr-HR" dirty="0" smtClean="0">
                <a:solidFill>
                  <a:srgbClr val="FF0000"/>
                </a:solidFill>
              </a:rPr>
              <a:t> </a:t>
            </a:r>
            <a:r>
              <a:rPr lang="hr-HR" dirty="0">
                <a:solidFill>
                  <a:srgbClr val="FF0000"/>
                </a:solidFill>
              </a:rPr>
              <a:t>svjestan</a:t>
            </a:r>
          </a:p>
          <a:p>
            <a:pPr>
              <a:buFontTx/>
              <a:buChar char="-"/>
            </a:pPr>
            <a:r>
              <a:rPr lang="hr-HR" dirty="0" smtClean="0">
                <a:solidFill>
                  <a:srgbClr val="FF0000"/>
                </a:solidFill>
              </a:rPr>
              <a:t>HOTT </a:t>
            </a:r>
            <a:r>
              <a:rPr lang="hr-HR" dirty="0">
                <a:solidFill>
                  <a:srgbClr val="FF0000"/>
                </a:solidFill>
              </a:rPr>
              <a:t>treba predložiti kriterije za razlikovanje koji su sustavi svjesni i objasniti koji podsustavi mozga doprinose našem </a:t>
            </a:r>
            <a:r>
              <a:rPr lang="hr-HR" dirty="0" smtClean="0">
                <a:solidFill>
                  <a:srgbClr val="FF0000"/>
                </a:solidFill>
              </a:rPr>
              <a:t>‘naizgled’ </a:t>
            </a:r>
            <a:r>
              <a:rPr lang="hr-HR" dirty="0">
                <a:solidFill>
                  <a:srgbClr val="FF0000"/>
                </a:solidFill>
              </a:rPr>
              <a:t>jedinstvenom svjesnom iskustvu</a:t>
            </a:r>
          </a:p>
          <a:p>
            <a:pPr>
              <a:buFontTx/>
              <a:buChar char="-"/>
            </a:pPr>
            <a:r>
              <a:rPr lang="hr-HR" dirty="0">
                <a:solidFill>
                  <a:srgbClr val="FF0000"/>
                </a:solidFill>
              </a:rPr>
              <a:t>u drugom ekstremu, misli višeg reda mogu se jednostavno odnositi na svakodnevni koncept razmišljanja, pa vrijedi „argument sustava”: HOTT treba objasniti što je ključno da nešto bude 'misao' i koji sustavi mogu proizvoditi ekvivalente 'mislima' i biti </a:t>
            </a:r>
            <a:r>
              <a:rPr lang="hr-HR" dirty="0" err="1">
                <a:solidFill>
                  <a:srgbClr val="FF0000"/>
                </a:solidFill>
              </a:rPr>
              <a:t>svjestni</a:t>
            </a:r>
            <a:r>
              <a:rPr lang="hr-HR" dirty="0">
                <a:solidFill>
                  <a:srgbClr val="FF0000"/>
                </a:solidFill>
              </a:rPr>
              <a:t> (osim ljudi)</a:t>
            </a:r>
          </a:p>
          <a:p>
            <a:pPr>
              <a:buFontTx/>
              <a:buChar char="-"/>
            </a:pPr>
            <a:endParaRPr lang="hr-HR" dirty="0">
              <a:solidFill>
                <a:srgbClr val="FF0000"/>
              </a:solidFill>
            </a:endParaRPr>
          </a:p>
          <a:p>
            <a:pPr>
              <a:buFontTx/>
              <a:buChar char="-"/>
            </a:pPr>
            <a:r>
              <a:rPr lang="hr-HR" dirty="0">
                <a:solidFill>
                  <a:srgbClr val="FF0000"/>
                </a:solidFill>
              </a:rPr>
              <a:t>dodatno, ne predlaže mehanizam putem kojega nastaje C.</a:t>
            </a:r>
            <a:endParaRPr lang="en-US" dirty="0">
              <a:solidFill>
                <a:srgbClr val="FF0000"/>
              </a:solidFill>
            </a:endParaRPr>
          </a:p>
        </p:txBody>
      </p:sp>
    </p:spTree>
    <p:extLst>
      <p:ext uri="{BB962C8B-B14F-4D97-AF65-F5344CB8AC3E}">
        <p14:creationId xmlns:p14="http://schemas.microsoft.com/office/powerpoint/2010/main" val="18837978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88640"/>
            <a:ext cx="5768340" cy="6423660"/>
          </a:xfrm>
          <a:prstGeom prst="rect">
            <a:avLst/>
          </a:prstGeom>
        </p:spPr>
      </p:pic>
      <p:pic>
        <p:nvPicPr>
          <p:cNvPr id="5" name="Content Placeholder 4">
            <a:extLst>
              <a:ext uri="{FF2B5EF4-FFF2-40B4-BE49-F238E27FC236}">
                <a16:creationId xmlns:a16="http://schemas.microsoft.com/office/drawing/2014/main" id="{5FC40706-ACAA-4DD0-89DA-04DD3134FF6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236296" y="620688"/>
            <a:ext cx="1332239" cy="1824764"/>
          </a:xfrm>
        </p:spPr>
      </p:pic>
    </p:spTree>
    <p:extLst>
      <p:ext uri="{BB962C8B-B14F-4D97-AF65-F5344CB8AC3E}">
        <p14:creationId xmlns:p14="http://schemas.microsoft.com/office/powerpoint/2010/main" val="42441801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D1514-648A-4275-8A69-0497F107A257}"/>
              </a:ext>
            </a:extLst>
          </p:cNvPr>
          <p:cNvSpPr>
            <a:spLocks noGrp="1"/>
          </p:cNvSpPr>
          <p:nvPr>
            <p:ph type="title"/>
          </p:nvPr>
        </p:nvSpPr>
        <p:spPr>
          <a:xfrm>
            <a:off x="467544" y="116633"/>
            <a:ext cx="8515350" cy="576064"/>
          </a:xfrm>
        </p:spPr>
        <p:txBody>
          <a:bodyPr>
            <a:normAutofit fontScale="90000"/>
          </a:bodyPr>
          <a:lstStyle/>
          <a:p>
            <a:r>
              <a:rPr lang="hr-HR" dirty="0"/>
              <a:t>7. </a:t>
            </a:r>
            <a:r>
              <a:rPr lang="hr-HR" b="1" dirty="0"/>
              <a:t>PPT</a:t>
            </a:r>
            <a:r>
              <a:rPr lang="hr-HR" dirty="0"/>
              <a:t> – </a:t>
            </a:r>
            <a:r>
              <a:rPr lang="hr-HR" dirty="0" err="1"/>
              <a:t>predictive</a:t>
            </a:r>
            <a:r>
              <a:rPr lang="hr-HR" dirty="0"/>
              <a:t> processing </a:t>
            </a:r>
            <a:r>
              <a:rPr lang="hr-HR" dirty="0" err="1"/>
              <a:t>theory</a:t>
            </a:r>
            <a:r>
              <a:rPr lang="hr-HR" dirty="0"/>
              <a:t> </a:t>
            </a:r>
            <a:endParaRPr lang="en-US" dirty="0"/>
          </a:p>
        </p:txBody>
      </p:sp>
      <p:sp>
        <p:nvSpPr>
          <p:cNvPr id="3" name="Content Placeholder 2">
            <a:extLst>
              <a:ext uri="{FF2B5EF4-FFF2-40B4-BE49-F238E27FC236}">
                <a16:creationId xmlns:a16="http://schemas.microsoft.com/office/drawing/2014/main" id="{E0727573-F04A-4C2D-A37A-271FDB68B84C}"/>
              </a:ext>
            </a:extLst>
          </p:cNvPr>
          <p:cNvSpPr>
            <a:spLocks noGrp="1"/>
          </p:cNvSpPr>
          <p:nvPr>
            <p:ph idx="1"/>
          </p:nvPr>
        </p:nvSpPr>
        <p:spPr>
          <a:xfrm>
            <a:off x="-11134" y="692696"/>
            <a:ext cx="4655141" cy="5709643"/>
          </a:xfrm>
        </p:spPr>
        <p:txBody>
          <a:bodyPr>
            <a:normAutofit/>
          </a:bodyPr>
          <a:lstStyle/>
          <a:p>
            <a:pPr>
              <a:buFontTx/>
              <a:buChar char="-"/>
            </a:pPr>
            <a:r>
              <a:rPr lang="hr-HR" sz="1800" dirty="0"/>
              <a:t>prema PPT-u, mozak od struje ulaznih podataka očekuje samo jednu sliku, da ako mu damo dvije slike istovremeno, moći će obrađivati samo malo jednu pa malo drugu (</a:t>
            </a:r>
            <a:r>
              <a:rPr lang="hr-HR" sz="1800" i="1" dirty="0" err="1"/>
              <a:t>binocular</a:t>
            </a:r>
            <a:r>
              <a:rPr lang="hr-HR" sz="1800" i="1" dirty="0"/>
              <a:t> </a:t>
            </a:r>
            <a:r>
              <a:rPr lang="hr-HR" sz="1800" i="1" dirty="0" err="1"/>
              <a:t>rivalry</a:t>
            </a:r>
            <a:r>
              <a:rPr lang="hr-HR" sz="1800" dirty="0"/>
              <a:t>); u trenutcima dok se jedna obrađuje i dio je svijesti, druga se obrađuje nesvjesno</a:t>
            </a:r>
          </a:p>
          <a:p>
            <a:pPr>
              <a:buFontTx/>
              <a:buChar char="-"/>
            </a:pPr>
            <a:r>
              <a:rPr lang="hr-HR" sz="1800" dirty="0"/>
              <a:t>svaka interna reprezentacija služi za uzvodno (</a:t>
            </a:r>
            <a:r>
              <a:rPr lang="hr-HR" sz="1800" i="1" dirty="0"/>
              <a:t>top-</a:t>
            </a:r>
            <a:r>
              <a:rPr lang="hr-HR" sz="1800" i="1" dirty="0" err="1"/>
              <a:t>down</a:t>
            </a:r>
            <a:r>
              <a:rPr lang="hr-HR" sz="1800" dirty="0"/>
              <a:t>) predviđanje, a svijet oko nas doživljavamo strukturiranim zbog tih internih reprezentacija</a:t>
            </a:r>
            <a:endParaRPr lang="en-US" sz="1800" dirty="0"/>
          </a:p>
          <a:p>
            <a:pPr>
              <a:buFontTx/>
              <a:buChar char="-"/>
            </a:pPr>
            <a:r>
              <a:rPr lang="hr-HR" sz="1800" dirty="0"/>
              <a:t>ako zbog bilo kojeg razloga </a:t>
            </a:r>
            <a:r>
              <a:rPr lang="hr-HR" sz="1800" i="1" dirty="0" err="1"/>
              <a:t>reality</a:t>
            </a:r>
            <a:r>
              <a:rPr lang="hr-HR" sz="1800" i="1" dirty="0"/>
              <a:t> </a:t>
            </a:r>
            <a:r>
              <a:rPr lang="hr-HR" sz="1800" i="1" dirty="0" err="1"/>
              <a:t>check</a:t>
            </a:r>
            <a:r>
              <a:rPr lang="hr-HR" sz="1800" dirty="0"/>
              <a:t> moždane kore čeonog režnja ne uspije nastupaju simptomi psihoze (najčešće je to </a:t>
            </a:r>
            <a:r>
              <a:rPr lang="hr-HR" sz="1800" dirty="0" err="1"/>
              <a:t>schizofrenija</a:t>
            </a:r>
            <a:r>
              <a:rPr lang="hr-HR" sz="1800" dirty="0"/>
              <a:t>, ali psihoza može biti i izazvana npr. amfetaminima)</a:t>
            </a:r>
          </a:p>
        </p:txBody>
      </p:sp>
      <p:pic>
        <p:nvPicPr>
          <p:cNvPr id="5" name="Picture 4">
            <a:extLst>
              <a:ext uri="{FF2B5EF4-FFF2-40B4-BE49-F238E27FC236}">
                <a16:creationId xmlns:a16="http://schemas.microsoft.com/office/drawing/2014/main" id="{08EB33E8-C18C-446F-98D6-3B343D31B1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6430" y="1196752"/>
            <a:ext cx="4176464" cy="2649387"/>
          </a:xfrm>
          <a:prstGeom prst="rect">
            <a:avLst/>
          </a:prstGeom>
        </p:spPr>
      </p:pic>
      <p:sp>
        <p:nvSpPr>
          <p:cNvPr id="6" name="TextBox 5">
            <a:extLst>
              <a:ext uri="{FF2B5EF4-FFF2-40B4-BE49-F238E27FC236}">
                <a16:creationId xmlns:a16="http://schemas.microsoft.com/office/drawing/2014/main" id="{E8B57CA1-705F-4A5B-BFC3-0DC6DD7CA09B}"/>
              </a:ext>
            </a:extLst>
          </p:cNvPr>
          <p:cNvSpPr txBox="1"/>
          <p:nvPr/>
        </p:nvSpPr>
        <p:spPr>
          <a:xfrm>
            <a:off x="237272" y="6301681"/>
            <a:ext cx="7003182" cy="523220"/>
          </a:xfrm>
          <a:prstGeom prst="rect">
            <a:avLst/>
          </a:prstGeom>
          <a:noFill/>
        </p:spPr>
        <p:txBody>
          <a:bodyPr wrap="square" rtlCol="0">
            <a:spAutoFit/>
          </a:bodyPr>
          <a:lstStyle/>
          <a:p>
            <a:r>
              <a:rPr lang="hr-HR" sz="1400" b="1" dirty="0" err="1"/>
              <a:t>Rao</a:t>
            </a:r>
            <a:r>
              <a:rPr lang="hr-HR" sz="1400" b="1" dirty="0"/>
              <a:t> </a:t>
            </a:r>
            <a:r>
              <a:rPr lang="hr-HR" sz="1400" b="1" dirty="0" err="1"/>
              <a:t>Rajesh</a:t>
            </a:r>
            <a:r>
              <a:rPr lang="hr-HR" sz="1400" dirty="0"/>
              <a:t>, </a:t>
            </a:r>
            <a:r>
              <a:rPr lang="hr-HR" sz="1400" b="1" dirty="0"/>
              <a:t>Dana</a:t>
            </a:r>
            <a:r>
              <a:rPr lang="hr-HR" sz="1400" dirty="0"/>
              <a:t> </a:t>
            </a:r>
            <a:r>
              <a:rPr lang="hr-HR" sz="1400" b="1" dirty="0" err="1"/>
              <a:t>Ballard</a:t>
            </a:r>
            <a:r>
              <a:rPr lang="hr-HR" sz="1400" dirty="0"/>
              <a:t>. </a:t>
            </a:r>
            <a:r>
              <a:rPr lang="en-US" sz="1400" dirty="0"/>
              <a:t>Predictive coding in the visual cortex:</a:t>
            </a:r>
            <a:r>
              <a:rPr lang="hr-HR" sz="1400" dirty="0"/>
              <a:t> </a:t>
            </a:r>
            <a:r>
              <a:rPr lang="en-US" sz="1400" dirty="0"/>
              <a:t>a functional interpretation of some</a:t>
            </a:r>
            <a:r>
              <a:rPr lang="hr-HR" sz="1400" dirty="0"/>
              <a:t> </a:t>
            </a:r>
            <a:r>
              <a:rPr lang="en-US" sz="1400" dirty="0"/>
              <a:t>extra-classical receptive-field effects</a:t>
            </a:r>
            <a:r>
              <a:rPr lang="hr-HR" sz="1400" dirty="0"/>
              <a:t>. </a:t>
            </a:r>
            <a:r>
              <a:rPr lang="hr-HR" sz="1400" i="1" dirty="0"/>
              <a:t>Nat. </a:t>
            </a:r>
            <a:r>
              <a:rPr lang="hr-HR" sz="1400" i="1" dirty="0" err="1"/>
              <a:t>Neurosci</a:t>
            </a:r>
            <a:r>
              <a:rPr lang="hr-HR" sz="1400" dirty="0"/>
              <a:t>. 1999; 2: 79-87.</a:t>
            </a:r>
            <a:endParaRPr lang="en-US" sz="1400" dirty="0"/>
          </a:p>
        </p:txBody>
      </p:sp>
      <p:sp>
        <p:nvSpPr>
          <p:cNvPr id="7" name="TextBox 6">
            <a:extLst>
              <a:ext uri="{FF2B5EF4-FFF2-40B4-BE49-F238E27FC236}">
                <a16:creationId xmlns:a16="http://schemas.microsoft.com/office/drawing/2014/main" id="{7A44B1D6-D942-4912-B5CC-E6BC41280D7D}"/>
              </a:ext>
            </a:extLst>
          </p:cNvPr>
          <p:cNvSpPr txBox="1"/>
          <p:nvPr/>
        </p:nvSpPr>
        <p:spPr>
          <a:xfrm>
            <a:off x="4499992" y="4338970"/>
            <a:ext cx="4752528" cy="1754326"/>
          </a:xfrm>
          <a:prstGeom prst="rect">
            <a:avLst/>
          </a:prstGeom>
          <a:noFill/>
        </p:spPr>
        <p:txBody>
          <a:bodyPr wrap="square" rtlCol="0">
            <a:spAutoFit/>
          </a:bodyPr>
          <a:lstStyle/>
          <a:p>
            <a:r>
              <a:rPr lang="hr-HR" dirty="0">
                <a:solidFill>
                  <a:srgbClr val="FF0000"/>
                </a:solidFill>
              </a:rPr>
              <a:t>- teorija ne definira koja su ključna obilježja PP-a, tj. zašto drugi sustavi koji implementiraju PP nemaju svijest</a:t>
            </a:r>
          </a:p>
          <a:p>
            <a:r>
              <a:rPr lang="hr-HR" dirty="0">
                <a:solidFill>
                  <a:srgbClr val="FF0000"/>
                </a:solidFill>
              </a:rPr>
              <a:t>- budući da je definirana jednostavnim mehanizmom, ne prolazi argument „male mreže”</a:t>
            </a:r>
            <a:endParaRPr lang="en-US" dirty="0">
              <a:solidFill>
                <a:srgbClr val="FF0000"/>
              </a:solidFill>
            </a:endParaRPr>
          </a:p>
        </p:txBody>
      </p:sp>
      <p:sp>
        <p:nvSpPr>
          <p:cNvPr id="8" name="TextBox 7">
            <a:extLst>
              <a:ext uri="{FF2B5EF4-FFF2-40B4-BE49-F238E27FC236}">
                <a16:creationId xmlns:a16="http://schemas.microsoft.com/office/drawing/2014/main" id="{175FBE1C-08CB-4960-84EE-292BE26C8546}"/>
              </a:ext>
            </a:extLst>
          </p:cNvPr>
          <p:cNvSpPr txBox="1"/>
          <p:nvPr/>
        </p:nvSpPr>
        <p:spPr>
          <a:xfrm>
            <a:off x="7258211" y="6214225"/>
            <a:ext cx="1818606" cy="646331"/>
          </a:xfrm>
          <a:prstGeom prst="rect">
            <a:avLst/>
          </a:prstGeom>
          <a:noFill/>
        </p:spPr>
        <p:txBody>
          <a:bodyPr wrap="square" rtlCol="0">
            <a:spAutoFit/>
          </a:bodyPr>
          <a:lstStyle/>
          <a:p>
            <a:r>
              <a:rPr lang="hr-HR" dirty="0"/>
              <a:t>+ </a:t>
            </a:r>
            <a:r>
              <a:rPr lang="hr-HR" dirty="0" err="1"/>
              <a:t>Friston</a:t>
            </a:r>
            <a:r>
              <a:rPr lang="hr-HR" dirty="0"/>
              <a:t> K. 2010</a:t>
            </a:r>
          </a:p>
          <a:p>
            <a:r>
              <a:rPr lang="hr-HR" dirty="0"/>
              <a:t>+ </a:t>
            </a:r>
            <a:r>
              <a:rPr lang="hr-HR" dirty="0" err="1"/>
              <a:t>Seth</a:t>
            </a:r>
            <a:r>
              <a:rPr lang="hr-HR" dirty="0"/>
              <a:t> A. 2018</a:t>
            </a:r>
            <a:endParaRPr lang="en-US" dirty="0"/>
          </a:p>
        </p:txBody>
      </p:sp>
      <p:pic>
        <p:nvPicPr>
          <p:cNvPr id="10" name="Picture 9">
            <a:extLst>
              <a:ext uri="{FF2B5EF4-FFF2-40B4-BE49-F238E27FC236}">
                <a16:creationId xmlns:a16="http://schemas.microsoft.com/office/drawing/2014/main" id="{6BEFE0BC-1F00-43A2-827B-F178C1705DF8}"/>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403648" y="4936351"/>
            <a:ext cx="1008112" cy="1386154"/>
          </a:xfrm>
          <a:prstGeom prst="rect">
            <a:avLst/>
          </a:prstGeom>
        </p:spPr>
      </p:pic>
      <p:pic>
        <p:nvPicPr>
          <p:cNvPr id="12" name="Picture 11">
            <a:extLst>
              <a:ext uri="{FF2B5EF4-FFF2-40B4-BE49-F238E27FC236}">
                <a16:creationId xmlns:a16="http://schemas.microsoft.com/office/drawing/2014/main" id="{762A9511-982B-433A-BC2A-96D58EBD1D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218" y="4935491"/>
            <a:ext cx="955422" cy="1388809"/>
          </a:xfrm>
          <a:prstGeom prst="rect">
            <a:avLst/>
          </a:prstGeom>
        </p:spPr>
      </p:pic>
      <p:sp>
        <p:nvSpPr>
          <p:cNvPr id="4" name="TextBox 3"/>
          <p:cNvSpPr txBox="1"/>
          <p:nvPr/>
        </p:nvSpPr>
        <p:spPr>
          <a:xfrm>
            <a:off x="4585520" y="627171"/>
            <a:ext cx="3581994" cy="646331"/>
          </a:xfrm>
          <a:prstGeom prst="rect">
            <a:avLst/>
          </a:prstGeom>
          <a:noFill/>
        </p:spPr>
        <p:txBody>
          <a:bodyPr wrap="square" rtlCol="0">
            <a:spAutoFit/>
          </a:bodyPr>
          <a:lstStyle/>
          <a:p>
            <a:r>
              <a:rPr lang="en-US" dirty="0">
                <a:hlinkClick r:id="rId6"/>
              </a:rPr>
              <a:t>https://</a:t>
            </a:r>
            <a:r>
              <a:rPr lang="en-US" dirty="0" smtClean="0">
                <a:hlinkClick r:id="rId6"/>
              </a:rPr>
              <a:t>www.youtube.com/watch?v=sxwn1w7MJvk</a:t>
            </a:r>
            <a:r>
              <a:rPr lang="hr-HR" dirty="0" smtClean="0"/>
              <a:t> </a:t>
            </a:r>
            <a:r>
              <a:rPr lang="hr-HR" b="1" dirty="0" smtClean="0"/>
              <a:t>iluzija gumene ruke</a:t>
            </a:r>
            <a:endParaRPr lang="en-US" b="1" dirty="0"/>
          </a:p>
        </p:txBody>
      </p:sp>
    </p:spTree>
    <p:extLst>
      <p:ext uri="{BB962C8B-B14F-4D97-AF65-F5344CB8AC3E}">
        <p14:creationId xmlns:p14="http://schemas.microsoft.com/office/powerpoint/2010/main" val="22833679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1A56F-37D5-4BE1-8A9B-6F35EFCE2FDE}"/>
              </a:ext>
            </a:extLst>
          </p:cNvPr>
          <p:cNvSpPr>
            <a:spLocks noGrp="1"/>
          </p:cNvSpPr>
          <p:nvPr>
            <p:ph type="title"/>
          </p:nvPr>
        </p:nvSpPr>
        <p:spPr>
          <a:xfrm>
            <a:off x="628650" y="188641"/>
            <a:ext cx="8263830" cy="525248"/>
          </a:xfrm>
        </p:spPr>
        <p:txBody>
          <a:bodyPr>
            <a:normAutofit fontScale="90000"/>
          </a:bodyPr>
          <a:lstStyle/>
          <a:p>
            <a:r>
              <a:rPr lang="hr-HR" dirty="0"/>
              <a:t>8. </a:t>
            </a:r>
            <a:r>
              <a:rPr lang="hr-HR" b="1" dirty="0"/>
              <a:t>ART</a:t>
            </a:r>
            <a:r>
              <a:rPr lang="hr-HR" dirty="0"/>
              <a:t> – </a:t>
            </a:r>
            <a:r>
              <a:rPr lang="hr-HR" dirty="0" err="1"/>
              <a:t>adaptive</a:t>
            </a:r>
            <a:r>
              <a:rPr lang="hr-HR" dirty="0"/>
              <a:t> </a:t>
            </a:r>
            <a:r>
              <a:rPr lang="hr-HR" dirty="0" err="1"/>
              <a:t>resonance</a:t>
            </a:r>
            <a:r>
              <a:rPr lang="hr-HR" dirty="0"/>
              <a:t> </a:t>
            </a:r>
            <a:r>
              <a:rPr lang="hr-HR" dirty="0" err="1"/>
              <a:t>theory</a:t>
            </a:r>
            <a:endParaRPr lang="en-US" dirty="0"/>
          </a:p>
        </p:txBody>
      </p:sp>
      <p:sp>
        <p:nvSpPr>
          <p:cNvPr id="3" name="Content Placeholder 2">
            <a:extLst>
              <a:ext uri="{FF2B5EF4-FFF2-40B4-BE49-F238E27FC236}">
                <a16:creationId xmlns:a16="http://schemas.microsoft.com/office/drawing/2014/main" id="{6A9D8298-EB93-429F-92F1-2B8B8500C578}"/>
              </a:ext>
            </a:extLst>
          </p:cNvPr>
          <p:cNvSpPr>
            <a:spLocks noGrp="1"/>
          </p:cNvSpPr>
          <p:nvPr>
            <p:ph idx="1"/>
          </p:nvPr>
        </p:nvSpPr>
        <p:spPr>
          <a:xfrm>
            <a:off x="138848" y="906800"/>
            <a:ext cx="4015358" cy="5328592"/>
          </a:xfrm>
        </p:spPr>
        <p:txBody>
          <a:bodyPr>
            <a:normAutofit/>
          </a:bodyPr>
          <a:lstStyle/>
          <a:p>
            <a:pPr>
              <a:buFontTx/>
              <a:buChar char="-"/>
            </a:pPr>
            <a:r>
              <a:rPr lang="hr-HR" sz="1800" dirty="0"/>
              <a:t>C. nastaje kad su neuroni u stanju adaptivne rezonancije</a:t>
            </a:r>
          </a:p>
          <a:p>
            <a:pPr>
              <a:buFontTx/>
              <a:buChar char="-"/>
            </a:pPr>
            <a:r>
              <a:rPr lang="hr-HR" sz="1800" dirty="0"/>
              <a:t>ART je temelji na hijerarhijskom procesiranju, gdje adaptivna stanja odgovaraju subjektivnim doživljajima, npr. iluzorne konture kod optičkih iluzija (ti se učinci naravno ne nalaze u samom podražaju, nego su konstrukti svjesnog iskustva)</a:t>
            </a:r>
          </a:p>
          <a:p>
            <a:pPr>
              <a:buFontTx/>
              <a:buChar char="-"/>
            </a:pPr>
            <a:r>
              <a:rPr lang="hr-HR" sz="1800" dirty="0"/>
              <a:t>ako nakon davanja nekog podražaja neuroni ne dođu u stanje adaptivne rezonancije, taj se podražaj procesira  nesvjesno</a:t>
            </a:r>
            <a:endParaRPr lang="en-US" sz="1800" dirty="0"/>
          </a:p>
        </p:txBody>
      </p:sp>
      <p:sp>
        <p:nvSpPr>
          <p:cNvPr id="4" name="TextBox 3">
            <a:extLst>
              <a:ext uri="{FF2B5EF4-FFF2-40B4-BE49-F238E27FC236}">
                <a16:creationId xmlns:a16="http://schemas.microsoft.com/office/drawing/2014/main" id="{E972D5FF-97C8-441F-88F8-767945B34EC7}"/>
              </a:ext>
            </a:extLst>
          </p:cNvPr>
          <p:cNvSpPr txBox="1"/>
          <p:nvPr/>
        </p:nvSpPr>
        <p:spPr>
          <a:xfrm>
            <a:off x="5580112" y="2615819"/>
            <a:ext cx="2880320" cy="369332"/>
          </a:xfrm>
          <a:prstGeom prst="rect">
            <a:avLst/>
          </a:prstGeom>
          <a:noFill/>
        </p:spPr>
        <p:txBody>
          <a:bodyPr wrap="square" rtlCol="0">
            <a:spAutoFit/>
          </a:bodyPr>
          <a:lstStyle/>
          <a:p>
            <a:r>
              <a:rPr lang="hr-HR" dirty="0" err="1"/>
              <a:t>Hermann-Heringova</a:t>
            </a:r>
            <a:r>
              <a:rPr lang="hr-HR" dirty="0"/>
              <a:t> mreža</a:t>
            </a:r>
            <a:endParaRPr lang="en-US" dirty="0"/>
          </a:p>
        </p:txBody>
      </p:sp>
      <p:sp>
        <p:nvSpPr>
          <p:cNvPr id="5" name="TextBox 4">
            <a:extLst>
              <a:ext uri="{FF2B5EF4-FFF2-40B4-BE49-F238E27FC236}">
                <a16:creationId xmlns:a16="http://schemas.microsoft.com/office/drawing/2014/main" id="{6EC5BC20-D68A-47A7-837A-25D71E6E544D}"/>
              </a:ext>
            </a:extLst>
          </p:cNvPr>
          <p:cNvSpPr txBox="1"/>
          <p:nvPr/>
        </p:nvSpPr>
        <p:spPr>
          <a:xfrm>
            <a:off x="4355976" y="4261903"/>
            <a:ext cx="4248472" cy="1754326"/>
          </a:xfrm>
          <a:prstGeom prst="rect">
            <a:avLst/>
          </a:prstGeom>
          <a:noFill/>
        </p:spPr>
        <p:txBody>
          <a:bodyPr wrap="square" rtlCol="0">
            <a:spAutoFit/>
          </a:bodyPr>
          <a:lstStyle/>
          <a:p>
            <a:pPr marL="285750" indent="-285750">
              <a:buFontTx/>
              <a:buChar char="-"/>
            </a:pPr>
            <a:r>
              <a:rPr lang="hr-HR" dirty="0">
                <a:solidFill>
                  <a:srgbClr val="FF0000"/>
                </a:solidFill>
              </a:rPr>
              <a:t>ne prolazi argumente „male mreže” (čak i s </a:t>
            </a:r>
            <a:r>
              <a:rPr lang="hr-HR" dirty="0">
                <a:solidFill>
                  <a:srgbClr val="FF0000"/>
                </a:solidFill>
                <a:sym typeface="Symbol" panose="05050102010706020507" pitchFamily="18" charset="2"/>
              </a:rPr>
              <a:t> 100 neurona se može implementirati hijerarhijsko procesiranje) i „</a:t>
            </a:r>
            <a:r>
              <a:rPr lang="hr-HR" dirty="0" err="1">
                <a:solidFill>
                  <a:srgbClr val="FF0000"/>
                </a:solidFill>
                <a:sym typeface="Symbol" panose="05050102010706020507" pitchFamily="18" charset="2"/>
              </a:rPr>
              <a:t>unfolding</a:t>
            </a:r>
            <a:r>
              <a:rPr lang="hr-HR" dirty="0">
                <a:solidFill>
                  <a:srgbClr val="FF0000"/>
                </a:solidFill>
                <a:sym typeface="Symbol" panose="05050102010706020507" pitchFamily="18" charset="2"/>
              </a:rPr>
              <a:t>” kriterij</a:t>
            </a:r>
          </a:p>
          <a:p>
            <a:pPr marL="285750" indent="-285750">
              <a:buFontTx/>
              <a:buChar char="-"/>
            </a:pPr>
            <a:r>
              <a:rPr lang="hr-HR" dirty="0">
                <a:solidFill>
                  <a:srgbClr val="FF0000"/>
                </a:solidFill>
                <a:sym typeface="Symbol" panose="05050102010706020507" pitchFamily="18" charset="2"/>
              </a:rPr>
              <a:t>ne objašnjava kako se svjesna stanja razlikuju od nesvjesnih </a:t>
            </a:r>
            <a:endParaRPr lang="en-US" dirty="0">
              <a:solidFill>
                <a:srgbClr val="FF0000"/>
              </a:solidFill>
            </a:endParaRPr>
          </a:p>
        </p:txBody>
      </p:sp>
      <p:sp>
        <p:nvSpPr>
          <p:cNvPr id="7" name="TextBox 6">
            <a:extLst>
              <a:ext uri="{FF2B5EF4-FFF2-40B4-BE49-F238E27FC236}">
                <a16:creationId xmlns:a16="http://schemas.microsoft.com/office/drawing/2014/main" id="{29EA7A14-B672-4D27-963D-7067704819A7}"/>
              </a:ext>
            </a:extLst>
          </p:cNvPr>
          <p:cNvSpPr txBox="1"/>
          <p:nvPr/>
        </p:nvSpPr>
        <p:spPr>
          <a:xfrm>
            <a:off x="1259632" y="6235392"/>
            <a:ext cx="8064896" cy="584775"/>
          </a:xfrm>
          <a:prstGeom prst="rect">
            <a:avLst/>
          </a:prstGeom>
          <a:noFill/>
        </p:spPr>
        <p:txBody>
          <a:bodyPr wrap="square" rtlCol="0">
            <a:spAutoFit/>
          </a:bodyPr>
          <a:lstStyle/>
          <a:p>
            <a:r>
              <a:rPr lang="en-US" sz="1600" dirty="0"/>
              <a:t>Grossberg S. Towards solving the hard problem of</a:t>
            </a:r>
            <a:r>
              <a:rPr lang="hr-HR" sz="1600" dirty="0"/>
              <a:t> </a:t>
            </a:r>
            <a:r>
              <a:rPr lang="en-US" sz="1600" dirty="0"/>
              <a:t>consciousness: </a:t>
            </a:r>
            <a:r>
              <a:rPr lang="hr-HR" sz="1600" dirty="0"/>
              <a:t>t</a:t>
            </a:r>
            <a:r>
              <a:rPr lang="en-US" sz="1600" dirty="0"/>
              <a:t>he varieties of brain resonances and the</a:t>
            </a:r>
            <a:r>
              <a:rPr lang="hr-HR" sz="1600" dirty="0"/>
              <a:t> </a:t>
            </a:r>
            <a:r>
              <a:rPr lang="en-US" sz="1600" dirty="0"/>
              <a:t>conscious experiences that they support. </a:t>
            </a:r>
            <a:r>
              <a:rPr lang="en-US" sz="1600" i="1" dirty="0"/>
              <a:t>Neural</a:t>
            </a:r>
            <a:r>
              <a:rPr lang="hr-HR" sz="1600" i="1" dirty="0"/>
              <a:t> </a:t>
            </a:r>
            <a:r>
              <a:rPr lang="en-US" sz="1600" i="1" dirty="0" err="1"/>
              <a:t>Netw</a:t>
            </a:r>
            <a:r>
              <a:rPr lang="hr-HR" sz="1600" dirty="0"/>
              <a:t>. 2017; </a:t>
            </a:r>
            <a:r>
              <a:rPr lang="en-US" sz="1600" dirty="0"/>
              <a:t>87</a:t>
            </a:r>
            <a:r>
              <a:rPr lang="hr-HR" sz="1600" dirty="0"/>
              <a:t>:</a:t>
            </a:r>
            <a:r>
              <a:rPr lang="en-US" sz="1600" dirty="0"/>
              <a:t> 38–95. </a:t>
            </a:r>
          </a:p>
        </p:txBody>
      </p:sp>
      <p:pic>
        <p:nvPicPr>
          <p:cNvPr id="9" name="Picture 8">
            <a:extLst>
              <a:ext uri="{FF2B5EF4-FFF2-40B4-BE49-F238E27FC236}">
                <a16:creationId xmlns:a16="http://schemas.microsoft.com/office/drawing/2014/main" id="{4D54049C-AA97-4751-B796-202155FA28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276" y="5323700"/>
            <a:ext cx="986399" cy="1385059"/>
          </a:xfrm>
          <a:prstGeom prst="rect">
            <a:avLst/>
          </a:prstGeom>
        </p:spPr>
      </p:pic>
      <p:pic>
        <p:nvPicPr>
          <p:cNvPr id="11" name="Picture 10">
            <a:extLst>
              <a:ext uri="{FF2B5EF4-FFF2-40B4-BE49-F238E27FC236}">
                <a16:creationId xmlns:a16="http://schemas.microsoft.com/office/drawing/2014/main" id="{CBD3EE75-745F-4218-A329-84EA5705DC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936703"/>
            <a:ext cx="1842909" cy="1724890"/>
          </a:xfrm>
          <a:prstGeom prst="rect">
            <a:avLst/>
          </a:prstGeom>
        </p:spPr>
      </p:pic>
      <p:sp>
        <p:nvSpPr>
          <p:cNvPr id="12" name="TextBox 11">
            <a:extLst>
              <a:ext uri="{FF2B5EF4-FFF2-40B4-BE49-F238E27FC236}">
                <a16:creationId xmlns:a16="http://schemas.microsoft.com/office/drawing/2014/main" id="{328B68BC-5701-400A-8DB0-38B7034CBE70}"/>
              </a:ext>
            </a:extLst>
          </p:cNvPr>
          <p:cNvSpPr txBox="1"/>
          <p:nvPr/>
        </p:nvSpPr>
        <p:spPr>
          <a:xfrm>
            <a:off x="4313726" y="3105834"/>
            <a:ext cx="4680520" cy="1077218"/>
          </a:xfrm>
          <a:prstGeom prst="rect">
            <a:avLst/>
          </a:prstGeom>
          <a:noFill/>
        </p:spPr>
        <p:txBody>
          <a:bodyPr wrap="square" rtlCol="0">
            <a:spAutoFit/>
          </a:bodyPr>
          <a:lstStyle/>
          <a:p>
            <a:r>
              <a:rPr lang="hr-HR" sz="1600" dirty="0"/>
              <a:t>Sive mrlje na „sjecištima” su subjektivne, pa se zbog toga čine izravno povezane sa C. Nastanak navedenih mrlja se može lako objasniti temeljnim postulatima </a:t>
            </a:r>
            <a:r>
              <a:rPr lang="hr-HR" sz="1600" dirty="0" err="1"/>
              <a:t>kortikalne</a:t>
            </a:r>
            <a:r>
              <a:rPr lang="hr-HR" sz="1600" dirty="0"/>
              <a:t> obrade (</a:t>
            </a:r>
            <a:r>
              <a:rPr lang="hr-HR" sz="1600" dirty="0" err="1"/>
              <a:t>Blakeslee</a:t>
            </a:r>
            <a:r>
              <a:rPr lang="hr-HR" sz="1600" dirty="0"/>
              <a:t> &amp; </a:t>
            </a:r>
            <a:r>
              <a:rPr lang="hr-HR" sz="1600" dirty="0" err="1"/>
              <a:t>McCourt</a:t>
            </a:r>
            <a:r>
              <a:rPr lang="hr-HR" sz="1600" dirty="0"/>
              <a:t>, 2012)</a:t>
            </a:r>
            <a:endParaRPr lang="en-US" sz="1600" dirty="0"/>
          </a:p>
        </p:txBody>
      </p:sp>
    </p:spTree>
    <p:extLst>
      <p:ext uri="{BB962C8B-B14F-4D97-AF65-F5344CB8AC3E}">
        <p14:creationId xmlns:p14="http://schemas.microsoft.com/office/powerpoint/2010/main" val="25345427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2002D6-210F-4D32-B416-598741B12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47" y="-4049"/>
            <a:ext cx="7767706" cy="6866098"/>
          </a:xfrm>
          <a:prstGeom prst="rect">
            <a:avLst/>
          </a:prstGeom>
        </p:spPr>
      </p:pic>
    </p:spTree>
    <p:extLst>
      <p:ext uri="{BB962C8B-B14F-4D97-AF65-F5344CB8AC3E}">
        <p14:creationId xmlns:p14="http://schemas.microsoft.com/office/powerpoint/2010/main" val="1009628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DE0323-3B3E-428F-AE33-D974CA843495}"/>
              </a:ext>
            </a:extLst>
          </p:cNvPr>
          <p:cNvSpPr txBox="1">
            <a:spLocks/>
          </p:cNvSpPr>
          <p:nvPr/>
        </p:nvSpPr>
        <p:spPr>
          <a:xfrm>
            <a:off x="360599" y="186393"/>
            <a:ext cx="8579296" cy="1082367"/>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hr-HR" sz="4000" dirty="0"/>
              <a:t>1949: Električno podraživanje RF-a dovodi do razbuđivanja mačke koja spava</a:t>
            </a:r>
            <a:endParaRPr lang="en-US" sz="4000" dirty="0"/>
          </a:p>
        </p:txBody>
      </p:sp>
      <p:sp>
        <p:nvSpPr>
          <p:cNvPr id="6" name="TextBox 5">
            <a:extLst>
              <a:ext uri="{FF2B5EF4-FFF2-40B4-BE49-F238E27FC236}">
                <a16:creationId xmlns:a16="http://schemas.microsoft.com/office/drawing/2014/main" id="{2A6FD847-BE51-4C82-A77C-C9563474D38D}"/>
              </a:ext>
            </a:extLst>
          </p:cNvPr>
          <p:cNvSpPr txBox="1"/>
          <p:nvPr/>
        </p:nvSpPr>
        <p:spPr>
          <a:xfrm>
            <a:off x="652852" y="6104528"/>
            <a:ext cx="8064896" cy="646331"/>
          </a:xfrm>
          <a:prstGeom prst="rect">
            <a:avLst/>
          </a:prstGeom>
          <a:noFill/>
        </p:spPr>
        <p:txBody>
          <a:bodyPr wrap="square" rtlCol="0">
            <a:spAutoFit/>
          </a:bodyPr>
          <a:lstStyle/>
          <a:p>
            <a:r>
              <a:rPr lang="hr-HR" dirty="0" err="1"/>
              <a:t>Moruzzi</a:t>
            </a:r>
            <a:r>
              <a:rPr lang="hr-HR" dirty="0"/>
              <a:t> G, </a:t>
            </a:r>
            <a:r>
              <a:rPr lang="hr-HR" dirty="0" err="1"/>
              <a:t>Magoun</a:t>
            </a:r>
            <a:r>
              <a:rPr lang="hr-HR" dirty="0"/>
              <a:t> HW. </a:t>
            </a:r>
            <a:r>
              <a:rPr lang="hr-HR" dirty="0" err="1"/>
              <a:t>Brain</a:t>
            </a:r>
            <a:r>
              <a:rPr lang="hr-HR" dirty="0"/>
              <a:t> </a:t>
            </a:r>
            <a:r>
              <a:rPr lang="hr-HR" dirty="0" err="1"/>
              <a:t>stem</a:t>
            </a:r>
            <a:r>
              <a:rPr lang="hr-HR" dirty="0"/>
              <a:t> </a:t>
            </a:r>
            <a:r>
              <a:rPr lang="hr-HR" dirty="0" err="1"/>
              <a:t>reticular</a:t>
            </a:r>
            <a:r>
              <a:rPr lang="hr-HR" dirty="0"/>
              <a:t> </a:t>
            </a:r>
            <a:r>
              <a:rPr lang="hr-HR" dirty="0" err="1"/>
              <a:t>formation</a:t>
            </a:r>
            <a:r>
              <a:rPr lang="hr-HR" dirty="0"/>
              <a:t> </a:t>
            </a:r>
            <a:r>
              <a:rPr lang="hr-HR" dirty="0" err="1"/>
              <a:t>and</a:t>
            </a:r>
            <a:r>
              <a:rPr lang="hr-HR" dirty="0"/>
              <a:t> </a:t>
            </a:r>
            <a:r>
              <a:rPr lang="hr-HR" dirty="0" err="1"/>
              <a:t>activation</a:t>
            </a:r>
            <a:r>
              <a:rPr lang="hr-HR" dirty="0"/>
              <a:t> </a:t>
            </a:r>
            <a:r>
              <a:rPr lang="hr-HR" dirty="0" err="1"/>
              <a:t>of</a:t>
            </a:r>
            <a:r>
              <a:rPr lang="hr-HR" dirty="0"/>
              <a:t> the EEG. </a:t>
            </a:r>
            <a:r>
              <a:rPr lang="hr-HR" i="1" dirty="0" err="1"/>
              <a:t>Electroencephalogr</a:t>
            </a:r>
            <a:r>
              <a:rPr lang="hr-HR" i="1" dirty="0"/>
              <a:t>. </a:t>
            </a:r>
            <a:r>
              <a:rPr lang="hr-HR" i="1" dirty="0" err="1"/>
              <a:t>Clin</a:t>
            </a:r>
            <a:r>
              <a:rPr lang="hr-HR" i="1" dirty="0"/>
              <a:t>. </a:t>
            </a:r>
            <a:r>
              <a:rPr lang="hr-HR" i="1" dirty="0" err="1"/>
              <a:t>Neurophysiol</a:t>
            </a:r>
            <a:r>
              <a:rPr lang="hr-HR" i="1" dirty="0"/>
              <a:t>.</a:t>
            </a:r>
            <a:r>
              <a:rPr lang="hr-HR" dirty="0"/>
              <a:t> </a:t>
            </a:r>
            <a:r>
              <a:rPr lang="hr-HR" b="1" dirty="0"/>
              <a:t>1949</a:t>
            </a:r>
            <a:r>
              <a:rPr lang="hr-HR" dirty="0"/>
              <a:t>; 1: 455-473.</a:t>
            </a:r>
            <a:endParaRPr lang="en-US" dirty="0"/>
          </a:p>
        </p:txBody>
      </p:sp>
      <p:pic>
        <p:nvPicPr>
          <p:cNvPr id="8" name="Picture 7">
            <a:extLst>
              <a:ext uri="{FF2B5EF4-FFF2-40B4-BE49-F238E27FC236}">
                <a16:creationId xmlns:a16="http://schemas.microsoft.com/office/drawing/2014/main" id="{6F697C1D-959C-4A9A-BD61-42069DBC6B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9755" y="1473602"/>
            <a:ext cx="5880677" cy="4630926"/>
          </a:xfrm>
          <a:prstGeom prst="rect">
            <a:avLst/>
          </a:prstGeom>
        </p:spPr>
      </p:pic>
      <p:pic>
        <p:nvPicPr>
          <p:cNvPr id="16" name="Picture 15">
            <a:extLst>
              <a:ext uri="{FF2B5EF4-FFF2-40B4-BE49-F238E27FC236}">
                <a16:creationId xmlns:a16="http://schemas.microsoft.com/office/drawing/2014/main" id="{419991B5-B52C-44F5-9D0B-3D9D9C105D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599" y="1268760"/>
            <a:ext cx="2003132" cy="1296144"/>
          </a:xfrm>
          <a:prstGeom prst="rect">
            <a:avLst/>
          </a:prstGeom>
        </p:spPr>
      </p:pic>
      <p:sp>
        <p:nvSpPr>
          <p:cNvPr id="17" name="TextBox 16">
            <a:extLst>
              <a:ext uri="{FF2B5EF4-FFF2-40B4-BE49-F238E27FC236}">
                <a16:creationId xmlns:a16="http://schemas.microsoft.com/office/drawing/2014/main" id="{3FC99BA7-3B2C-452D-9337-883B17E480FF}"/>
              </a:ext>
            </a:extLst>
          </p:cNvPr>
          <p:cNvSpPr txBox="1"/>
          <p:nvPr/>
        </p:nvSpPr>
        <p:spPr>
          <a:xfrm>
            <a:off x="323528" y="2564904"/>
            <a:ext cx="1008112" cy="523220"/>
          </a:xfrm>
          <a:prstGeom prst="rect">
            <a:avLst/>
          </a:prstGeom>
          <a:noFill/>
        </p:spPr>
        <p:txBody>
          <a:bodyPr wrap="square" rtlCol="0">
            <a:spAutoFit/>
          </a:bodyPr>
          <a:lstStyle/>
          <a:p>
            <a:r>
              <a:rPr lang="hr-HR" sz="1400" dirty="0" err="1"/>
              <a:t>Giuseppe</a:t>
            </a:r>
            <a:r>
              <a:rPr lang="hr-HR" sz="1400" dirty="0"/>
              <a:t> </a:t>
            </a:r>
            <a:r>
              <a:rPr lang="hr-HR" sz="1400" dirty="0" err="1"/>
              <a:t>Moruzzi</a:t>
            </a:r>
            <a:endParaRPr lang="en-US" sz="1400" dirty="0"/>
          </a:p>
        </p:txBody>
      </p:sp>
      <p:sp>
        <p:nvSpPr>
          <p:cNvPr id="18" name="TextBox 17">
            <a:extLst>
              <a:ext uri="{FF2B5EF4-FFF2-40B4-BE49-F238E27FC236}">
                <a16:creationId xmlns:a16="http://schemas.microsoft.com/office/drawing/2014/main" id="{FAFCAAD6-EBC6-461E-8EA8-C7812ACF8FDE}"/>
              </a:ext>
            </a:extLst>
          </p:cNvPr>
          <p:cNvSpPr txBox="1"/>
          <p:nvPr/>
        </p:nvSpPr>
        <p:spPr>
          <a:xfrm>
            <a:off x="1475656" y="2564904"/>
            <a:ext cx="1008112" cy="523220"/>
          </a:xfrm>
          <a:prstGeom prst="rect">
            <a:avLst/>
          </a:prstGeom>
          <a:noFill/>
        </p:spPr>
        <p:txBody>
          <a:bodyPr wrap="square" rtlCol="0">
            <a:spAutoFit/>
          </a:bodyPr>
          <a:lstStyle/>
          <a:p>
            <a:r>
              <a:rPr lang="hr-HR" sz="1400" dirty="0" err="1"/>
              <a:t>Horace</a:t>
            </a:r>
            <a:r>
              <a:rPr lang="hr-HR" sz="1400" dirty="0"/>
              <a:t> </a:t>
            </a:r>
            <a:r>
              <a:rPr lang="hr-HR" sz="1400" dirty="0" err="1"/>
              <a:t>Magoun</a:t>
            </a:r>
            <a:endParaRPr lang="en-US" sz="1400" dirty="0"/>
          </a:p>
        </p:txBody>
      </p:sp>
    </p:spTree>
    <p:extLst>
      <p:ext uri="{BB962C8B-B14F-4D97-AF65-F5344CB8AC3E}">
        <p14:creationId xmlns:p14="http://schemas.microsoft.com/office/powerpoint/2010/main" val="6883081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F95D1-64E9-4AAE-9251-3CC773A157F1}"/>
              </a:ext>
            </a:extLst>
          </p:cNvPr>
          <p:cNvSpPr>
            <a:spLocks noGrp="1"/>
          </p:cNvSpPr>
          <p:nvPr>
            <p:ph type="title"/>
          </p:nvPr>
        </p:nvSpPr>
        <p:spPr>
          <a:xfrm>
            <a:off x="628650" y="188641"/>
            <a:ext cx="8335838" cy="638780"/>
          </a:xfrm>
        </p:spPr>
        <p:txBody>
          <a:bodyPr>
            <a:normAutofit fontScale="90000"/>
          </a:bodyPr>
          <a:lstStyle/>
          <a:p>
            <a:r>
              <a:rPr lang="hr-HR" dirty="0"/>
              <a:t>9. </a:t>
            </a:r>
            <a:r>
              <a:rPr lang="hr-HR" b="1" dirty="0"/>
              <a:t>TLT</a:t>
            </a:r>
            <a:r>
              <a:rPr lang="hr-HR" dirty="0"/>
              <a:t> – </a:t>
            </a:r>
            <a:r>
              <a:rPr lang="hr-HR" dirty="0" err="1"/>
              <a:t>thalamocortical</a:t>
            </a:r>
            <a:r>
              <a:rPr lang="hr-HR" dirty="0"/>
              <a:t> </a:t>
            </a:r>
            <a:r>
              <a:rPr lang="hr-HR" dirty="0" err="1"/>
              <a:t>loop</a:t>
            </a:r>
            <a:r>
              <a:rPr lang="hr-HR" dirty="0"/>
              <a:t> </a:t>
            </a:r>
            <a:r>
              <a:rPr lang="hr-HR" dirty="0" err="1"/>
              <a:t>theory</a:t>
            </a:r>
            <a:r>
              <a:rPr lang="hr-HR" dirty="0"/>
              <a:t> </a:t>
            </a:r>
            <a:endParaRPr lang="en-US" dirty="0"/>
          </a:p>
        </p:txBody>
      </p:sp>
      <p:pic>
        <p:nvPicPr>
          <p:cNvPr id="6" name="Content Placeholder 5">
            <a:extLst>
              <a:ext uri="{FF2B5EF4-FFF2-40B4-BE49-F238E27FC236}">
                <a16:creationId xmlns:a16="http://schemas.microsoft.com/office/drawing/2014/main" id="{1C1EAF01-426F-4654-8741-374E8A17241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1720" y="1253331"/>
            <a:ext cx="3384376" cy="3872792"/>
          </a:xfrm>
        </p:spPr>
      </p:pic>
      <p:sp>
        <p:nvSpPr>
          <p:cNvPr id="4" name="TextBox 3">
            <a:extLst>
              <a:ext uri="{FF2B5EF4-FFF2-40B4-BE49-F238E27FC236}">
                <a16:creationId xmlns:a16="http://schemas.microsoft.com/office/drawing/2014/main" id="{143EA670-ADDC-4984-B787-EAF6E4B5D423}"/>
              </a:ext>
            </a:extLst>
          </p:cNvPr>
          <p:cNvSpPr txBox="1"/>
          <p:nvPr/>
        </p:nvSpPr>
        <p:spPr>
          <a:xfrm>
            <a:off x="395536" y="6021288"/>
            <a:ext cx="8568952" cy="923330"/>
          </a:xfrm>
          <a:prstGeom prst="rect">
            <a:avLst/>
          </a:prstGeom>
          <a:noFill/>
        </p:spPr>
        <p:txBody>
          <a:bodyPr wrap="square" rtlCol="0">
            <a:spAutoFit/>
          </a:bodyPr>
          <a:lstStyle/>
          <a:p>
            <a:r>
              <a:rPr lang="en-US" b="1" dirty="0" err="1"/>
              <a:t>Llinas</a:t>
            </a:r>
            <a:r>
              <a:rPr lang="en-US" b="1" dirty="0"/>
              <a:t>, R</a:t>
            </a:r>
            <a:r>
              <a:rPr lang="hr-HR" b="1" dirty="0" err="1"/>
              <a:t>odolfo</a:t>
            </a:r>
            <a:r>
              <a:rPr lang="en-US" dirty="0"/>
              <a:t>, </a:t>
            </a:r>
            <a:r>
              <a:rPr lang="en-US" dirty="0" err="1"/>
              <a:t>Ribary</a:t>
            </a:r>
            <a:r>
              <a:rPr lang="en-US" dirty="0"/>
              <a:t>, U., Contreras, D., &amp; </a:t>
            </a:r>
            <a:r>
              <a:rPr lang="en-US" dirty="0" err="1"/>
              <a:t>Pedroarena</a:t>
            </a:r>
            <a:r>
              <a:rPr lang="en-US" dirty="0"/>
              <a:t>, C. (1998).</a:t>
            </a:r>
            <a:r>
              <a:rPr lang="hr-HR" dirty="0"/>
              <a:t> </a:t>
            </a:r>
            <a:r>
              <a:rPr lang="en-US" dirty="0"/>
              <a:t>The neuronal basis for consciousness. </a:t>
            </a:r>
            <a:r>
              <a:rPr lang="en-US" i="1" dirty="0"/>
              <a:t>Phil</a:t>
            </a:r>
            <a:r>
              <a:rPr lang="hr-HR" i="1" dirty="0"/>
              <a:t>. </a:t>
            </a:r>
            <a:r>
              <a:rPr lang="en-US" i="1" dirty="0"/>
              <a:t>Trans</a:t>
            </a:r>
            <a:r>
              <a:rPr lang="hr-HR" i="1" dirty="0"/>
              <a:t>.</a:t>
            </a:r>
            <a:r>
              <a:rPr lang="en-US" i="1" dirty="0"/>
              <a:t> Roy</a:t>
            </a:r>
            <a:r>
              <a:rPr lang="hr-HR" i="1" dirty="0"/>
              <a:t>. </a:t>
            </a:r>
            <a:r>
              <a:rPr lang="en-US" i="1" dirty="0"/>
              <a:t>Soc</a:t>
            </a:r>
            <a:r>
              <a:rPr lang="hr-HR" i="1" dirty="0"/>
              <a:t>.</a:t>
            </a:r>
            <a:r>
              <a:rPr lang="en-US" i="1" dirty="0"/>
              <a:t> </a:t>
            </a:r>
            <a:r>
              <a:rPr lang="en-US" i="1" dirty="0" err="1"/>
              <a:t>Lond</a:t>
            </a:r>
            <a:r>
              <a:rPr lang="hr-HR" i="1" dirty="0"/>
              <a:t>. </a:t>
            </a:r>
            <a:r>
              <a:rPr lang="en-US" i="1" dirty="0"/>
              <a:t>B: Biol</a:t>
            </a:r>
            <a:r>
              <a:rPr lang="hr-HR" i="1" dirty="0"/>
              <a:t>. </a:t>
            </a:r>
            <a:r>
              <a:rPr lang="en-US" i="1" dirty="0"/>
              <a:t>Sci</a:t>
            </a:r>
            <a:r>
              <a:rPr lang="hr-HR" dirty="0"/>
              <a:t>. 1998;</a:t>
            </a:r>
            <a:r>
              <a:rPr lang="en-US" dirty="0"/>
              <a:t> 353(1377), 1841–1849. </a:t>
            </a:r>
            <a:br>
              <a:rPr lang="en-US" dirty="0"/>
            </a:br>
            <a:endParaRPr lang="en-US" dirty="0"/>
          </a:p>
        </p:txBody>
      </p:sp>
      <p:pic>
        <p:nvPicPr>
          <p:cNvPr id="8" name="Picture 7">
            <a:extLst>
              <a:ext uri="{FF2B5EF4-FFF2-40B4-BE49-F238E27FC236}">
                <a16:creationId xmlns:a16="http://schemas.microsoft.com/office/drawing/2014/main" id="{788EED59-A0A1-4CBF-A609-7F5834478A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4313395"/>
            <a:ext cx="1080120" cy="1726347"/>
          </a:xfrm>
          <a:prstGeom prst="rect">
            <a:avLst/>
          </a:prstGeom>
        </p:spPr>
      </p:pic>
      <p:sp>
        <p:nvSpPr>
          <p:cNvPr id="9" name="TextBox 8">
            <a:extLst>
              <a:ext uri="{FF2B5EF4-FFF2-40B4-BE49-F238E27FC236}">
                <a16:creationId xmlns:a16="http://schemas.microsoft.com/office/drawing/2014/main" id="{D5DC72E5-2464-4356-A4F8-7A251B8F2F87}"/>
              </a:ext>
            </a:extLst>
          </p:cNvPr>
          <p:cNvSpPr txBox="1"/>
          <p:nvPr/>
        </p:nvSpPr>
        <p:spPr>
          <a:xfrm>
            <a:off x="5724128" y="772392"/>
            <a:ext cx="3168352" cy="4801314"/>
          </a:xfrm>
          <a:prstGeom prst="rect">
            <a:avLst/>
          </a:prstGeom>
          <a:noFill/>
        </p:spPr>
        <p:txBody>
          <a:bodyPr wrap="square" rtlCol="0">
            <a:spAutoFit/>
          </a:bodyPr>
          <a:lstStyle/>
          <a:p>
            <a:pPr marL="285750" indent="-285750">
              <a:buFontTx/>
              <a:buChar char="-"/>
            </a:pPr>
            <a:r>
              <a:rPr lang="hr-HR" dirty="0"/>
              <a:t>mehanizam: oscilacije </a:t>
            </a:r>
            <a:r>
              <a:rPr lang="hr-HR" dirty="0" err="1"/>
              <a:t>talamokortikalnih</a:t>
            </a:r>
            <a:r>
              <a:rPr lang="hr-HR" dirty="0"/>
              <a:t> petlji pri 40 Hz (gama valovi)</a:t>
            </a:r>
          </a:p>
          <a:p>
            <a:pPr marL="285750" indent="-285750">
              <a:buFontTx/>
              <a:buChar char="-"/>
            </a:pPr>
            <a:r>
              <a:rPr lang="hr-HR" dirty="0"/>
              <a:t>te oscilacije povezuju informacije iz različitih modaliteta sinkroniziranjem </a:t>
            </a:r>
            <a:r>
              <a:rPr lang="hr-HR" dirty="0" err="1"/>
              <a:t>kortikalnih</a:t>
            </a:r>
            <a:r>
              <a:rPr lang="hr-HR" dirty="0"/>
              <a:t> neurona</a:t>
            </a:r>
          </a:p>
          <a:p>
            <a:pPr marL="285750" indent="-285750">
              <a:buFontTx/>
              <a:buChar char="-"/>
            </a:pPr>
            <a:r>
              <a:rPr lang="hr-HR" dirty="0"/>
              <a:t>različiti sadržaji su vezani u jedinstvenu svijest jer </a:t>
            </a:r>
            <a:r>
              <a:rPr lang="hr-HR" dirty="0" err="1"/>
              <a:t>intralaminarne</a:t>
            </a:r>
            <a:r>
              <a:rPr lang="hr-HR" dirty="0"/>
              <a:t> jezgre </a:t>
            </a:r>
            <a:r>
              <a:rPr lang="hr-HR" dirty="0" err="1"/>
              <a:t>th</a:t>
            </a:r>
            <a:r>
              <a:rPr lang="hr-HR" dirty="0"/>
              <a:t> sinkroniziraju različita </a:t>
            </a:r>
            <a:r>
              <a:rPr lang="hr-HR" dirty="0" err="1"/>
              <a:t>kortikalna</a:t>
            </a:r>
            <a:r>
              <a:rPr lang="hr-HR" dirty="0"/>
              <a:t> čvorišta</a:t>
            </a:r>
          </a:p>
          <a:p>
            <a:pPr marL="285750" indent="-285750">
              <a:buFontTx/>
              <a:buChar char="-"/>
            </a:pPr>
            <a:r>
              <a:rPr lang="hr-HR" dirty="0"/>
              <a:t>oštećenje IL jezgara dovodi do kome i VS</a:t>
            </a:r>
          </a:p>
          <a:p>
            <a:pPr marL="285750" indent="-285750">
              <a:buFontTx/>
              <a:buChar char="-"/>
            </a:pPr>
            <a:r>
              <a:rPr lang="hr-HR" dirty="0"/>
              <a:t>svijest je vremenski diskretna varijabla (0.6 s) (</a:t>
            </a:r>
            <a:r>
              <a:rPr lang="hr-HR" dirty="0" err="1"/>
              <a:t>Joliot</a:t>
            </a:r>
            <a:r>
              <a:rPr lang="hr-HR" dirty="0"/>
              <a:t> i sur., 1994.) </a:t>
            </a:r>
            <a:endParaRPr lang="en-US" dirty="0"/>
          </a:p>
        </p:txBody>
      </p:sp>
      <p:sp>
        <p:nvSpPr>
          <p:cNvPr id="10" name="TextBox 9">
            <a:extLst>
              <a:ext uri="{FF2B5EF4-FFF2-40B4-BE49-F238E27FC236}">
                <a16:creationId xmlns:a16="http://schemas.microsoft.com/office/drawing/2014/main" id="{EB6260B6-2D36-41AA-9AEB-587A835A440B}"/>
              </a:ext>
            </a:extLst>
          </p:cNvPr>
          <p:cNvSpPr txBox="1"/>
          <p:nvPr/>
        </p:nvSpPr>
        <p:spPr>
          <a:xfrm>
            <a:off x="2051720" y="5573705"/>
            <a:ext cx="6912768" cy="369332"/>
          </a:xfrm>
          <a:prstGeom prst="rect">
            <a:avLst/>
          </a:prstGeom>
          <a:noFill/>
        </p:spPr>
        <p:txBody>
          <a:bodyPr wrap="square" rtlCol="0">
            <a:spAutoFit/>
          </a:bodyPr>
          <a:lstStyle/>
          <a:p>
            <a:r>
              <a:rPr lang="hr-HR" dirty="0">
                <a:solidFill>
                  <a:srgbClr val="FF0000"/>
                </a:solidFill>
              </a:rPr>
              <a:t>- i drugi organizmi imaju Th-</a:t>
            </a:r>
            <a:r>
              <a:rPr lang="hr-HR" dirty="0" err="1">
                <a:solidFill>
                  <a:srgbClr val="FF0000"/>
                </a:solidFill>
              </a:rPr>
              <a:t>Cx</a:t>
            </a:r>
            <a:r>
              <a:rPr lang="hr-HR" dirty="0">
                <a:solidFill>
                  <a:srgbClr val="FF0000"/>
                </a:solidFill>
              </a:rPr>
              <a:t> sustav, pa ih to ne čini jednako svjesnima</a:t>
            </a:r>
            <a:endParaRPr lang="en-US" dirty="0">
              <a:solidFill>
                <a:srgbClr val="FF0000"/>
              </a:solidFill>
            </a:endParaRPr>
          </a:p>
        </p:txBody>
      </p:sp>
    </p:spTree>
    <p:extLst>
      <p:ext uri="{BB962C8B-B14F-4D97-AF65-F5344CB8AC3E}">
        <p14:creationId xmlns:p14="http://schemas.microsoft.com/office/powerpoint/2010/main" val="33104396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443C675-326E-40CD-A06D-A88B8F8AB68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1714574"/>
            <a:ext cx="8727547" cy="5143426"/>
          </a:xfrm>
        </p:spPr>
      </p:pic>
      <p:sp>
        <p:nvSpPr>
          <p:cNvPr id="7" name="TextBox 6">
            <a:extLst>
              <a:ext uri="{FF2B5EF4-FFF2-40B4-BE49-F238E27FC236}">
                <a16:creationId xmlns:a16="http://schemas.microsoft.com/office/drawing/2014/main" id="{94CB1266-AA8B-4A48-A20A-DE96DA0876FD}"/>
              </a:ext>
            </a:extLst>
          </p:cNvPr>
          <p:cNvSpPr txBox="1"/>
          <p:nvPr/>
        </p:nvSpPr>
        <p:spPr>
          <a:xfrm>
            <a:off x="323528" y="332656"/>
            <a:ext cx="8208912" cy="1600438"/>
          </a:xfrm>
          <a:prstGeom prst="rect">
            <a:avLst/>
          </a:prstGeom>
          <a:noFill/>
        </p:spPr>
        <p:txBody>
          <a:bodyPr wrap="square" rtlCol="0">
            <a:spAutoFit/>
          </a:bodyPr>
          <a:lstStyle/>
          <a:p>
            <a:r>
              <a:rPr lang="en-US" sz="1400" dirty="0"/>
              <a:t>Spontaneous magnetic activity was recorded continuously during wakefulness, slow-wave sleep and REM</a:t>
            </a:r>
            <a:r>
              <a:rPr lang="hr-HR" sz="1400" dirty="0"/>
              <a:t> </a:t>
            </a:r>
            <a:r>
              <a:rPr lang="en-US" sz="1400" dirty="0"/>
              <a:t>sleep by using a 37-channel sensor array positioned as</a:t>
            </a:r>
            <a:r>
              <a:rPr lang="hr-HR" sz="1400" dirty="0"/>
              <a:t> </a:t>
            </a:r>
            <a:r>
              <a:rPr lang="en-US" sz="1400" dirty="0"/>
              <a:t>shown</a:t>
            </a:r>
            <a:r>
              <a:rPr lang="hr-HR" sz="1400" dirty="0"/>
              <a:t>.</a:t>
            </a:r>
            <a:r>
              <a:rPr lang="en-US" sz="1400" dirty="0"/>
              <a:t> Because Fourier analysis of the spontaneous, broadly ¢</a:t>
            </a:r>
            <a:r>
              <a:rPr lang="en-US" sz="1400" dirty="0" err="1"/>
              <a:t>ltered</a:t>
            </a:r>
            <a:r>
              <a:rPr lang="en-US" sz="1400" dirty="0"/>
              <a:t> rhythmicity (1^200 Hz) demonstrated a large peak of activity at 40 Hz over much of the</a:t>
            </a:r>
            <a:r>
              <a:rPr lang="hr-HR" sz="1400" dirty="0"/>
              <a:t> </a:t>
            </a:r>
            <a:r>
              <a:rPr lang="en-US" sz="1400" dirty="0"/>
              <a:t>cortex, we decided that it was permissible to ¢</a:t>
            </a:r>
            <a:r>
              <a:rPr lang="en-US" sz="1400" dirty="0" err="1"/>
              <a:t>lter</a:t>
            </a:r>
            <a:r>
              <a:rPr lang="en-US" sz="1400" dirty="0"/>
              <a:t> the</a:t>
            </a:r>
            <a:r>
              <a:rPr lang="hr-HR" sz="1400" dirty="0"/>
              <a:t> </a:t>
            </a:r>
            <a:r>
              <a:rPr lang="en-US" sz="1400" dirty="0"/>
              <a:t>data at gamma-band frequency (35</a:t>
            </a:r>
            <a:r>
              <a:rPr lang="hr-HR" sz="1400" dirty="0"/>
              <a:t>-</a:t>
            </a:r>
            <a:r>
              <a:rPr lang="en-US" sz="1400" dirty="0"/>
              <a:t>45 Hz). Large</a:t>
            </a:r>
            <a:br>
              <a:rPr lang="en-US" sz="1400" dirty="0"/>
            </a:br>
            <a:r>
              <a:rPr lang="en-US" sz="1400" dirty="0"/>
              <a:t>coherent signals with a very high signal-to-noise ratio</a:t>
            </a:r>
            <a:r>
              <a:rPr lang="hr-HR" sz="1400" dirty="0"/>
              <a:t> </a:t>
            </a:r>
            <a:r>
              <a:rPr lang="en-US" sz="1400" dirty="0"/>
              <a:t>were typically recorded from all 37 sensors as shown in</a:t>
            </a:r>
            <a:br>
              <a:rPr lang="en-US" sz="1400" dirty="0"/>
            </a:br>
            <a:r>
              <a:rPr lang="en-US" sz="1400" dirty="0"/>
              <a:t>¢</a:t>
            </a:r>
            <a:r>
              <a:rPr lang="en-US" sz="1400" dirty="0" err="1"/>
              <a:t>gure</a:t>
            </a:r>
            <a:r>
              <a:rPr lang="en-US" sz="1400" dirty="0"/>
              <a:t> 5b for a single 0.6 s epoch of global spontaneous</a:t>
            </a:r>
            <a:r>
              <a:rPr lang="hr-HR" sz="1400" dirty="0"/>
              <a:t> </a:t>
            </a:r>
            <a:r>
              <a:rPr lang="en-US" sz="1400" dirty="0"/>
              <a:t>oscillations in an awake individual. </a:t>
            </a:r>
            <a:br>
              <a:rPr lang="en-US" sz="1400" dirty="0"/>
            </a:br>
            <a:endParaRPr lang="en-US" sz="1400" dirty="0"/>
          </a:p>
        </p:txBody>
      </p:sp>
      <p:sp>
        <p:nvSpPr>
          <p:cNvPr id="8" name="TextBox 7">
            <a:extLst>
              <a:ext uri="{FF2B5EF4-FFF2-40B4-BE49-F238E27FC236}">
                <a16:creationId xmlns:a16="http://schemas.microsoft.com/office/drawing/2014/main" id="{C1BBD783-B0E5-4808-80E3-491182804D21}"/>
              </a:ext>
            </a:extLst>
          </p:cNvPr>
          <p:cNvSpPr txBox="1"/>
          <p:nvPr/>
        </p:nvSpPr>
        <p:spPr>
          <a:xfrm>
            <a:off x="5796136" y="1813390"/>
            <a:ext cx="3096344" cy="1477328"/>
          </a:xfrm>
          <a:prstGeom prst="rect">
            <a:avLst/>
          </a:prstGeom>
          <a:noFill/>
        </p:spPr>
        <p:txBody>
          <a:bodyPr wrap="square" rtlCol="0">
            <a:spAutoFit/>
          </a:bodyPr>
          <a:lstStyle/>
          <a:p>
            <a:r>
              <a:rPr lang="hr-HR" dirty="0"/>
              <a:t>- razliku u stupnju C. u različitim stanjima objašnjava amplitudom delta valova (visoke amplitude – svjesno stanje, niske – nesvjesno)</a:t>
            </a:r>
            <a:endParaRPr lang="en-US" dirty="0"/>
          </a:p>
        </p:txBody>
      </p:sp>
    </p:spTree>
    <p:extLst>
      <p:ext uri="{BB962C8B-B14F-4D97-AF65-F5344CB8AC3E}">
        <p14:creationId xmlns:p14="http://schemas.microsoft.com/office/powerpoint/2010/main" val="22731015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B7769-65B7-4F93-A556-C94C77CB97E5}"/>
              </a:ext>
            </a:extLst>
          </p:cNvPr>
          <p:cNvSpPr>
            <a:spLocks noGrp="1"/>
          </p:cNvSpPr>
          <p:nvPr>
            <p:ph type="title"/>
          </p:nvPr>
        </p:nvSpPr>
        <p:spPr>
          <a:xfrm>
            <a:off x="628650" y="365127"/>
            <a:ext cx="7886700" cy="687610"/>
          </a:xfrm>
        </p:spPr>
        <p:txBody>
          <a:bodyPr>
            <a:normAutofit fontScale="90000"/>
          </a:bodyPr>
          <a:lstStyle/>
          <a:p>
            <a:r>
              <a:rPr lang="hr-HR" dirty="0"/>
              <a:t>10. </a:t>
            </a:r>
            <a:r>
              <a:rPr lang="hr-HR" b="1" dirty="0"/>
              <a:t>NMDA</a:t>
            </a:r>
            <a:r>
              <a:rPr lang="hr-HR" dirty="0"/>
              <a:t> </a:t>
            </a:r>
            <a:r>
              <a:rPr lang="hr-HR" dirty="0" err="1"/>
              <a:t>theory</a:t>
            </a:r>
            <a:r>
              <a:rPr lang="hr-HR" dirty="0"/>
              <a:t> </a:t>
            </a:r>
            <a:endParaRPr lang="en-US" dirty="0"/>
          </a:p>
        </p:txBody>
      </p:sp>
      <p:sp>
        <p:nvSpPr>
          <p:cNvPr id="4" name="TextBox 3">
            <a:extLst>
              <a:ext uri="{FF2B5EF4-FFF2-40B4-BE49-F238E27FC236}">
                <a16:creationId xmlns:a16="http://schemas.microsoft.com/office/drawing/2014/main" id="{C4F31A27-EA2A-4407-B537-F621623EEE86}"/>
              </a:ext>
            </a:extLst>
          </p:cNvPr>
          <p:cNvSpPr txBox="1"/>
          <p:nvPr/>
        </p:nvSpPr>
        <p:spPr>
          <a:xfrm>
            <a:off x="1763688" y="5929684"/>
            <a:ext cx="8352928" cy="923330"/>
          </a:xfrm>
          <a:prstGeom prst="rect">
            <a:avLst/>
          </a:prstGeom>
          <a:noFill/>
        </p:spPr>
        <p:txBody>
          <a:bodyPr wrap="square" rtlCol="0">
            <a:spAutoFit/>
          </a:bodyPr>
          <a:lstStyle/>
          <a:p>
            <a:r>
              <a:rPr lang="en-US" dirty="0" err="1"/>
              <a:t>Flohr</a:t>
            </a:r>
            <a:r>
              <a:rPr lang="en-US" dirty="0"/>
              <a:t>, H. (1992). Qualia and brain processes. In A. </a:t>
            </a:r>
            <a:r>
              <a:rPr lang="en-US" dirty="0" err="1"/>
              <a:t>Beckermann</a:t>
            </a:r>
            <a:r>
              <a:rPr lang="en-US" dirty="0"/>
              <a:t>,</a:t>
            </a:r>
            <a:br>
              <a:rPr lang="en-US" dirty="0"/>
            </a:br>
            <a:r>
              <a:rPr lang="en-US" dirty="0"/>
              <a:t>H. </a:t>
            </a:r>
            <a:r>
              <a:rPr lang="en-US" dirty="0" err="1"/>
              <a:t>Flohr</a:t>
            </a:r>
            <a:r>
              <a:rPr lang="en-US" dirty="0"/>
              <a:t>, and J. Kim, eds., Emergence or Reduction, 220–238 </a:t>
            </a:r>
            <a:br>
              <a:rPr lang="en-US" dirty="0"/>
            </a:br>
            <a:endParaRPr lang="en-US" dirty="0"/>
          </a:p>
        </p:txBody>
      </p:sp>
      <p:pic>
        <p:nvPicPr>
          <p:cNvPr id="6" name="Picture 5">
            <a:extLst>
              <a:ext uri="{FF2B5EF4-FFF2-40B4-BE49-F238E27FC236}">
                <a16:creationId xmlns:a16="http://schemas.microsoft.com/office/drawing/2014/main" id="{0EF210C7-0E02-4660-9C8A-2EC796771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1124744"/>
            <a:ext cx="4762500" cy="4762500"/>
          </a:xfrm>
          <a:prstGeom prst="rect">
            <a:avLst/>
          </a:prstGeom>
        </p:spPr>
      </p:pic>
    </p:spTree>
    <p:extLst>
      <p:ext uri="{BB962C8B-B14F-4D97-AF65-F5344CB8AC3E}">
        <p14:creationId xmlns:p14="http://schemas.microsoft.com/office/powerpoint/2010/main" val="37383924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4D636-C03A-408C-83A3-28A78793979C}"/>
              </a:ext>
            </a:extLst>
          </p:cNvPr>
          <p:cNvSpPr>
            <a:spLocks noGrp="1"/>
          </p:cNvSpPr>
          <p:nvPr>
            <p:ph type="title"/>
          </p:nvPr>
        </p:nvSpPr>
        <p:spPr>
          <a:xfrm>
            <a:off x="628650" y="365126"/>
            <a:ext cx="8119814" cy="1325563"/>
          </a:xfrm>
        </p:spPr>
        <p:txBody>
          <a:bodyPr/>
          <a:lstStyle/>
          <a:p>
            <a:r>
              <a:rPr lang="hr-HR" dirty="0"/>
              <a:t>11. </a:t>
            </a:r>
            <a:r>
              <a:rPr lang="hr-HR" b="1" dirty="0"/>
              <a:t>AST</a:t>
            </a:r>
            <a:r>
              <a:rPr lang="hr-HR" dirty="0"/>
              <a:t> – </a:t>
            </a:r>
            <a:r>
              <a:rPr lang="hr-HR" dirty="0" err="1"/>
              <a:t>attention</a:t>
            </a:r>
            <a:r>
              <a:rPr lang="hr-HR" dirty="0"/>
              <a:t> </a:t>
            </a:r>
            <a:r>
              <a:rPr lang="hr-HR" dirty="0" err="1"/>
              <a:t>schema</a:t>
            </a:r>
            <a:r>
              <a:rPr lang="hr-HR" dirty="0"/>
              <a:t> </a:t>
            </a:r>
            <a:r>
              <a:rPr lang="hr-HR" dirty="0" err="1"/>
              <a:t>theory</a:t>
            </a:r>
            <a:endParaRPr lang="en-US" dirty="0"/>
          </a:p>
        </p:txBody>
      </p:sp>
      <p:sp>
        <p:nvSpPr>
          <p:cNvPr id="3" name="Content Placeholder 2">
            <a:extLst>
              <a:ext uri="{FF2B5EF4-FFF2-40B4-BE49-F238E27FC236}">
                <a16:creationId xmlns:a16="http://schemas.microsoft.com/office/drawing/2014/main" id="{53C9C3D1-EBA8-4C61-A139-EBB22E4A50CE}"/>
              </a:ext>
            </a:extLst>
          </p:cNvPr>
          <p:cNvSpPr>
            <a:spLocks noGrp="1"/>
          </p:cNvSpPr>
          <p:nvPr>
            <p:ph idx="1"/>
          </p:nvPr>
        </p:nvSpPr>
        <p:spPr>
          <a:xfrm>
            <a:off x="628650" y="1825625"/>
            <a:ext cx="7886700" cy="3907631"/>
          </a:xfrm>
        </p:spPr>
        <p:txBody>
          <a:bodyPr>
            <a:normAutofit fontScale="92500" lnSpcReduction="10000"/>
          </a:bodyPr>
          <a:lstStyle/>
          <a:p>
            <a:pPr>
              <a:buFontTx/>
              <a:buChar char="-"/>
            </a:pPr>
            <a:r>
              <a:rPr lang="hr-HR" dirty="0"/>
              <a:t>eksplicitno kaže da je svijest iluzija percepcije</a:t>
            </a:r>
          </a:p>
          <a:p>
            <a:pPr>
              <a:buFontTx/>
              <a:buChar char="-"/>
            </a:pPr>
            <a:r>
              <a:rPr lang="hr-HR" dirty="0"/>
              <a:t>odvija se </a:t>
            </a:r>
            <a:r>
              <a:rPr lang="hr-HR" dirty="0" err="1"/>
              <a:t>kortikalnim</a:t>
            </a:r>
            <a:r>
              <a:rPr lang="hr-HR" dirty="0"/>
              <a:t> procesiranjem na spoju sljepoočnog i tjemenog režnja</a:t>
            </a:r>
          </a:p>
          <a:p>
            <a:pPr>
              <a:buFontTx/>
              <a:buChar char="-"/>
            </a:pPr>
            <a:endParaRPr lang="hr-HR" dirty="0"/>
          </a:p>
          <a:p>
            <a:pPr>
              <a:buFontTx/>
              <a:buChar char="-"/>
            </a:pPr>
            <a:endParaRPr lang="hr-HR" dirty="0"/>
          </a:p>
          <a:p>
            <a:pPr>
              <a:buFontTx/>
              <a:buChar char="-"/>
            </a:pPr>
            <a:r>
              <a:rPr lang="hr-HR" dirty="0">
                <a:solidFill>
                  <a:srgbClr val="FF0000"/>
                </a:solidFill>
              </a:rPr>
              <a:t>n</a:t>
            </a:r>
            <a:r>
              <a:rPr lang="hr-HR" dirty="0" smtClean="0">
                <a:solidFill>
                  <a:srgbClr val="FF0000"/>
                </a:solidFill>
              </a:rPr>
              <a:t>edostaje </a:t>
            </a:r>
            <a:r>
              <a:rPr lang="hr-HR" dirty="0">
                <a:solidFill>
                  <a:srgbClr val="FF0000"/>
                </a:solidFill>
              </a:rPr>
              <a:t>opis mehanizma: što i kako se modulira pozornost da bi nastala svijest</a:t>
            </a:r>
          </a:p>
          <a:p>
            <a:pPr>
              <a:buFontTx/>
              <a:buChar char="-"/>
            </a:pPr>
            <a:r>
              <a:rPr lang="hr-HR" dirty="0" smtClean="0">
                <a:solidFill>
                  <a:srgbClr val="FF0000"/>
                </a:solidFill>
              </a:rPr>
              <a:t>Ne prolazi a</a:t>
            </a:r>
            <a:r>
              <a:rPr lang="hr-HR" dirty="0" smtClean="0">
                <a:solidFill>
                  <a:srgbClr val="FF0000"/>
                </a:solidFill>
              </a:rPr>
              <a:t>rgument </a:t>
            </a:r>
            <a:r>
              <a:rPr lang="hr-HR" dirty="0">
                <a:solidFill>
                  <a:srgbClr val="FF0000"/>
                </a:solidFill>
              </a:rPr>
              <a:t>male mreže</a:t>
            </a:r>
          </a:p>
          <a:p>
            <a:pPr>
              <a:buFontTx/>
              <a:buChar char="-"/>
            </a:pPr>
            <a:r>
              <a:rPr lang="hr-HR" dirty="0" smtClean="0">
                <a:solidFill>
                  <a:srgbClr val="FF0000"/>
                </a:solidFill>
              </a:rPr>
              <a:t>Ne prolazi a</a:t>
            </a:r>
            <a:r>
              <a:rPr lang="hr-HR" dirty="0" smtClean="0">
                <a:solidFill>
                  <a:srgbClr val="FF0000"/>
                </a:solidFill>
              </a:rPr>
              <a:t>rgument </a:t>
            </a:r>
            <a:r>
              <a:rPr lang="hr-HR" dirty="0">
                <a:solidFill>
                  <a:srgbClr val="FF0000"/>
                </a:solidFill>
              </a:rPr>
              <a:t>drugih sustava</a:t>
            </a:r>
          </a:p>
        </p:txBody>
      </p:sp>
    </p:spTree>
    <p:extLst>
      <p:ext uri="{BB962C8B-B14F-4D97-AF65-F5344CB8AC3E}">
        <p14:creationId xmlns:p14="http://schemas.microsoft.com/office/powerpoint/2010/main" val="35446942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37F482-792D-4005-BD89-913B00BC1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9695" y="253135"/>
            <a:ext cx="4064869" cy="6488233"/>
          </a:xfrm>
          <a:prstGeom prst="rect">
            <a:avLst/>
          </a:prstGeom>
        </p:spPr>
      </p:pic>
      <p:sp>
        <p:nvSpPr>
          <p:cNvPr id="2" name="Title 1">
            <a:extLst>
              <a:ext uri="{FF2B5EF4-FFF2-40B4-BE49-F238E27FC236}">
                <a16:creationId xmlns:a16="http://schemas.microsoft.com/office/drawing/2014/main" id="{8B832FD9-EE5B-41C1-8B7A-39BA93CF1C1A}"/>
              </a:ext>
            </a:extLst>
          </p:cNvPr>
          <p:cNvSpPr>
            <a:spLocks noGrp="1"/>
          </p:cNvSpPr>
          <p:nvPr>
            <p:ph type="title"/>
          </p:nvPr>
        </p:nvSpPr>
        <p:spPr>
          <a:xfrm>
            <a:off x="107504" y="253136"/>
            <a:ext cx="5112568" cy="551106"/>
          </a:xfrm>
        </p:spPr>
        <p:txBody>
          <a:bodyPr>
            <a:normAutofit fontScale="90000"/>
          </a:bodyPr>
          <a:lstStyle/>
          <a:p>
            <a:r>
              <a:rPr lang="hr-HR" dirty="0"/>
              <a:t>12. </a:t>
            </a:r>
            <a:r>
              <a:rPr lang="hr-HR" b="1" dirty="0"/>
              <a:t>SMT</a:t>
            </a:r>
            <a:r>
              <a:rPr lang="hr-HR" dirty="0"/>
              <a:t> – </a:t>
            </a:r>
            <a:r>
              <a:rPr lang="hr-HR" dirty="0" err="1"/>
              <a:t>sensorimotor</a:t>
            </a:r>
            <a:r>
              <a:rPr lang="hr-HR" dirty="0"/>
              <a:t> </a:t>
            </a:r>
            <a:r>
              <a:rPr lang="hr-HR" dirty="0" err="1"/>
              <a:t>theory</a:t>
            </a:r>
            <a:endParaRPr lang="en-US" dirty="0"/>
          </a:p>
        </p:txBody>
      </p:sp>
      <p:sp>
        <p:nvSpPr>
          <p:cNvPr id="3" name="Content Placeholder 2">
            <a:extLst>
              <a:ext uri="{FF2B5EF4-FFF2-40B4-BE49-F238E27FC236}">
                <a16:creationId xmlns:a16="http://schemas.microsoft.com/office/drawing/2014/main" id="{D1315103-0B36-4021-8984-5F5CE97B8979}"/>
              </a:ext>
            </a:extLst>
          </p:cNvPr>
          <p:cNvSpPr>
            <a:spLocks noGrp="1"/>
          </p:cNvSpPr>
          <p:nvPr>
            <p:ph idx="1"/>
          </p:nvPr>
        </p:nvSpPr>
        <p:spPr>
          <a:xfrm>
            <a:off x="100675" y="1052736"/>
            <a:ext cx="4550163" cy="4351338"/>
          </a:xfrm>
        </p:spPr>
        <p:txBody>
          <a:bodyPr>
            <a:normAutofit fontScale="77500" lnSpcReduction="20000"/>
          </a:bodyPr>
          <a:lstStyle/>
          <a:p>
            <a:pPr>
              <a:buFontTx/>
              <a:buChar char="-"/>
            </a:pPr>
            <a:r>
              <a:rPr lang="hr-HR" dirty="0"/>
              <a:t>primarno objašnjava takozvanu fenomenalnu </a:t>
            </a:r>
            <a:r>
              <a:rPr lang="hr-HR" dirty="0" smtClean="0"/>
              <a:t>svijest (</a:t>
            </a:r>
            <a:r>
              <a:rPr lang="hr-HR" dirty="0" err="1" smtClean="0"/>
              <a:t>phenomenal</a:t>
            </a:r>
            <a:r>
              <a:rPr lang="hr-HR" dirty="0" smtClean="0"/>
              <a:t> C.)</a:t>
            </a:r>
            <a:endParaRPr lang="hr-HR" dirty="0"/>
          </a:p>
          <a:p>
            <a:pPr>
              <a:buFontTx/>
              <a:buChar char="-"/>
            </a:pPr>
            <a:r>
              <a:rPr lang="hr-HR" dirty="0"/>
              <a:t>prema SMT, FC je OSJEĆAJ koji proizlazi iz interakcije s okolinom, npr. osjećaj vida se razlikuje od sluha jer se ulazni vidni podatci ponašaju drugačije kad se krećemo nego slušni</a:t>
            </a:r>
          </a:p>
          <a:p>
            <a:pPr>
              <a:buFontTx/>
              <a:buChar char="-"/>
            </a:pPr>
            <a:r>
              <a:rPr lang="hr-HR" dirty="0"/>
              <a:t>iako u početku promatrač s TVSS-om locira podražaje na dijelu tijela koji se stimulira, uz vježbu, promatrač lociraju objekte u prostoru, a ne na koži – iako još uvijek može osjetiti lokalni taktilni osjećaj (npr. ako je bolan ili ako svrbi) </a:t>
            </a:r>
            <a:endParaRPr lang="en-US" dirty="0"/>
          </a:p>
        </p:txBody>
      </p:sp>
      <p:sp>
        <p:nvSpPr>
          <p:cNvPr id="6" name="TextBox 5">
            <a:extLst>
              <a:ext uri="{FF2B5EF4-FFF2-40B4-BE49-F238E27FC236}">
                <a16:creationId xmlns:a16="http://schemas.microsoft.com/office/drawing/2014/main" id="{2E448D33-1940-4CE7-B922-DEDDBEA671F0}"/>
              </a:ext>
            </a:extLst>
          </p:cNvPr>
          <p:cNvSpPr txBox="1"/>
          <p:nvPr/>
        </p:nvSpPr>
        <p:spPr>
          <a:xfrm>
            <a:off x="2555776" y="5002071"/>
            <a:ext cx="2520280" cy="1815882"/>
          </a:xfrm>
          <a:prstGeom prst="rect">
            <a:avLst/>
          </a:prstGeom>
          <a:noFill/>
        </p:spPr>
        <p:txBody>
          <a:bodyPr wrap="square" rtlCol="0">
            <a:spAutoFit/>
          </a:bodyPr>
          <a:lstStyle/>
          <a:p>
            <a:r>
              <a:rPr lang="hr-HR" sz="1600" dirty="0">
                <a:solidFill>
                  <a:srgbClr val="FF0000"/>
                </a:solidFill>
              </a:rPr>
              <a:t>Što definira </a:t>
            </a:r>
            <a:r>
              <a:rPr lang="hr-HR" sz="1600" dirty="0" err="1">
                <a:solidFill>
                  <a:srgbClr val="FF0000"/>
                </a:solidFill>
              </a:rPr>
              <a:t>senzorimotoričke</a:t>
            </a:r>
            <a:r>
              <a:rPr lang="hr-HR" sz="1600" dirty="0">
                <a:solidFill>
                  <a:srgbClr val="FF0000"/>
                </a:solidFill>
              </a:rPr>
              <a:t> petlje? Kojim se mehanizmom objašnjavaju </a:t>
            </a:r>
            <a:r>
              <a:rPr lang="hr-HR" sz="1600" dirty="0" err="1">
                <a:solidFill>
                  <a:srgbClr val="FF0000"/>
                </a:solidFill>
              </a:rPr>
              <a:t>senzorimotoričke</a:t>
            </a:r>
            <a:r>
              <a:rPr lang="hr-HR" sz="1600" dirty="0">
                <a:solidFill>
                  <a:srgbClr val="FF0000"/>
                </a:solidFill>
              </a:rPr>
              <a:t> interakcije? Po toj logici je i termostat svjesno biće…</a:t>
            </a:r>
            <a:endParaRPr lang="en-US" sz="1600" dirty="0">
              <a:solidFill>
                <a:srgbClr val="FF0000"/>
              </a:solidFill>
            </a:endParaRPr>
          </a:p>
        </p:txBody>
      </p:sp>
      <p:pic>
        <p:nvPicPr>
          <p:cNvPr id="8" name="Picture 7">
            <a:extLst>
              <a:ext uri="{FF2B5EF4-FFF2-40B4-BE49-F238E27FC236}">
                <a16:creationId xmlns:a16="http://schemas.microsoft.com/office/drawing/2014/main" id="{A7239507-E6FB-453D-AD4F-4883019A2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718" y="5242225"/>
            <a:ext cx="1252538" cy="914400"/>
          </a:xfrm>
          <a:prstGeom prst="rect">
            <a:avLst/>
          </a:prstGeom>
        </p:spPr>
      </p:pic>
      <p:sp>
        <p:nvSpPr>
          <p:cNvPr id="9" name="TextBox 8">
            <a:extLst>
              <a:ext uri="{FF2B5EF4-FFF2-40B4-BE49-F238E27FC236}">
                <a16:creationId xmlns:a16="http://schemas.microsoft.com/office/drawing/2014/main" id="{47E98781-1049-4DE6-95C9-E723AAA08C65}"/>
              </a:ext>
            </a:extLst>
          </p:cNvPr>
          <p:cNvSpPr txBox="1"/>
          <p:nvPr/>
        </p:nvSpPr>
        <p:spPr>
          <a:xfrm>
            <a:off x="467544" y="6211669"/>
            <a:ext cx="1728192" cy="646331"/>
          </a:xfrm>
          <a:prstGeom prst="rect">
            <a:avLst/>
          </a:prstGeom>
          <a:noFill/>
        </p:spPr>
        <p:txBody>
          <a:bodyPr wrap="square" rtlCol="0">
            <a:spAutoFit/>
          </a:bodyPr>
          <a:lstStyle/>
          <a:p>
            <a:r>
              <a:rPr lang="hr-HR" dirty="0" err="1"/>
              <a:t>Kevin</a:t>
            </a:r>
            <a:r>
              <a:rPr lang="hr-HR" dirty="0"/>
              <a:t> </a:t>
            </a:r>
            <a:r>
              <a:rPr lang="hr-HR" dirty="0" err="1"/>
              <a:t>O’Regan</a:t>
            </a:r>
            <a:endParaRPr lang="hr-HR" dirty="0"/>
          </a:p>
          <a:p>
            <a:r>
              <a:rPr lang="hr-HR" dirty="0"/>
              <a:t>2001, ‘04, ‘11</a:t>
            </a:r>
            <a:endParaRPr lang="en-US" dirty="0"/>
          </a:p>
        </p:txBody>
      </p:sp>
    </p:spTree>
    <p:extLst>
      <p:ext uri="{BB962C8B-B14F-4D97-AF65-F5344CB8AC3E}">
        <p14:creationId xmlns:p14="http://schemas.microsoft.com/office/powerpoint/2010/main" val="28991361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9A63-4EBD-41E6-B0B7-C082E9550A96}"/>
              </a:ext>
            </a:extLst>
          </p:cNvPr>
          <p:cNvSpPr>
            <a:spLocks noGrp="1"/>
          </p:cNvSpPr>
          <p:nvPr>
            <p:ph type="title"/>
          </p:nvPr>
        </p:nvSpPr>
        <p:spPr>
          <a:xfrm>
            <a:off x="251520" y="188640"/>
            <a:ext cx="8767886" cy="792089"/>
          </a:xfrm>
        </p:spPr>
        <p:txBody>
          <a:bodyPr>
            <a:normAutofit/>
          </a:bodyPr>
          <a:lstStyle/>
          <a:p>
            <a:r>
              <a:rPr lang="hr-HR" dirty="0"/>
              <a:t>13. </a:t>
            </a:r>
            <a:r>
              <a:rPr lang="hr-HR" b="1" dirty="0"/>
              <a:t>SCTM</a:t>
            </a:r>
            <a:r>
              <a:rPr lang="hr-HR" dirty="0"/>
              <a:t> – </a:t>
            </a:r>
            <a:r>
              <a:rPr lang="hr-HR" dirty="0" err="1"/>
              <a:t>self</a:t>
            </a:r>
            <a:r>
              <a:rPr lang="hr-HR" dirty="0"/>
              <a:t> </a:t>
            </a:r>
            <a:r>
              <a:rPr lang="hr-HR" dirty="0" err="1"/>
              <a:t>comes</a:t>
            </a:r>
            <a:r>
              <a:rPr lang="hr-HR" dirty="0"/>
              <a:t> to </a:t>
            </a:r>
            <a:r>
              <a:rPr lang="hr-HR" dirty="0" err="1"/>
              <a:t>mind</a:t>
            </a:r>
            <a:r>
              <a:rPr lang="hr-HR" dirty="0"/>
              <a:t> </a:t>
            </a:r>
            <a:r>
              <a:rPr lang="hr-HR" dirty="0" err="1"/>
              <a:t>theory</a:t>
            </a:r>
            <a:endParaRPr lang="en-US" dirty="0"/>
          </a:p>
        </p:txBody>
      </p:sp>
      <p:sp>
        <p:nvSpPr>
          <p:cNvPr id="3" name="Content Placeholder 2">
            <a:extLst>
              <a:ext uri="{FF2B5EF4-FFF2-40B4-BE49-F238E27FC236}">
                <a16:creationId xmlns:a16="http://schemas.microsoft.com/office/drawing/2014/main" id="{020B3E89-8503-42BB-B507-DED48935FB69}"/>
              </a:ext>
            </a:extLst>
          </p:cNvPr>
          <p:cNvSpPr>
            <a:spLocks noGrp="1"/>
          </p:cNvSpPr>
          <p:nvPr>
            <p:ph idx="1"/>
          </p:nvPr>
        </p:nvSpPr>
        <p:spPr>
          <a:xfrm>
            <a:off x="107504" y="1002651"/>
            <a:ext cx="6336704" cy="4351338"/>
          </a:xfrm>
        </p:spPr>
        <p:txBody>
          <a:bodyPr>
            <a:normAutofit/>
          </a:bodyPr>
          <a:lstStyle/>
          <a:p>
            <a:pPr>
              <a:buFontTx/>
              <a:buChar char="-"/>
            </a:pPr>
            <a:r>
              <a:rPr lang="hr-HR" sz="1600" dirty="0"/>
              <a:t>osjećaj </a:t>
            </a:r>
            <a:r>
              <a:rPr lang="hr-HR" sz="1600" b="1" dirty="0" err="1"/>
              <a:t>selfa</a:t>
            </a:r>
            <a:r>
              <a:rPr lang="hr-HR" sz="1600" b="1" dirty="0"/>
              <a:t> (</a:t>
            </a:r>
            <a:r>
              <a:rPr lang="hr-HR" sz="1600" b="1" dirty="0" err="1"/>
              <a:t>jastva</a:t>
            </a:r>
            <a:r>
              <a:rPr lang="hr-HR" sz="1600" b="1" dirty="0"/>
              <a:t>) </a:t>
            </a:r>
            <a:r>
              <a:rPr lang="hr-HR" sz="1600" dirty="0"/>
              <a:t>ključan je za nastanak C.</a:t>
            </a:r>
          </a:p>
          <a:p>
            <a:pPr>
              <a:buFontTx/>
              <a:buChar char="-"/>
            </a:pPr>
            <a:r>
              <a:rPr lang="hr-HR" sz="1600" dirty="0" err="1"/>
              <a:t>self</a:t>
            </a:r>
            <a:r>
              <a:rPr lang="hr-HR" sz="1600" dirty="0"/>
              <a:t> čine populacije neurona koji reprezentiraju i </a:t>
            </a:r>
            <a:r>
              <a:rPr lang="hr-HR" sz="1600" dirty="0" err="1"/>
              <a:t>monitoriraju</a:t>
            </a:r>
            <a:r>
              <a:rPr lang="hr-HR" sz="1600" dirty="0"/>
              <a:t> stanje tijela</a:t>
            </a:r>
          </a:p>
          <a:p>
            <a:pPr>
              <a:buFontTx/>
              <a:buChar char="-"/>
            </a:pPr>
            <a:r>
              <a:rPr lang="hr-HR" sz="1600" dirty="0"/>
              <a:t>ključni korak u nastanku C. nije percepcija putem koje se stvara sadržaj C. (</a:t>
            </a:r>
            <a:r>
              <a:rPr lang="hr-HR" sz="1600" u="sng" dirty="0"/>
              <a:t>ulijevanje vode u posudu</a:t>
            </a:r>
            <a:r>
              <a:rPr lang="hr-HR" sz="1600" dirty="0"/>
              <a:t>) nego je to oblikovanje same posude – tako da znamo da su te percepcije u sadržaju svijesti NAŠE</a:t>
            </a:r>
          </a:p>
          <a:p>
            <a:pPr>
              <a:buFontTx/>
              <a:buChar char="-"/>
            </a:pPr>
            <a:r>
              <a:rPr lang="hr-HR" sz="1600" dirty="0" err="1"/>
              <a:t>self</a:t>
            </a:r>
            <a:r>
              <a:rPr lang="hr-HR" sz="1600" dirty="0"/>
              <a:t> je ključan jer je on „svjedok” našeg uma i jedini način na koji možemo znati da se radi o našim mentalnim stanjima (</a:t>
            </a:r>
            <a:r>
              <a:rPr lang="hr-HR" sz="1600" dirty="0" err="1"/>
              <a:t>mPFC</a:t>
            </a:r>
            <a:r>
              <a:rPr lang="hr-HR" sz="1600" dirty="0"/>
              <a:t>)</a:t>
            </a:r>
          </a:p>
          <a:p>
            <a:pPr>
              <a:buFontTx/>
              <a:buChar char="-"/>
            </a:pPr>
            <a:r>
              <a:rPr lang="hr-HR" sz="1600" dirty="0" smtClean="0"/>
              <a:t>postajemo </a:t>
            </a:r>
            <a:r>
              <a:rPr lang="hr-HR" sz="1600" dirty="0"/>
              <a:t>svjesni događaja oko nas tek kad </a:t>
            </a:r>
            <a:r>
              <a:rPr lang="hr-HR" sz="1600" dirty="0" err="1"/>
              <a:t>korespodentne</a:t>
            </a:r>
            <a:r>
              <a:rPr lang="hr-HR" sz="1600" dirty="0"/>
              <a:t> reprezentacije tih događaju dođu u interakciju sa </a:t>
            </a:r>
            <a:r>
              <a:rPr lang="hr-HR" sz="1600" dirty="0" err="1"/>
              <a:t>selfom</a:t>
            </a:r>
            <a:endParaRPr lang="hr-HR" sz="1600" dirty="0"/>
          </a:p>
          <a:p>
            <a:pPr>
              <a:buFontTx/>
              <a:buChar char="-"/>
            </a:pPr>
            <a:r>
              <a:rPr lang="hr-HR" sz="1600" dirty="0"/>
              <a:t>PROTOSELF – </a:t>
            </a:r>
            <a:r>
              <a:rPr lang="hr-HR" sz="1600" dirty="0" err="1"/>
              <a:t>mapiranje</a:t>
            </a:r>
            <a:r>
              <a:rPr lang="hr-HR" sz="1600" dirty="0"/>
              <a:t> vlastitoga tijela u SŽS-u, interakcija s nekim objektom ili bićem dovodi do reprezentacije toga objekta u reprezentacijskim mapama, ali i do promjena u tjelesnim stanjima, čime postajemo svjesni tih objekata </a:t>
            </a:r>
            <a:r>
              <a:rPr lang="hr-HR" sz="1600" dirty="0">
                <a:sym typeface="Symbol" panose="05050102010706020507" pitchFamily="18" charset="2"/>
              </a:rPr>
              <a:t></a:t>
            </a:r>
            <a:endParaRPr lang="en-US" sz="1600" dirty="0"/>
          </a:p>
        </p:txBody>
      </p:sp>
      <p:pic>
        <p:nvPicPr>
          <p:cNvPr id="7" name="Picture 6">
            <a:extLst>
              <a:ext uri="{FF2B5EF4-FFF2-40B4-BE49-F238E27FC236}">
                <a16:creationId xmlns:a16="http://schemas.microsoft.com/office/drawing/2014/main" id="{3F2009A1-9B66-4C8D-8D05-70E92EA4A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4959258"/>
            <a:ext cx="1080120" cy="1481307"/>
          </a:xfrm>
          <a:prstGeom prst="rect">
            <a:avLst/>
          </a:prstGeom>
        </p:spPr>
      </p:pic>
      <p:sp>
        <p:nvSpPr>
          <p:cNvPr id="8" name="TextBox 7">
            <a:extLst>
              <a:ext uri="{FF2B5EF4-FFF2-40B4-BE49-F238E27FC236}">
                <a16:creationId xmlns:a16="http://schemas.microsoft.com/office/drawing/2014/main" id="{30D90E7F-F7FF-478B-A75D-EAC302235422}"/>
              </a:ext>
            </a:extLst>
          </p:cNvPr>
          <p:cNvSpPr txBox="1"/>
          <p:nvPr/>
        </p:nvSpPr>
        <p:spPr>
          <a:xfrm>
            <a:off x="251520" y="6525344"/>
            <a:ext cx="1872208" cy="369332"/>
          </a:xfrm>
          <a:prstGeom prst="rect">
            <a:avLst/>
          </a:prstGeom>
          <a:noFill/>
        </p:spPr>
        <p:txBody>
          <a:bodyPr wrap="square" rtlCol="0">
            <a:spAutoFit/>
          </a:bodyPr>
          <a:lstStyle/>
          <a:p>
            <a:r>
              <a:rPr lang="hr-HR" dirty="0"/>
              <a:t>Antonio </a:t>
            </a:r>
            <a:r>
              <a:rPr lang="hr-HR" dirty="0" err="1"/>
              <a:t>Damasio</a:t>
            </a:r>
            <a:endParaRPr lang="en-US" dirty="0"/>
          </a:p>
        </p:txBody>
      </p:sp>
      <p:pic>
        <p:nvPicPr>
          <p:cNvPr id="10" name="Picture 9">
            <a:extLst>
              <a:ext uri="{FF2B5EF4-FFF2-40B4-BE49-F238E27FC236}">
                <a16:creationId xmlns:a16="http://schemas.microsoft.com/office/drawing/2014/main" id="{39D7E2F2-E2E3-4AB1-A87A-99C76F5546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4248" y="1002651"/>
            <a:ext cx="1944216" cy="2996223"/>
          </a:xfrm>
          <a:prstGeom prst="rect">
            <a:avLst/>
          </a:prstGeom>
        </p:spPr>
      </p:pic>
      <p:sp>
        <p:nvSpPr>
          <p:cNvPr id="11" name="TextBox 10">
            <a:extLst>
              <a:ext uri="{FF2B5EF4-FFF2-40B4-BE49-F238E27FC236}">
                <a16:creationId xmlns:a16="http://schemas.microsoft.com/office/drawing/2014/main" id="{E923A6C5-1BC3-4B68-86D8-469F132A0241}"/>
              </a:ext>
            </a:extLst>
          </p:cNvPr>
          <p:cNvSpPr txBox="1"/>
          <p:nvPr/>
        </p:nvSpPr>
        <p:spPr>
          <a:xfrm>
            <a:off x="3217708" y="4509120"/>
            <a:ext cx="5530756" cy="2308324"/>
          </a:xfrm>
          <a:prstGeom prst="rect">
            <a:avLst/>
          </a:prstGeom>
          <a:noFill/>
        </p:spPr>
        <p:txBody>
          <a:bodyPr wrap="square" rtlCol="0">
            <a:spAutoFit/>
          </a:bodyPr>
          <a:lstStyle/>
          <a:p>
            <a:r>
              <a:rPr lang="hr-HR" sz="1600" dirty="0"/>
              <a:t>To je </a:t>
            </a:r>
            <a:r>
              <a:rPr lang="hr-HR" sz="1600" dirty="0" err="1"/>
              <a:t>Damasijev</a:t>
            </a:r>
            <a:r>
              <a:rPr lang="hr-HR" sz="1600" dirty="0"/>
              <a:t> koncept otjelovljene spoznaje (</a:t>
            </a:r>
            <a:r>
              <a:rPr lang="hr-HR" sz="1600" i="1" dirty="0" err="1">
                <a:solidFill>
                  <a:srgbClr val="FF0000"/>
                </a:solidFill>
              </a:rPr>
              <a:t>cognitive</a:t>
            </a:r>
            <a:r>
              <a:rPr lang="hr-HR" sz="1600" i="1" dirty="0">
                <a:solidFill>
                  <a:srgbClr val="FF0000"/>
                </a:solidFill>
              </a:rPr>
              <a:t> </a:t>
            </a:r>
            <a:r>
              <a:rPr lang="hr-HR" sz="1600" i="1" dirty="0" err="1">
                <a:solidFill>
                  <a:srgbClr val="FF0000"/>
                </a:solidFill>
              </a:rPr>
              <a:t>embodiment</a:t>
            </a:r>
            <a:r>
              <a:rPr lang="hr-HR" sz="1600" dirty="0"/>
              <a:t>); bez tog iskustva (reprezentacije, unutarnje slike) vlastitoga tijela (</a:t>
            </a:r>
            <a:r>
              <a:rPr lang="hr-HR" sz="1600" i="1" dirty="0" err="1"/>
              <a:t>self-image</a:t>
            </a:r>
            <a:r>
              <a:rPr lang="hr-HR" sz="1600" dirty="0"/>
              <a:t>) bi odrasle osobe bile bespomoćne poput novorođenčadi budući da im emocije bez svjesnih osjećaja ne bi bile dovoljne za </a:t>
            </a:r>
            <a:r>
              <a:rPr lang="hr-HR" sz="1600" dirty="0" err="1"/>
              <a:t>preživljevanje</a:t>
            </a:r>
            <a:r>
              <a:rPr lang="hr-HR" sz="1600" dirty="0"/>
              <a:t>; no jednom kad su otjelovljene, emocije mogu egzistirati i odvijati se i isključivo unutar SŽS-a, što potvrđuju fenomeni </a:t>
            </a:r>
            <a:r>
              <a:rPr lang="hr-HR" sz="1600" dirty="0" err="1"/>
              <a:t>deaferentacijske</a:t>
            </a:r>
            <a:r>
              <a:rPr lang="hr-HR" sz="1600" dirty="0"/>
              <a:t> (najčešće fantomske) boli. SŽŠ mora neprekidno ažurirati informacije o stanju tijela kako bi regulirao procese koji ga drže na životu</a:t>
            </a:r>
          </a:p>
        </p:txBody>
      </p:sp>
      <p:sp>
        <p:nvSpPr>
          <p:cNvPr id="12" name="TextBox 11">
            <a:extLst>
              <a:ext uri="{FF2B5EF4-FFF2-40B4-BE49-F238E27FC236}">
                <a16:creationId xmlns:a16="http://schemas.microsoft.com/office/drawing/2014/main" id="{6B95C91B-D95E-4B03-AA9E-E08BE0F72FED}"/>
              </a:ext>
            </a:extLst>
          </p:cNvPr>
          <p:cNvSpPr txBox="1"/>
          <p:nvPr/>
        </p:nvSpPr>
        <p:spPr>
          <a:xfrm>
            <a:off x="8028384" y="1700808"/>
            <a:ext cx="864096" cy="369332"/>
          </a:xfrm>
          <a:prstGeom prst="rect">
            <a:avLst/>
          </a:prstGeom>
          <a:noFill/>
        </p:spPr>
        <p:txBody>
          <a:bodyPr wrap="square" rtlCol="0">
            <a:spAutoFit/>
          </a:bodyPr>
          <a:lstStyle/>
          <a:p>
            <a:r>
              <a:rPr lang="hr-HR" dirty="0"/>
              <a:t>2010</a:t>
            </a:r>
            <a:endParaRPr lang="en-US" dirty="0"/>
          </a:p>
        </p:txBody>
      </p:sp>
    </p:spTree>
    <p:extLst>
      <p:ext uri="{BB962C8B-B14F-4D97-AF65-F5344CB8AC3E}">
        <p14:creationId xmlns:p14="http://schemas.microsoft.com/office/powerpoint/2010/main" val="9371287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316D2B-7D39-46EB-B6FF-6A723724F3E5}"/>
              </a:ext>
            </a:extLst>
          </p:cNvPr>
          <p:cNvSpPr>
            <a:spLocks noGrp="1"/>
          </p:cNvSpPr>
          <p:nvPr>
            <p:ph idx="1"/>
          </p:nvPr>
        </p:nvSpPr>
        <p:spPr>
          <a:xfrm>
            <a:off x="179512" y="1124744"/>
            <a:ext cx="7886700" cy="1224135"/>
          </a:xfrm>
        </p:spPr>
        <p:txBody>
          <a:bodyPr>
            <a:normAutofit/>
          </a:bodyPr>
          <a:lstStyle/>
          <a:p>
            <a:pPr>
              <a:buFontTx/>
              <a:buChar char="-"/>
            </a:pPr>
            <a:r>
              <a:rPr lang="hr-HR" sz="1800" dirty="0"/>
              <a:t>u komi i VS je stanje reprezentacije </a:t>
            </a:r>
            <a:r>
              <a:rPr lang="hr-HR" sz="1800" dirty="0" err="1"/>
              <a:t>selfa</a:t>
            </a:r>
            <a:r>
              <a:rPr lang="hr-HR" sz="1800" dirty="0"/>
              <a:t> oštećeno</a:t>
            </a:r>
          </a:p>
          <a:p>
            <a:pPr>
              <a:buFontTx/>
              <a:buChar char="-"/>
            </a:pPr>
            <a:r>
              <a:rPr lang="hr-HR" sz="1800" dirty="0"/>
              <a:t>nesvjesno procesiranje se odvija kad nema interakcije drugih dijelova mozga sa </a:t>
            </a:r>
            <a:r>
              <a:rPr lang="hr-HR" sz="1800" dirty="0" err="1"/>
              <a:t>selfom</a:t>
            </a:r>
            <a:r>
              <a:rPr lang="hr-HR" sz="1800" dirty="0"/>
              <a:t> i vlastitim reprezentacijama</a:t>
            </a:r>
            <a:endParaRPr lang="en-US" sz="1800" dirty="0"/>
          </a:p>
        </p:txBody>
      </p:sp>
      <p:sp>
        <p:nvSpPr>
          <p:cNvPr id="4" name="Title 1">
            <a:extLst>
              <a:ext uri="{FF2B5EF4-FFF2-40B4-BE49-F238E27FC236}">
                <a16:creationId xmlns:a16="http://schemas.microsoft.com/office/drawing/2014/main" id="{ECB5C7ED-EA85-4459-8C4C-0EBF0AC5F24B}"/>
              </a:ext>
            </a:extLst>
          </p:cNvPr>
          <p:cNvSpPr txBox="1">
            <a:spLocks/>
          </p:cNvSpPr>
          <p:nvPr/>
        </p:nvSpPr>
        <p:spPr>
          <a:xfrm>
            <a:off x="251520" y="188640"/>
            <a:ext cx="8767886" cy="7920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dirty="0"/>
              <a:t>13. </a:t>
            </a:r>
            <a:r>
              <a:rPr lang="hr-HR" b="1" dirty="0"/>
              <a:t>SCTM</a:t>
            </a:r>
            <a:r>
              <a:rPr lang="hr-HR" dirty="0"/>
              <a:t> – </a:t>
            </a:r>
            <a:r>
              <a:rPr lang="hr-HR" dirty="0" err="1"/>
              <a:t>cont</a:t>
            </a:r>
            <a:r>
              <a:rPr lang="hr-HR" dirty="0"/>
              <a:t>.</a:t>
            </a:r>
            <a:endParaRPr lang="en-US" dirty="0"/>
          </a:p>
        </p:txBody>
      </p:sp>
      <p:sp>
        <p:nvSpPr>
          <p:cNvPr id="5" name="TextBox 4">
            <a:extLst>
              <a:ext uri="{FF2B5EF4-FFF2-40B4-BE49-F238E27FC236}">
                <a16:creationId xmlns:a16="http://schemas.microsoft.com/office/drawing/2014/main" id="{C918F1CA-5D73-4A26-8914-3EAFE38C29BF}"/>
              </a:ext>
            </a:extLst>
          </p:cNvPr>
          <p:cNvSpPr txBox="1"/>
          <p:nvPr/>
        </p:nvSpPr>
        <p:spPr>
          <a:xfrm>
            <a:off x="1475656" y="2420888"/>
            <a:ext cx="5832648" cy="1200329"/>
          </a:xfrm>
          <a:prstGeom prst="rect">
            <a:avLst/>
          </a:prstGeom>
          <a:noFill/>
        </p:spPr>
        <p:txBody>
          <a:bodyPr wrap="square" rtlCol="0">
            <a:spAutoFit/>
          </a:bodyPr>
          <a:lstStyle/>
          <a:p>
            <a:pPr marL="285750" indent="-285750">
              <a:buFontTx/>
              <a:buChar char="-"/>
            </a:pPr>
            <a:r>
              <a:rPr lang="hr-HR" dirty="0">
                <a:solidFill>
                  <a:srgbClr val="FF0000"/>
                </a:solidFill>
              </a:rPr>
              <a:t>ne objašnjava dovoljno precizno mehanizam nastanka da bi se mogla provjeriti</a:t>
            </a:r>
          </a:p>
          <a:p>
            <a:pPr marL="285750" indent="-285750">
              <a:buFontTx/>
              <a:buChar char="-"/>
            </a:pPr>
            <a:r>
              <a:rPr lang="hr-HR" dirty="0">
                <a:solidFill>
                  <a:srgbClr val="FF0000"/>
                </a:solidFill>
              </a:rPr>
              <a:t>ne objašnjava dovoljno dobro zašto je C. čovjeka veća nego kod drugih životinjskih vrsta</a:t>
            </a:r>
            <a:endParaRPr lang="en-US" dirty="0">
              <a:solidFill>
                <a:srgbClr val="FF0000"/>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7784" y="3861048"/>
            <a:ext cx="1947123" cy="2796927"/>
          </a:xfrm>
          <a:prstGeom prst="rect">
            <a:avLst/>
          </a:prstGeom>
        </p:spPr>
      </p:pic>
      <p:sp>
        <p:nvSpPr>
          <p:cNvPr id="6" name="TextBox 5"/>
          <p:cNvSpPr txBox="1"/>
          <p:nvPr/>
        </p:nvSpPr>
        <p:spPr>
          <a:xfrm>
            <a:off x="4635463" y="4797152"/>
            <a:ext cx="2448272" cy="646331"/>
          </a:xfrm>
          <a:prstGeom prst="rect">
            <a:avLst/>
          </a:prstGeom>
          <a:noFill/>
        </p:spPr>
        <p:txBody>
          <a:bodyPr wrap="square" rtlCol="0">
            <a:spAutoFit/>
          </a:bodyPr>
          <a:lstStyle/>
          <a:p>
            <a:r>
              <a:rPr lang="hr-HR" dirty="0" smtClean="0"/>
              <a:t>-&gt; za detaljan opis otjelovljene spoznaje </a:t>
            </a:r>
            <a:endParaRPr lang="en-US" dirty="0"/>
          </a:p>
        </p:txBody>
      </p:sp>
    </p:spTree>
    <p:extLst>
      <p:ext uri="{BB962C8B-B14F-4D97-AF65-F5344CB8AC3E}">
        <p14:creationId xmlns:p14="http://schemas.microsoft.com/office/powerpoint/2010/main" val="14358488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77FFEC-E4B9-492A-8FC5-A5F329CF31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1844824"/>
            <a:ext cx="5694010" cy="4190190"/>
          </a:xfrm>
          <a:prstGeom prst="rect">
            <a:avLst/>
          </a:prstGeom>
        </p:spPr>
      </p:pic>
      <p:sp>
        <p:nvSpPr>
          <p:cNvPr id="10" name="TextBox 9">
            <a:extLst>
              <a:ext uri="{FF2B5EF4-FFF2-40B4-BE49-F238E27FC236}">
                <a16:creationId xmlns:a16="http://schemas.microsoft.com/office/drawing/2014/main" id="{03494563-22DC-45E8-917C-C9F5323530F2}"/>
              </a:ext>
            </a:extLst>
          </p:cNvPr>
          <p:cNvSpPr txBox="1"/>
          <p:nvPr/>
        </p:nvSpPr>
        <p:spPr>
          <a:xfrm>
            <a:off x="2736379" y="1475492"/>
            <a:ext cx="1008112" cy="369332"/>
          </a:xfrm>
          <a:prstGeom prst="rect">
            <a:avLst/>
          </a:prstGeom>
          <a:noFill/>
        </p:spPr>
        <p:txBody>
          <a:bodyPr wrap="square" rtlCol="0">
            <a:spAutoFit/>
          </a:bodyPr>
          <a:lstStyle/>
          <a:p>
            <a:r>
              <a:rPr lang="hr-HR" dirty="0" err="1"/>
              <a:t>sržna</a:t>
            </a:r>
            <a:r>
              <a:rPr lang="hr-HR" dirty="0"/>
              <a:t> C.</a:t>
            </a:r>
            <a:endParaRPr lang="en-US" dirty="0"/>
          </a:p>
        </p:txBody>
      </p:sp>
      <p:sp>
        <p:nvSpPr>
          <p:cNvPr id="11" name="TextBox 10">
            <a:extLst>
              <a:ext uri="{FF2B5EF4-FFF2-40B4-BE49-F238E27FC236}">
                <a16:creationId xmlns:a16="http://schemas.microsoft.com/office/drawing/2014/main" id="{8AAD982F-F4D1-424F-9139-B485C817BAA7}"/>
              </a:ext>
            </a:extLst>
          </p:cNvPr>
          <p:cNvSpPr txBox="1"/>
          <p:nvPr/>
        </p:nvSpPr>
        <p:spPr>
          <a:xfrm>
            <a:off x="5436096" y="1475492"/>
            <a:ext cx="1872208" cy="369332"/>
          </a:xfrm>
          <a:prstGeom prst="rect">
            <a:avLst/>
          </a:prstGeom>
          <a:noFill/>
        </p:spPr>
        <p:txBody>
          <a:bodyPr wrap="square" rtlCol="0">
            <a:spAutoFit/>
          </a:bodyPr>
          <a:lstStyle/>
          <a:p>
            <a:r>
              <a:rPr lang="hr-HR" dirty="0"/>
              <a:t>autobiografska C.</a:t>
            </a:r>
            <a:endParaRPr lang="en-US" dirty="0"/>
          </a:p>
        </p:txBody>
      </p:sp>
      <p:sp>
        <p:nvSpPr>
          <p:cNvPr id="5" name="TextBox 4">
            <a:extLst>
              <a:ext uri="{FF2B5EF4-FFF2-40B4-BE49-F238E27FC236}">
                <a16:creationId xmlns:a16="http://schemas.microsoft.com/office/drawing/2014/main" id="{14ABF97D-ED3D-474C-96C9-B6BD216DE356}"/>
              </a:ext>
            </a:extLst>
          </p:cNvPr>
          <p:cNvSpPr txBox="1"/>
          <p:nvPr/>
        </p:nvSpPr>
        <p:spPr>
          <a:xfrm>
            <a:off x="3923928" y="1475492"/>
            <a:ext cx="1872208" cy="369332"/>
          </a:xfrm>
          <a:prstGeom prst="rect">
            <a:avLst/>
          </a:prstGeom>
          <a:noFill/>
        </p:spPr>
        <p:txBody>
          <a:bodyPr wrap="square" rtlCol="0">
            <a:spAutoFit/>
          </a:bodyPr>
          <a:lstStyle/>
          <a:p>
            <a:r>
              <a:rPr lang="hr-HR" dirty="0"/>
              <a:t>kognitivna C.</a:t>
            </a:r>
            <a:endParaRPr lang="en-US" dirty="0"/>
          </a:p>
        </p:txBody>
      </p:sp>
      <p:sp>
        <p:nvSpPr>
          <p:cNvPr id="2" name="TextBox 1">
            <a:extLst>
              <a:ext uri="{FF2B5EF4-FFF2-40B4-BE49-F238E27FC236}">
                <a16:creationId xmlns:a16="http://schemas.microsoft.com/office/drawing/2014/main" id="{06560506-0DA2-40D7-8345-568BCDF733C9}"/>
              </a:ext>
            </a:extLst>
          </p:cNvPr>
          <p:cNvSpPr txBox="1"/>
          <p:nvPr/>
        </p:nvSpPr>
        <p:spPr>
          <a:xfrm>
            <a:off x="5724128" y="6228020"/>
            <a:ext cx="2736304" cy="369332"/>
          </a:xfrm>
          <a:prstGeom prst="rect">
            <a:avLst/>
          </a:prstGeom>
          <a:noFill/>
        </p:spPr>
        <p:txBody>
          <a:bodyPr wrap="square" rtlCol="0">
            <a:spAutoFit/>
          </a:bodyPr>
          <a:lstStyle/>
          <a:p>
            <a:r>
              <a:rPr lang="hr-HR" dirty="0" err="1"/>
              <a:t>LeDoux</a:t>
            </a:r>
            <a:r>
              <a:rPr lang="hr-HR" dirty="0"/>
              <a:t> </a:t>
            </a:r>
            <a:r>
              <a:rPr lang="hr-HR" dirty="0" err="1"/>
              <a:t>and</a:t>
            </a:r>
            <a:r>
              <a:rPr lang="hr-HR" dirty="0"/>
              <a:t> </a:t>
            </a:r>
            <a:r>
              <a:rPr lang="hr-HR" dirty="0" err="1"/>
              <a:t>Lau</a:t>
            </a:r>
            <a:r>
              <a:rPr lang="hr-HR" dirty="0"/>
              <a:t>, 2020</a:t>
            </a:r>
            <a:endParaRPr lang="en-US" dirty="0"/>
          </a:p>
        </p:txBody>
      </p:sp>
      <p:sp>
        <p:nvSpPr>
          <p:cNvPr id="4" name="TextBox 3">
            <a:extLst>
              <a:ext uri="{FF2B5EF4-FFF2-40B4-BE49-F238E27FC236}">
                <a16:creationId xmlns:a16="http://schemas.microsoft.com/office/drawing/2014/main" id="{CAD58A4D-A312-4972-A145-4DE242F9DBBA}"/>
              </a:ext>
            </a:extLst>
          </p:cNvPr>
          <p:cNvSpPr txBox="1"/>
          <p:nvPr/>
        </p:nvSpPr>
        <p:spPr>
          <a:xfrm>
            <a:off x="1763688" y="201985"/>
            <a:ext cx="5904656" cy="707886"/>
          </a:xfrm>
          <a:prstGeom prst="rect">
            <a:avLst/>
          </a:prstGeom>
          <a:noFill/>
        </p:spPr>
        <p:txBody>
          <a:bodyPr wrap="square" rtlCol="0">
            <a:spAutoFit/>
          </a:bodyPr>
          <a:lstStyle/>
          <a:p>
            <a:r>
              <a:rPr lang="hr-HR" sz="4000" dirty="0">
                <a:latin typeface="Calibri Light" panose="020F0302020204030204" pitchFamily="34" charset="0"/>
                <a:cs typeface="Calibri Light" panose="020F0302020204030204" pitchFamily="34" charset="0"/>
              </a:rPr>
              <a:t>Odnos C. i vrsta pamćenja</a:t>
            </a:r>
            <a:endParaRPr lang="en-US" sz="4000" dirty="0">
              <a:latin typeface="Calibri Light" panose="020F0302020204030204" pitchFamily="34" charset="0"/>
              <a:cs typeface="Calibri Light" panose="020F0302020204030204" pitchFamily="34" charset="0"/>
            </a:endParaRPr>
          </a:p>
        </p:txBody>
      </p:sp>
      <p:sp>
        <p:nvSpPr>
          <p:cNvPr id="3" name="TextBox 2"/>
          <p:cNvSpPr txBox="1"/>
          <p:nvPr/>
        </p:nvSpPr>
        <p:spPr>
          <a:xfrm>
            <a:off x="2734805" y="1192682"/>
            <a:ext cx="864096" cy="369332"/>
          </a:xfrm>
          <a:prstGeom prst="rect">
            <a:avLst/>
          </a:prstGeom>
          <a:noFill/>
        </p:spPr>
        <p:txBody>
          <a:bodyPr wrap="square" rtlCol="0">
            <a:spAutoFit/>
          </a:bodyPr>
          <a:lstStyle/>
          <a:p>
            <a:r>
              <a:rPr lang="hr-HR" dirty="0" smtClean="0"/>
              <a:t>Core C.</a:t>
            </a:r>
            <a:endParaRPr lang="en-US" dirty="0"/>
          </a:p>
        </p:txBody>
      </p:sp>
    </p:spTree>
    <p:extLst>
      <p:ext uri="{BB962C8B-B14F-4D97-AF65-F5344CB8AC3E}">
        <p14:creationId xmlns:p14="http://schemas.microsoft.com/office/powerpoint/2010/main" val="9173444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8229600" cy="1143000"/>
          </a:xfrm>
        </p:spPr>
        <p:txBody>
          <a:bodyPr/>
          <a:lstStyle/>
          <a:p>
            <a:r>
              <a:rPr lang="hr-HR" dirty="0" err="1"/>
              <a:t>Savant</a:t>
            </a:r>
            <a:r>
              <a:rPr lang="hr-HR" dirty="0"/>
              <a:t> </a:t>
            </a:r>
            <a:r>
              <a:rPr lang="hr-HR" dirty="0" err="1"/>
              <a:t>syndrome</a:t>
            </a:r>
            <a:endParaRPr lang="en-US" dirty="0"/>
          </a:p>
        </p:txBody>
      </p:sp>
      <p:sp>
        <p:nvSpPr>
          <p:cNvPr id="3" name="Content Placeholder 2"/>
          <p:cNvSpPr>
            <a:spLocks noGrp="1"/>
          </p:cNvSpPr>
          <p:nvPr>
            <p:ph idx="1"/>
          </p:nvPr>
        </p:nvSpPr>
        <p:spPr>
          <a:xfrm>
            <a:off x="179512" y="908720"/>
            <a:ext cx="8784976" cy="5805264"/>
          </a:xfrm>
        </p:spPr>
        <p:txBody>
          <a:bodyPr>
            <a:normAutofit fontScale="85000" lnSpcReduction="20000"/>
          </a:bodyPr>
          <a:lstStyle/>
          <a:p>
            <a:pPr>
              <a:buFontTx/>
              <a:buChar char="-"/>
            </a:pPr>
            <a:r>
              <a:rPr lang="hr-HR" dirty="0"/>
              <a:t>A</a:t>
            </a:r>
            <a:r>
              <a:rPr lang="en-US" dirty="0"/>
              <a:t> rare condition in which a person with </a:t>
            </a:r>
            <a:r>
              <a:rPr lang="en-US" u="sng" dirty="0"/>
              <a:t>serious mental disability and low IQ exhibit remarkable abilities</a:t>
            </a:r>
            <a:r>
              <a:rPr lang="en-US" dirty="0"/>
              <a:t> or brilliance in some domains of knowledge</a:t>
            </a:r>
            <a:endParaRPr lang="hr-HR" dirty="0"/>
          </a:p>
          <a:p>
            <a:pPr marL="0" indent="0">
              <a:buNone/>
            </a:pPr>
            <a:endParaRPr lang="hr-HR" dirty="0"/>
          </a:p>
          <a:p>
            <a:pPr>
              <a:buFontTx/>
              <a:buChar char="-"/>
            </a:pPr>
            <a:r>
              <a:rPr lang="en-US" dirty="0"/>
              <a:t>Such a skill </a:t>
            </a:r>
            <a:r>
              <a:rPr lang="hr-HR" u="sng" dirty="0" err="1"/>
              <a:t>usually</a:t>
            </a:r>
            <a:r>
              <a:rPr lang="hr-HR" u="sng" dirty="0"/>
              <a:t> </a:t>
            </a:r>
            <a:r>
              <a:rPr lang="en-US" u="sng" dirty="0"/>
              <a:t>emerge spontaneously</a:t>
            </a:r>
            <a:r>
              <a:rPr lang="en-US" dirty="0"/>
              <a:t> and is not derived from practice</a:t>
            </a:r>
            <a:r>
              <a:rPr lang="hr-HR" dirty="0"/>
              <a:t>; o</a:t>
            </a:r>
            <a:r>
              <a:rPr lang="en-US" dirty="0" err="1"/>
              <a:t>ne</a:t>
            </a:r>
            <a:r>
              <a:rPr lang="en-US" dirty="0"/>
              <a:t> of the most incredible manifestations of savant syndrome is that of the “</a:t>
            </a:r>
            <a:r>
              <a:rPr lang="en-US" u="sng" dirty="0"/>
              <a:t>acquired</a:t>
            </a:r>
            <a:r>
              <a:rPr lang="en-US" dirty="0"/>
              <a:t>” savant. Here, prodigious skill, especially in art or music, or the </a:t>
            </a:r>
            <a:r>
              <a:rPr lang="en-US" dirty="0">
                <a:solidFill>
                  <a:srgbClr val="FF0000"/>
                </a:solidFill>
              </a:rPr>
              <a:t>enhanced memory capacity</a:t>
            </a:r>
            <a:r>
              <a:rPr lang="en-US" dirty="0"/>
              <a:t>, emerges unexpectedly in some people who have suffered a </a:t>
            </a:r>
            <a:r>
              <a:rPr lang="en-US" u="sng" dirty="0"/>
              <a:t>head injury, stroke</a:t>
            </a:r>
            <a:r>
              <a:rPr lang="en-US" dirty="0"/>
              <a:t>, and in patients with e.g. </a:t>
            </a:r>
            <a:r>
              <a:rPr lang="hr-HR" u="sng" dirty="0">
                <a:solidFill>
                  <a:srgbClr val="FF0000"/>
                </a:solidFill>
              </a:rPr>
              <a:t>FTD</a:t>
            </a:r>
            <a:r>
              <a:rPr lang="en-US" u="sng" dirty="0">
                <a:solidFill>
                  <a:srgbClr val="FF0000"/>
                </a:solidFill>
              </a:rPr>
              <a:t> with predominant left hemisphere involvement</a:t>
            </a:r>
            <a:endParaRPr lang="hr-HR" u="sng" dirty="0">
              <a:solidFill>
                <a:srgbClr val="FF0000"/>
              </a:solidFill>
            </a:endParaRPr>
          </a:p>
          <a:p>
            <a:pPr marL="0" indent="0">
              <a:buNone/>
            </a:pPr>
            <a:endParaRPr lang="hr-HR" u="sng" dirty="0"/>
          </a:p>
          <a:p>
            <a:pPr>
              <a:buFontTx/>
              <a:buChar char="-"/>
            </a:pPr>
            <a:r>
              <a:rPr lang="en-US" dirty="0"/>
              <a:t>Similarly, it can also be induced in normal people by creating a </a:t>
            </a:r>
            <a:r>
              <a:rPr lang="en-US" u="sng" dirty="0">
                <a:solidFill>
                  <a:srgbClr val="FF0000"/>
                </a:solidFill>
              </a:rPr>
              <a:t>virtual injury</a:t>
            </a:r>
            <a:r>
              <a:rPr lang="en-US" dirty="0">
                <a:solidFill>
                  <a:srgbClr val="FF0000"/>
                </a:solidFill>
              </a:rPr>
              <a:t> </a:t>
            </a:r>
            <a:r>
              <a:rPr lang="hr-HR" dirty="0">
                <a:solidFill>
                  <a:srgbClr val="FF0000"/>
                </a:solidFill>
              </a:rPr>
              <a:t>(</a:t>
            </a:r>
            <a:r>
              <a:rPr lang="hr-HR" dirty="0" err="1">
                <a:solidFill>
                  <a:srgbClr val="FF0000"/>
                </a:solidFill>
              </a:rPr>
              <a:t>temporary</a:t>
            </a:r>
            <a:r>
              <a:rPr lang="hr-HR" dirty="0">
                <a:solidFill>
                  <a:srgbClr val="FF0000"/>
                </a:solidFill>
              </a:rPr>
              <a:t> </a:t>
            </a:r>
            <a:r>
              <a:rPr lang="hr-HR" dirty="0" err="1">
                <a:solidFill>
                  <a:srgbClr val="FF0000"/>
                </a:solidFill>
              </a:rPr>
              <a:t>dysfunction</a:t>
            </a:r>
            <a:r>
              <a:rPr lang="hr-HR" dirty="0">
                <a:solidFill>
                  <a:srgbClr val="FF0000"/>
                </a:solidFill>
              </a:rPr>
              <a:t>) </a:t>
            </a:r>
            <a:r>
              <a:rPr lang="en-US" dirty="0">
                <a:solidFill>
                  <a:srgbClr val="FF0000"/>
                </a:solidFill>
              </a:rPr>
              <a:t>of the left temporal lobe </a:t>
            </a:r>
            <a:r>
              <a:rPr lang="en-US" u="sng" dirty="0">
                <a:solidFill>
                  <a:srgbClr val="FF0000"/>
                </a:solidFill>
              </a:rPr>
              <a:t>using r</a:t>
            </a:r>
            <a:r>
              <a:rPr lang="hr-HR" u="sng" dirty="0">
                <a:solidFill>
                  <a:srgbClr val="FF0000"/>
                </a:solidFill>
              </a:rPr>
              <a:t>TMS</a:t>
            </a:r>
            <a:endParaRPr lang="en-US" u="sng" dirty="0">
              <a:solidFill>
                <a:srgbClr val="FF0000"/>
              </a:solidFill>
            </a:endParaRPr>
          </a:p>
          <a:p>
            <a:pPr>
              <a:buFontTx/>
              <a:buChar char="-"/>
            </a:pPr>
            <a:endParaRPr lang="hr-HR" dirty="0"/>
          </a:p>
          <a:p>
            <a:pPr marL="0" indent="0">
              <a:buNone/>
            </a:pPr>
            <a:endParaRPr lang="en-US" dirty="0"/>
          </a:p>
        </p:txBody>
      </p:sp>
    </p:spTree>
    <p:extLst>
      <p:ext uri="{BB962C8B-B14F-4D97-AF65-F5344CB8AC3E}">
        <p14:creationId xmlns:p14="http://schemas.microsoft.com/office/powerpoint/2010/main" val="13655659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err="1"/>
              <a:t>Savant</a:t>
            </a:r>
            <a:r>
              <a:rPr lang="hr-HR" dirty="0"/>
              <a:t> </a:t>
            </a:r>
            <a:r>
              <a:rPr lang="hr-HR" dirty="0" err="1"/>
              <a:t>syndrome</a:t>
            </a:r>
            <a:r>
              <a:rPr lang="hr-HR" dirty="0"/>
              <a:t> </a:t>
            </a:r>
            <a:r>
              <a:rPr lang="hr-HR" dirty="0" err="1"/>
              <a:t>cont</a:t>
            </a:r>
            <a:r>
              <a:rPr lang="hr-HR" dirty="0"/>
              <a:t>.</a:t>
            </a:r>
            <a:endParaRPr lang="en-US" dirty="0"/>
          </a:p>
        </p:txBody>
      </p:sp>
      <p:sp>
        <p:nvSpPr>
          <p:cNvPr id="3" name="Content Placeholder 2"/>
          <p:cNvSpPr>
            <a:spLocks noGrp="1"/>
          </p:cNvSpPr>
          <p:nvPr>
            <p:ph idx="1"/>
          </p:nvPr>
        </p:nvSpPr>
        <p:spPr>
          <a:xfrm>
            <a:off x="457200" y="1600200"/>
            <a:ext cx="8229600" cy="5141168"/>
          </a:xfrm>
        </p:spPr>
        <p:txBody>
          <a:bodyPr>
            <a:normAutofit fontScale="92500" lnSpcReduction="20000"/>
          </a:bodyPr>
          <a:lstStyle/>
          <a:p>
            <a:pPr>
              <a:buFontTx/>
              <a:buChar char="-"/>
            </a:pPr>
            <a:r>
              <a:rPr lang="en-US" dirty="0"/>
              <a:t>Besides being attracted to numbers, especially </a:t>
            </a:r>
            <a:r>
              <a:rPr lang="en-US" u="sng" dirty="0"/>
              <a:t>prime numbers</a:t>
            </a:r>
            <a:r>
              <a:rPr lang="hr-HR" u="sng" dirty="0"/>
              <a:t>,</a:t>
            </a:r>
            <a:r>
              <a:rPr lang="en-US" dirty="0"/>
              <a:t> and </a:t>
            </a:r>
            <a:r>
              <a:rPr lang="en-US" u="sng" dirty="0"/>
              <a:t>calendars</a:t>
            </a:r>
            <a:r>
              <a:rPr lang="en-US" dirty="0"/>
              <a:t>, individuals with savant syndrome are often fascinated by </a:t>
            </a:r>
            <a:r>
              <a:rPr lang="en-US" u="sng" dirty="0"/>
              <a:t>art and music and have extraordinary memory capacity and visuospatial abilities</a:t>
            </a:r>
            <a:r>
              <a:rPr lang="hr-HR" dirty="0"/>
              <a:t>; </a:t>
            </a:r>
            <a:r>
              <a:rPr lang="hr-HR" u="sng" dirty="0"/>
              <a:t>s</a:t>
            </a:r>
            <a:r>
              <a:rPr lang="en-US" u="sng" dirty="0" err="1"/>
              <a:t>ynesthesia</a:t>
            </a:r>
            <a:r>
              <a:rPr lang="en-US" u="sng" dirty="0"/>
              <a:t> and absolute pitch are also more commonly found in savants</a:t>
            </a:r>
            <a:r>
              <a:rPr lang="en-US" dirty="0"/>
              <a:t> than in the general population</a:t>
            </a:r>
            <a:endParaRPr lang="hr-HR" dirty="0"/>
          </a:p>
          <a:p>
            <a:pPr marL="0" indent="0">
              <a:buNone/>
            </a:pPr>
            <a:endParaRPr lang="hr-HR" dirty="0"/>
          </a:p>
          <a:p>
            <a:pPr>
              <a:buFontTx/>
              <a:buChar char="-"/>
            </a:pPr>
            <a:r>
              <a:rPr lang="en-US" dirty="0">
                <a:solidFill>
                  <a:srgbClr val="FF0000"/>
                </a:solidFill>
              </a:rPr>
              <a:t>About </a:t>
            </a:r>
            <a:r>
              <a:rPr lang="en-US" u="sng" dirty="0">
                <a:solidFill>
                  <a:srgbClr val="FF0000"/>
                </a:solidFill>
              </a:rPr>
              <a:t>half of the individuals</a:t>
            </a:r>
            <a:r>
              <a:rPr lang="en-US" dirty="0">
                <a:solidFill>
                  <a:srgbClr val="FF0000"/>
                </a:solidFill>
              </a:rPr>
              <a:t> with savant syndrome </a:t>
            </a:r>
            <a:r>
              <a:rPr lang="en-US" u="sng" dirty="0">
                <a:solidFill>
                  <a:srgbClr val="FF0000"/>
                </a:solidFill>
              </a:rPr>
              <a:t>have an </a:t>
            </a:r>
            <a:r>
              <a:rPr lang="hr-HR" u="sng" dirty="0">
                <a:solidFill>
                  <a:srgbClr val="FF0000"/>
                </a:solidFill>
              </a:rPr>
              <a:t>ASD</a:t>
            </a:r>
            <a:r>
              <a:rPr lang="en-US" dirty="0"/>
              <a:t>, while the other half have some other form of </a:t>
            </a:r>
            <a:r>
              <a:rPr lang="hr-HR" dirty="0"/>
              <a:t>CNS</a:t>
            </a:r>
            <a:r>
              <a:rPr lang="en-US" dirty="0"/>
              <a:t> damage or disease</a:t>
            </a:r>
            <a:r>
              <a:rPr lang="hr-HR" dirty="0"/>
              <a:t>; </a:t>
            </a:r>
            <a:r>
              <a:rPr lang="hr-HR" dirty="0">
                <a:solidFill>
                  <a:srgbClr val="FF0000"/>
                </a:solidFill>
              </a:rPr>
              <a:t>o</a:t>
            </a:r>
            <a:r>
              <a:rPr lang="en-US" dirty="0" err="1">
                <a:solidFill>
                  <a:srgbClr val="FF0000"/>
                </a:solidFill>
              </a:rPr>
              <a:t>nly</a:t>
            </a:r>
            <a:r>
              <a:rPr lang="en-US" dirty="0">
                <a:solidFill>
                  <a:srgbClr val="FF0000"/>
                </a:solidFill>
              </a:rPr>
              <a:t> about 10% of the autistic people are savant</a:t>
            </a:r>
          </a:p>
          <a:p>
            <a:pPr marL="0" indent="0">
              <a:buNone/>
            </a:pPr>
            <a:endParaRPr lang="en-US" dirty="0"/>
          </a:p>
        </p:txBody>
      </p:sp>
    </p:spTree>
    <p:extLst>
      <p:ext uri="{BB962C8B-B14F-4D97-AF65-F5344CB8AC3E}">
        <p14:creationId xmlns:p14="http://schemas.microsoft.com/office/powerpoint/2010/main" val="592158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99E0-5329-4EDD-B45B-29DBAB5E3D48}"/>
              </a:ext>
            </a:extLst>
          </p:cNvPr>
          <p:cNvSpPr>
            <a:spLocks noGrp="1"/>
          </p:cNvSpPr>
          <p:nvPr>
            <p:ph type="title"/>
          </p:nvPr>
        </p:nvSpPr>
        <p:spPr>
          <a:xfrm>
            <a:off x="2699792" y="185340"/>
            <a:ext cx="3744416" cy="864096"/>
          </a:xfrm>
        </p:spPr>
        <p:txBody>
          <a:bodyPr>
            <a:normAutofit/>
          </a:bodyPr>
          <a:lstStyle/>
          <a:p>
            <a:r>
              <a:rPr lang="hr-HR" sz="4000" dirty="0"/>
              <a:t>1951: RF i ARAS </a:t>
            </a:r>
            <a:endParaRPr lang="en-US" sz="4000" dirty="0"/>
          </a:p>
        </p:txBody>
      </p:sp>
      <p:sp>
        <p:nvSpPr>
          <p:cNvPr id="3" name="Content Placeholder 2">
            <a:extLst>
              <a:ext uri="{FF2B5EF4-FFF2-40B4-BE49-F238E27FC236}">
                <a16:creationId xmlns:a16="http://schemas.microsoft.com/office/drawing/2014/main" id="{03C88FFB-1B94-4CB6-8709-7CDDBAE1A594}"/>
              </a:ext>
            </a:extLst>
          </p:cNvPr>
          <p:cNvSpPr>
            <a:spLocks noGrp="1"/>
          </p:cNvSpPr>
          <p:nvPr>
            <p:ph idx="1"/>
          </p:nvPr>
        </p:nvSpPr>
        <p:spPr>
          <a:xfrm>
            <a:off x="539552" y="5445223"/>
            <a:ext cx="4176464" cy="864096"/>
          </a:xfrm>
        </p:spPr>
        <p:txBody>
          <a:bodyPr>
            <a:noAutofit/>
          </a:bodyPr>
          <a:lstStyle/>
          <a:p>
            <a:pPr marL="0" indent="0">
              <a:buNone/>
            </a:pPr>
            <a:r>
              <a:rPr lang="hr-HR" sz="1600" dirty="0" err="1"/>
              <a:t>Starzl</a:t>
            </a:r>
            <a:r>
              <a:rPr lang="hr-HR" sz="1600" dirty="0"/>
              <a:t> TE, Taylor CW, </a:t>
            </a:r>
            <a:r>
              <a:rPr lang="hr-HR" sz="1600" dirty="0" err="1"/>
              <a:t>Magoun</a:t>
            </a:r>
            <a:r>
              <a:rPr lang="hr-HR" sz="1600" dirty="0"/>
              <a:t> HW. </a:t>
            </a:r>
            <a:r>
              <a:rPr lang="hr-HR" sz="1600" dirty="0" err="1"/>
              <a:t>Collateral</a:t>
            </a:r>
            <a:r>
              <a:rPr lang="hr-HR" sz="1600" dirty="0"/>
              <a:t> </a:t>
            </a:r>
            <a:r>
              <a:rPr lang="hr-HR" sz="1600" dirty="0" err="1"/>
              <a:t>afferent</a:t>
            </a:r>
            <a:r>
              <a:rPr lang="hr-HR" sz="1600" dirty="0"/>
              <a:t> </a:t>
            </a:r>
            <a:r>
              <a:rPr lang="hr-HR" sz="1600" dirty="0" err="1"/>
              <a:t>excitation</a:t>
            </a:r>
            <a:r>
              <a:rPr lang="hr-HR" sz="1600" dirty="0"/>
              <a:t> </a:t>
            </a:r>
            <a:r>
              <a:rPr lang="hr-HR" sz="1600" dirty="0" err="1"/>
              <a:t>of</a:t>
            </a:r>
            <a:r>
              <a:rPr lang="hr-HR" sz="1600" dirty="0"/>
              <a:t> </a:t>
            </a:r>
            <a:r>
              <a:rPr lang="hr-HR" sz="1600" dirty="0" err="1"/>
              <a:t>reticular</a:t>
            </a:r>
            <a:r>
              <a:rPr lang="hr-HR" sz="1600" dirty="0"/>
              <a:t> </a:t>
            </a:r>
            <a:r>
              <a:rPr lang="hr-HR" sz="1600" dirty="0" err="1"/>
              <a:t>formation</a:t>
            </a:r>
            <a:r>
              <a:rPr lang="hr-HR" sz="1600" dirty="0"/>
              <a:t> </a:t>
            </a:r>
            <a:r>
              <a:rPr lang="hr-HR" sz="1600" dirty="0" err="1"/>
              <a:t>of</a:t>
            </a:r>
            <a:r>
              <a:rPr lang="hr-HR" sz="1600" dirty="0"/>
              <a:t> </a:t>
            </a:r>
            <a:r>
              <a:rPr lang="hr-HR" sz="1600" dirty="0" err="1"/>
              <a:t>brain</a:t>
            </a:r>
            <a:r>
              <a:rPr lang="hr-HR" sz="1600" dirty="0"/>
              <a:t> </a:t>
            </a:r>
            <a:r>
              <a:rPr lang="hr-HR" sz="1600" dirty="0" err="1"/>
              <a:t>stem</a:t>
            </a:r>
            <a:r>
              <a:rPr lang="hr-HR" sz="1600" dirty="0"/>
              <a:t>. </a:t>
            </a:r>
            <a:r>
              <a:rPr lang="hr-HR" sz="1600" i="1" dirty="0"/>
              <a:t>J. </a:t>
            </a:r>
            <a:r>
              <a:rPr lang="hr-HR" sz="1600" i="1" dirty="0" err="1"/>
              <a:t>Neurophysiol</a:t>
            </a:r>
            <a:r>
              <a:rPr lang="hr-HR" sz="1600" i="1" dirty="0"/>
              <a:t>.</a:t>
            </a:r>
            <a:r>
              <a:rPr lang="hr-HR" sz="1600" dirty="0"/>
              <a:t> 1951; 14: 479-496.</a:t>
            </a:r>
            <a:endParaRPr lang="en-US" sz="1600" dirty="0"/>
          </a:p>
        </p:txBody>
      </p:sp>
      <p:pic>
        <p:nvPicPr>
          <p:cNvPr id="7" name="Picture 6">
            <a:extLst>
              <a:ext uri="{FF2B5EF4-FFF2-40B4-BE49-F238E27FC236}">
                <a16:creationId xmlns:a16="http://schemas.microsoft.com/office/drawing/2014/main" id="{A2DBF78C-798B-449F-8AA2-7572375289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4087" y="1292910"/>
            <a:ext cx="3719393" cy="3612152"/>
          </a:xfrm>
          <a:prstGeom prst="rect">
            <a:avLst/>
          </a:prstGeom>
        </p:spPr>
      </p:pic>
      <p:pic>
        <p:nvPicPr>
          <p:cNvPr id="9" name="Picture 8">
            <a:extLst>
              <a:ext uri="{FF2B5EF4-FFF2-40B4-BE49-F238E27FC236}">
                <a16:creationId xmlns:a16="http://schemas.microsoft.com/office/drawing/2014/main" id="{C0974766-7B81-4F67-9172-CC13902AE2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319852"/>
            <a:ext cx="5109210" cy="3585210"/>
          </a:xfrm>
          <a:prstGeom prst="rect">
            <a:avLst/>
          </a:prstGeom>
        </p:spPr>
      </p:pic>
      <p:sp>
        <p:nvSpPr>
          <p:cNvPr id="10" name="Content Placeholder 2">
            <a:extLst>
              <a:ext uri="{FF2B5EF4-FFF2-40B4-BE49-F238E27FC236}">
                <a16:creationId xmlns:a16="http://schemas.microsoft.com/office/drawing/2014/main" id="{4E7F2D8B-7B7B-4233-8A2C-66E5B2C0EE46}"/>
              </a:ext>
            </a:extLst>
          </p:cNvPr>
          <p:cNvSpPr txBox="1">
            <a:spLocks/>
          </p:cNvSpPr>
          <p:nvPr/>
        </p:nvSpPr>
        <p:spPr>
          <a:xfrm>
            <a:off x="5288722" y="5445894"/>
            <a:ext cx="3855278" cy="79208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hr-HR" sz="1600" dirty="0"/>
              <a:t>Ramón-</a:t>
            </a:r>
            <a:r>
              <a:rPr lang="hr-HR" sz="1600" dirty="0" err="1"/>
              <a:t>Moliner</a:t>
            </a:r>
            <a:r>
              <a:rPr lang="hr-HR" sz="1600" dirty="0"/>
              <a:t> E., Nauta W. J. H. The </a:t>
            </a:r>
            <a:r>
              <a:rPr lang="hr-HR" sz="1600" dirty="0" err="1"/>
              <a:t>isodendritic</a:t>
            </a:r>
            <a:r>
              <a:rPr lang="hr-HR" sz="1600" dirty="0"/>
              <a:t> </a:t>
            </a:r>
            <a:r>
              <a:rPr lang="hr-HR" sz="1600" dirty="0" err="1"/>
              <a:t>core</a:t>
            </a:r>
            <a:r>
              <a:rPr lang="hr-HR" sz="1600" dirty="0"/>
              <a:t> </a:t>
            </a:r>
            <a:r>
              <a:rPr lang="hr-HR" sz="1600" dirty="0" err="1"/>
              <a:t>of</a:t>
            </a:r>
            <a:r>
              <a:rPr lang="hr-HR" sz="1600" dirty="0"/>
              <a:t> the </a:t>
            </a:r>
            <a:r>
              <a:rPr lang="hr-HR" sz="1600" dirty="0" err="1"/>
              <a:t>brain</a:t>
            </a:r>
            <a:r>
              <a:rPr lang="hr-HR" sz="1600" dirty="0"/>
              <a:t> </a:t>
            </a:r>
            <a:r>
              <a:rPr lang="hr-HR" sz="1600" dirty="0" err="1"/>
              <a:t>stem</a:t>
            </a:r>
            <a:r>
              <a:rPr lang="hr-HR" sz="1600" dirty="0"/>
              <a:t>. </a:t>
            </a:r>
            <a:r>
              <a:rPr lang="hr-HR" sz="1600" i="1" dirty="0"/>
              <a:t>J. </a:t>
            </a:r>
            <a:r>
              <a:rPr lang="hr-HR" sz="1600" i="1" dirty="0" err="1"/>
              <a:t>Comp</a:t>
            </a:r>
            <a:r>
              <a:rPr lang="hr-HR" sz="1600" i="1" dirty="0"/>
              <a:t>. </a:t>
            </a:r>
            <a:r>
              <a:rPr lang="hr-HR" sz="1600" i="1" dirty="0" err="1"/>
              <a:t>Neurol</a:t>
            </a:r>
            <a:r>
              <a:rPr lang="hr-HR" sz="1600" i="1" dirty="0"/>
              <a:t>.</a:t>
            </a:r>
            <a:r>
              <a:rPr lang="hr-HR" sz="1600" dirty="0"/>
              <a:t> 1966; 126: 311-336.</a:t>
            </a:r>
            <a:endParaRPr lang="en-US" sz="1600" dirty="0"/>
          </a:p>
        </p:txBody>
      </p:sp>
    </p:spTree>
    <p:extLst>
      <p:ext uri="{BB962C8B-B14F-4D97-AF65-F5344CB8AC3E}">
        <p14:creationId xmlns:p14="http://schemas.microsoft.com/office/powerpoint/2010/main" val="31081812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5" y="260648"/>
            <a:ext cx="2761425" cy="4247744"/>
          </a:xfrm>
          <a:prstGeom prst="rect">
            <a:avLst/>
          </a:prstGeom>
        </p:spPr>
      </p:pic>
      <p:sp>
        <p:nvSpPr>
          <p:cNvPr id="3" name="TextBox 2"/>
          <p:cNvSpPr txBox="1"/>
          <p:nvPr/>
        </p:nvSpPr>
        <p:spPr>
          <a:xfrm>
            <a:off x="179512" y="4721076"/>
            <a:ext cx="9001000" cy="184665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hr-HR" b="0" i="0" u="none" strike="noStrike" kern="1200" cap="none" spc="0" normalizeH="0" baseline="0" noProof="0" dirty="0">
                <a:ln>
                  <a:noFill/>
                </a:ln>
                <a:solidFill>
                  <a:prstClr val="black"/>
                </a:solidFill>
                <a:effectLst/>
                <a:uLnTx/>
                <a:uFillTx/>
                <a:latin typeface="Calibri"/>
              </a:rPr>
              <a:t>At </a:t>
            </a:r>
            <a:r>
              <a:rPr kumimoji="0" lang="hr-HR" b="0" i="0" u="none" strike="noStrike" kern="1200" cap="none" spc="0" normalizeH="0" baseline="0" noProof="0" dirty="0" err="1">
                <a:ln>
                  <a:noFill/>
                </a:ln>
                <a:solidFill>
                  <a:prstClr val="black"/>
                </a:solidFill>
                <a:effectLst/>
                <a:uLnTx/>
                <a:uFillTx/>
                <a:latin typeface="Calibri"/>
              </a:rPr>
              <a:t>first</a:t>
            </a:r>
            <a:r>
              <a:rPr kumimoji="0" lang="hr-HR" b="0" i="0" u="none" strike="noStrike" kern="1200" cap="none" spc="0" normalizeH="0" baseline="0" noProof="0" dirty="0">
                <a:ln>
                  <a:noFill/>
                </a:ln>
                <a:solidFill>
                  <a:prstClr val="black"/>
                </a:solidFill>
                <a:effectLst/>
                <a:uLnTx/>
                <a:uFillTx/>
                <a:latin typeface="Calibri"/>
              </a:rPr>
              <a:t> </a:t>
            </a:r>
            <a:r>
              <a:rPr kumimoji="0" lang="hr-HR" b="0" i="0" u="none" strike="noStrike" kern="1200" cap="none" spc="0" normalizeH="0" baseline="0" noProof="0" dirty="0" err="1">
                <a:ln>
                  <a:noFill/>
                </a:ln>
                <a:solidFill>
                  <a:prstClr val="black"/>
                </a:solidFill>
                <a:effectLst/>
                <a:uLnTx/>
                <a:uFillTx/>
                <a:latin typeface="Calibri"/>
              </a:rPr>
              <a:t>diagnosed</a:t>
            </a:r>
            <a:r>
              <a:rPr kumimoji="0" lang="hr-HR" b="0" i="0" u="none" strike="noStrike" kern="1200" cap="none" spc="0" normalizeH="0" baseline="0" noProof="0" dirty="0">
                <a:ln>
                  <a:noFill/>
                </a:ln>
                <a:solidFill>
                  <a:prstClr val="black"/>
                </a:solidFill>
                <a:effectLst/>
                <a:uLnTx/>
                <a:uFillTx/>
                <a:latin typeface="Calibri"/>
              </a:rPr>
              <a:t> as </a:t>
            </a:r>
            <a:r>
              <a:rPr kumimoji="0" lang="hr-HR" b="0" i="0" u="none" strike="noStrike" kern="1200" cap="none" spc="0" normalizeH="0" baseline="0" noProof="0" dirty="0" err="1">
                <a:ln>
                  <a:noFill/>
                </a:ln>
                <a:solidFill>
                  <a:prstClr val="black"/>
                </a:solidFill>
                <a:effectLst/>
                <a:uLnTx/>
                <a:uFillTx/>
                <a:latin typeface="Calibri"/>
              </a:rPr>
              <a:t>autistic</a:t>
            </a:r>
            <a:r>
              <a:rPr kumimoji="0" lang="hr-HR" b="0" i="0" u="none" strike="noStrike" kern="1200" cap="none" spc="0" normalizeH="0" baseline="0" noProof="0" dirty="0">
                <a:ln>
                  <a:noFill/>
                </a:ln>
                <a:solidFill>
                  <a:prstClr val="black"/>
                </a:solidFill>
                <a:effectLst/>
                <a:uLnTx/>
                <a:uFillTx/>
                <a:latin typeface="Calibri"/>
              </a:rPr>
              <a:t>, </a:t>
            </a:r>
            <a:r>
              <a:rPr kumimoji="0" lang="hr-HR" b="0" i="0" u="none" strike="noStrike" kern="1200" cap="none" spc="0" normalizeH="0" baseline="0" noProof="0" dirty="0" err="1">
                <a:ln>
                  <a:noFill/>
                </a:ln>
                <a:solidFill>
                  <a:prstClr val="black"/>
                </a:solidFill>
                <a:effectLst/>
                <a:uLnTx/>
                <a:uFillTx/>
                <a:latin typeface="Calibri"/>
              </a:rPr>
              <a:t>later</a:t>
            </a:r>
            <a:r>
              <a:rPr kumimoji="0" lang="hr-HR" b="0" i="0" u="none" strike="noStrike" kern="1200" cap="none" spc="0" normalizeH="0" baseline="0" noProof="0" dirty="0">
                <a:ln>
                  <a:noFill/>
                </a:ln>
                <a:solidFill>
                  <a:prstClr val="black"/>
                </a:solidFill>
                <a:effectLst/>
                <a:uLnTx/>
                <a:uFillTx/>
                <a:latin typeface="Calibri"/>
              </a:rPr>
              <a:t> as FG </a:t>
            </a:r>
            <a:r>
              <a:rPr kumimoji="0" lang="hr-HR" b="0" i="0" u="none" strike="noStrike" kern="1200" cap="none" spc="0" normalizeH="0" baseline="0" noProof="0" dirty="0" err="1">
                <a:ln>
                  <a:noFill/>
                </a:ln>
                <a:solidFill>
                  <a:prstClr val="black"/>
                </a:solidFill>
                <a:effectLst/>
                <a:uLnTx/>
                <a:uFillTx/>
                <a:latin typeface="Calibri"/>
              </a:rPr>
              <a:t>sy</a:t>
            </a:r>
            <a:r>
              <a:rPr kumimoji="0" lang="hr-HR" b="0" i="0" u="none" strike="noStrike" kern="1200" cap="none" spc="0" normalizeH="0" baseline="0" noProof="0" dirty="0">
                <a:ln>
                  <a:noFill/>
                </a:ln>
                <a:solidFill>
                  <a:prstClr val="black"/>
                </a:solidFill>
                <a:effectLst/>
                <a:uLnTx/>
                <a:uFillTx/>
                <a:latin typeface="Calibri"/>
              </a:rPr>
              <a:t> (</a:t>
            </a:r>
            <a:r>
              <a:rPr kumimoji="0" lang="hr-HR" b="0" i="0" u="none" strike="noStrike" kern="1200" cap="none" spc="0" normalizeH="0" baseline="0" noProof="0" dirty="0" err="1">
                <a:ln>
                  <a:noFill/>
                </a:ln>
                <a:solidFill>
                  <a:prstClr val="black"/>
                </a:solidFill>
                <a:effectLst/>
                <a:uLnTx/>
                <a:uFillTx/>
                <a:latin typeface="Calibri"/>
              </a:rPr>
              <a:t>Opitz-Kaveggia</a:t>
            </a:r>
            <a:r>
              <a:rPr kumimoji="0" lang="hr-HR" b="0" i="0" u="none" strike="noStrike" kern="1200" cap="none" spc="0" normalizeH="0" baseline="0" noProof="0" dirty="0">
                <a:ln>
                  <a:noFill/>
                </a:ln>
                <a:solidFill>
                  <a:prstClr val="black"/>
                </a:solidFill>
                <a:effectLst/>
                <a:uLnTx/>
                <a:uFillTx/>
                <a:latin typeface="Calibri"/>
              </a:rPr>
              <a:t> </a:t>
            </a:r>
            <a:r>
              <a:rPr kumimoji="0" lang="hr-HR" b="0" i="0" u="none" strike="noStrike" kern="1200" cap="none" spc="0" normalizeH="0" baseline="0" noProof="0" dirty="0" err="1">
                <a:ln>
                  <a:noFill/>
                </a:ln>
                <a:solidFill>
                  <a:prstClr val="black"/>
                </a:solidFill>
                <a:effectLst/>
                <a:uLnTx/>
                <a:uFillTx/>
                <a:latin typeface="Calibri"/>
              </a:rPr>
              <a:t>sy</a:t>
            </a:r>
            <a:r>
              <a:rPr kumimoji="0" lang="hr-HR" b="0" i="0" u="none" strike="noStrike" kern="1200" cap="none" spc="0" normalizeH="0" baseline="0" noProof="0" dirty="0">
                <a:ln>
                  <a:noFill/>
                </a:ln>
                <a:solidFill>
                  <a:prstClr val="black"/>
                </a:solidFill>
                <a:effectLst/>
                <a:uLnTx/>
                <a:uFillTx/>
                <a:latin typeface="Calibri"/>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hr-HR" b="0" i="1" u="none" strike="noStrike" kern="1200" cap="none" spc="0" normalizeH="0" baseline="0" noProof="0" dirty="0" err="1">
                <a:ln>
                  <a:noFill/>
                </a:ln>
                <a:solidFill>
                  <a:srgbClr val="FF0000"/>
                </a:solidFill>
                <a:effectLst/>
                <a:uLnTx/>
                <a:uFillTx/>
                <a:latin typeface="Calibri"/>
              </a:rPr>
              <a:t>Agenesis</a:t>
            </a:r>
            <a:r>
              <a:rPr kumimoji="0" lang="hr-HR" b="0" i="1" u="none" strike="noStrike" kern="1200" cap="none" spc="0" normalizeH="0" baseline="0" noProof="0" dirty="0">
                <a:ln>
                  <a:noFill/>
                </a:ln>
                <a:solidFill>
                  <a:srgbClr val="FF0000"/>
                </a:solidFill>
                <a:effectLst/>
                <a:uLnTx/>
                <a:uFillTx/>
                <a:latin typeface="Calibri"/>
              </a:rPr>
              <a:t> </a:t>
            </a:r>
            <a:r>
              <a:rPr kumimoji="0" lang="hr-HR" b="0" i="1" u="none" strike="noStrike" kern="1200" cap="none" spc="0" normalizeH="0" baseline="0" noProof="0" dirty="0" err="1">
                <a:ln>
                  <a:noFill/>
                </a:ln>
                <a:solidFill>
                  <a:srgbClr val="FF0000"/>
                </a:solidFill>
                <a:effectLst/>
                <a:uLnTx/>
                <a:uFillTx/>
                <a:latin typeface="Calibri"/>
              </a:rPr>
              <a:t>corporis</a:t>
            </a:r>
            <a:r>
              <a:rPr kumimoji="0" lang="hr-HR" b="0" i="1" u="none" strike="noStrike" kern="1200" cap="none" spc="0" normalizeH="0" baseline="0" noProof="0" dirty="0">
                <a:ln>
                  <a:noFill/>
                </a:ln>
                <a:solidFill>
                  <a:srgbClr val="FF0000"/>
                </a:solidFill>
                <a:effectLst/>
                <a:uLnTx/>
                <a:uFillTx/>
                <a:latin typeface="Calibri"/>
              </a:rPr>
              <a:t> </a:t>
            </a:r>
            <a:r>
              <a:rPr kumimoji="0" lang="hr-HR" b="0" i="1" u="none" strike="noStrike" kern="1200" cap="none" spc="0" normalizeH="0" baseline="0" noProof="0" dirty="0" err="1">
                <a:ln>
                  <a:noFill/>
                </a:ln>
                <a:solidFill>
                  <a:srgbClr val="FF0000"/>
                </a:solidFill>
                <a:effectLst/>
                <a:uLnTx/>
                <a:uFillTx/>
                <a:latin typeface="Calibri"/>
              </a:rPr>
              <a:t>callosi</a:t>
            </a:r>
            <a:r>
              <a:rPr kumimoji="0" lang="hr-HR" b="0" i="1" u="none" strike="noStrike" kern="1200" cap="none" spc="0" normalizeH="0" baseline="0" noProof="0" dirty="0">
                <a:ln>
                  <a:noFill/>
                </a:ln>
                <a:solidFill>
                  <a:prstClr val="black"/>
                </a:solidFill>
                <a:effectLst/>
                <a:uLnTx/>
                <a:uFillTx/>
                <a:latin typeface="Calibri"/>
              </a:rPr>
              <a:t>, </a:t>
            </a:r>
            <a:r>
              <a:rPr kumimoji="0" lang="hr-HR" b="0" i="1" u="none" strike="noStrike" kern="1200" cap="none" spc="0" normalizeH="0" baseline="0" noProof="0" dirty="0" err="1">
                <a:ln>
                  <a:noFill/>
                </a:ln>
                <a:solidFill>
                  <a:srgbClr val="FF0000"/>
                </a:solidFill>
                <a:effectLst/>
                <a:uLnTx/>
                <a:uFillTx/>
                <a:latin typeface="Calibri"/>
              </a:rPr>
              <a:t>agenesis</a:t>
            </a:r>
            <a:r>
              <a:rPr kumimoji="0" lang="hr-HR" b="0" i="1" u="none" strike="noStrike" kern="1200" cap="none" spc="0" normalizeH="0" baseline="0" noProof="0" dirty="0">
                <a:ln>
                  <a:noFill/>
                </a:ln>
                <a:solidFill>
                  <a:srgbClr val="FF0000"/>
                </a:solidFill>
                <a:effectLst/>
                <a:uLnTx/>
                <a:uFillTx/>
                <a:latin typeface="Calibri"/>
              </a:rPr>
              <a:t> </a:t>
            </a:r>
            <a:r>
              <a:rPr kumimoji="0" lang="hr-HR" b="0" i="1" u="none" strike="noStrike" kern="1200" cap="none" spc="0" normalizeH="0" baseline="0" noProof="0" dirty="0" err="1">
                <a:ln>
                  <a:noFill/>
                </a:ln>
                <a:solidFill>
                  <a:srgbClr val="FF0000"/>
                </a:solidFill>
                <a:effectLst/>
                <a:uLnTx/>
                <a:uFillTx/>
                <a:latin typeface="Calibri"/>
              </a:rPr>
              <a:t>of</a:t>
            </a:r>
            <a:r>
              <a:rPr kumimoji="0" lang="hr-HR" b="0" i="1" u="none" strike="noStrike" kern="1200" cap="none" spc="0" normalizeH="0" baseline="0" noProof="0" dirty="0">
                <a:ln>
                  <a:noFill/>
                </a:ln>
                <a:solidFill>
                  <a:srgbClr val="FF0000"/>
                </a:solidFill>
                <a:effectLst/>
                <a:uLnTx/>
                <a:uFillTx/>
                <a:latin typeface="Calibri"/>
              </a:rPr>
              <a:t> </a:t>
            </a:r>
            <a:r>
              <a:rPr kumimoji="0" lang="hr-HR" b="0" i="1" u="none" strike="noStrike" kern="1200" cap="none" spc="0" normalizeH="0" baseline="0" noProof="0" dirty="0" err="1">
                <a:ln>
                  <a:noFill/>
                </a:ln>
                <a:solidFill>
                  <a:srgbClr val="FF0000"/>
                </a:solidFill>
                <a:effectLst/>
                <a:uLnTx/>
                <a:uFillTx/>
                <a:latin typeface="Calibri"/>
              </a:rPr>
              <a:t>anterior</a:t>
            </a:r>
            <a:r>
              <a:rPr kumimoji="0" lang="hr-HR" b="0" i="1" u="none" strike="noStrike" kern="1200" cap="none" spc="0" normalizeH="0" baseline="0" noProof="0" dirty="0">
                <a:ln>
                  <a:noFill/>
                </a:ln>
                <a:solidFill>
                  <a:srgbClr val="FF0000"/>
                </a:solidFill>
                <a:effectLst/>
                <a:uLnTx/>
                <a:uFillTx/>
                <a:latin typeface="Calibri"/>
              </a:rPr>
              <a:t> </a:t>
            </a:r>
            <a:r>
              <a:rPr kumimoji="0" lang="hr-HR" b="0" i="1" u="none" strike="noStrike" kern="1200" cap="none" spc="0" normalizeH="0" baseline="0" noProof="0" dirty="0" err="1">
                <a:ln>
                  <a:noFill/>
                </a:ln>
                <a:solidFill>
                  <a:srgbClr val="FF0000"/>
                </a:solidFill>
                <a:effectLst/>
                <a:uLnTx/>
                <a:uFillTx/>
                <a:latin typeface="Calibri"/>
              </a:rPr>
              <a:t>commissure</a:t>
            </a:r>
            <a:r>
              <a:rPr kumimoji="0" lang="hr-HR" b="0" i="0" u="none" strike="noStrike" kern="1200" cap="none" spc="0" normalizeH="0" baseline="0" noProof="0" dirty="0">
                <a:ln>
                  <a:noFill/>
                </a:ln>
                <a:solidFill>
                  <a:prstClr val="black"/>
                </a:solidFill>
                <a:effectLst/>
                <a:uLnTx/>
                <a:uFillTx/>
                <a:latin typeface="Calibri"/>
              </a:rPr>
              <a:t>, </a:t>
            </a:r>
            <a:r>
              <a:rPr kumimoji="0" lang="hr-HR" b="0" i="1" u="none" strike="noStrike" kern="1200" cap="none" spc="0" normalizeH="0" baseline="0" noProof="0" dirty="0" err="1">
                <a:ln>
                  <a:noFill/>
                </a:ln>
                <a:solidFill>
                  <a:srgbClr val="FF0000"/>
                </a:solidFill>
                <a:effectLst/>
                <a:uLnTx/>
                <a:uFillTx/>
                <a:latin typeface="Calibri"/>
              </a:rPr>
              <a:t>macrocephalia</a:t>
            </a:r>
            <a:r>
              <a:rPr kumimoji="0" lang="hr-HR" b="0" i="0" u="none" strike="noStrike" kern="1200" cap="none" spc="0" normalizeH="0" baseline="0" noProof="0" dirty="0">
                <a:ln>
                  <a:noFill/>
                </a:ln>
                <a:solidFill>
                  <a:prstClr val="black"/>
                </a:solidFill>
                <a:effectLst/>
                <a:uLnTx/>
                <a:uFillTx/>
                <a:latin typeface="Calibri"/>
              </a:rPr>
              <a:t> </a:t>
            </a:r>
            <a:r>
              <a:rPr kumimoji="0" lang="hr-HR" b="0" i="1" u="none" strike="noStrike" kern="1200" cap="none" spc="0" normalizeH="0" baseline="0" noProof="0" dirty="0">
                <a:ln>
                  <a:noFill/>
                </a:ln>
                <a:solidFill>
                  <a:prstClr val="black"/>
                </a:solidFill>
                <a:effectLst/>
                <a:uLnTx/>
                <a:uFillTx/>
                <a:latin typeface="Calibri"/>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hr-HR" b="0" i="0" u="none" strike="noStrike" kern="1200" cap="none" spc="0" normalizeH="0" baseline="0" noProof="0" dirty="0">
                <a:ln>
                  <a:noFill/>
                </a:ln>
                <a:solidFill>
                  <a:prstClr val="black"/>
                </a:solidFill>
                <a:effectLst/>
                <a:uLnTx/>
                <a:uFillTx/>
                <a:latin typeface="Calibri"/>
              </a:rPr>
              <a:t>He </a:t>
            </a:r>
            <a:r>
              <a:rPr kumimoji="0" lang="hr-HR" b="0" i="0" u="none" strike="noStrike" kern="1200" cap="none" spc="0" normalizeH="0" baseline="0" noProof="0" dirty="0" err="1">
                <a:ln>
                  <a:noFill/>
                </a:ln>
                <a:solidFill>
                  <a:prstClr val="black"/>
                </a:solidFill>
                <a:effectLst/>
                <a:uLnTx/>
                <a:uFillTx/>
                <a:latin typeface="Calibri"/>
              </a:rPr>
              <a:t>knew</a:t>
            </a:r>
            <a:r>
              <a:rPr kumimoji="0" lang="hr-HR" b="0" i="0" u="none" strike="noStrike" kern="1200" cap="none" spc="0" normalizeH="0" baseline="0" noProof="0" dirty="0">
                <a:ln>
                  <a:noFill/>
                </a:ln>
                <a:solidFill>
                  <a:prstClr val="black"/>
                </a:solidFill>
                <a:effectLst/>
                <a:uLnTx/>
                <a:uFillTx/>
                <a:latin typeface="Calibri"/>
              </a:rPr>
              <a:t> </a:t>
            </a:r>
            <a:r>
              <a:rPr kumimoji="0" lang="hr-HR" b="0" i="0" u="none" strike="noStrike" kern="1200" cap="none" spc="0" normalizeH="0" baseline="0" noProof="0" dirty="0" err="1">
                <a:ln>
                  <a:noFill/>
                </a:ln>
                <a:solidFill>
                  <a:prstClr val="black"/>
                </a:solidFill>
                <a:effectLst/>
                <a:uLnTx/>
                <a:uFillTx/>
                <a:latin typeface="Calibri"/>
              </a:rPr>
              <a:t>almost</a:t>
            </a:r>
            <a:r>
              <a:rPr kumimoji="0" lang="hr-HR" b="0" i="0" u="none" strike="noStrike" kern="1200" cap="none" spc="0" normalizeH="0" baseline="0" noProof="0" dirty="0">
                <a:ln>
                  <a:noFill/>
                </a:ln>
                <a:solidFill>
                  <a:prstClr val="black"/>
                </a:solidFill>
                <a:effectLst/>
                <a:uLnTx/>
                <a:uFillTx/>
                <a:latin typeface="Calibri"/>
              </a:rPr>
              <a:t> </a:t>
            </a:r>
            <a:r>
              <a:rPr kumimoji="0" lang="hr-HR" b="0" i="0" u="none" strike="noStrike" kern="1200" cap="none" spc="0" normalizeH="0" baseline="0" noProof="0" dirty="0" err="1">
                <a:ln>
                  <a:noFill/>
                </a:ln>
                <a:solidFill>
                  <a:prstClr val="black"/>
                </a:solidFill>
                <a:effectLst/>
                <a:uLnTx/>
                <a:uFillTx/>
                <a:latin typeface="Calibri"/>
              </a:rPr>
              <a:t>by</a:t>
            </a:r>
            <a:r>
              <a:rPr kumimoji="0" lang="hr-HR" b="0" i="0" u="none" strike="noStrike" kern="1200" cap="none" spc="0" normalizeH="0" baseline="0" noProof="0" dirty="0">
                <a:ln>
                  <a:noFill/>
                </a:ln>
                <a:solidFill>
                  <a:prstClr val="black"/>
                </a:solidFill>
                <a:effectLst/>
                <a:uLnTx/>
                <a:uFillTx/>
                <a:latin typeface="Calibri"/>
              </a:rPr>
              <a:t> </a:t>
            </a:r>
            <a:r>
              <a:rPr kumimoji="0" lang="hr-HR" b="0" i="0" u="none" strike="noStrike" kern="1200" cap="none" spc="0" normalizeH="0" baseline="0" noProof="0" dirty="0" err="1">
                <a:ln>
                  <a:noFill/>
                </a:ln>
                <a:solidFill>
                  <a:prstClr val="black"/>
                </a:solidFill>
                <a:effectLst/>
                <a:uLnTx/>
                <a:uFillTx/>
                <a:latin typeface="Calibri"/>
              </a:rPr>
              <a:t>heart</a:t>
            </a:r>
            <a:r>
              <a:rPr kumimoji="0" lang="hr-HR" b="0" i="0" u="none" strike="noStrike" kern="1200" cap="none" spc="0" normalizeH="0" baseline="0" noProof="0" dirty="0">
                <a:ln>
                  <a:noFill/>
                </a:ln>
                <a:solidFill>
                  <a:prstClr val="black"/>
                </a:solidFill>
                <a:effectLst/>
                <a:uLnTx/>
                <a:uFillTx/>
                <a:latin typeface="Calibri"/>
              </a:rPr>
              <a:t> the </a:t>
            </a:r>
            <a:r>
              <a:rPr kumimoji="0" lang="hr-HR" b="0" i="0" u="none" strike="noStrike" kern="1200" cap="none" spc="0" normalizeH="0" baseline="0" noProof="0" dirty="0" err="1">
                <a:ln>
                  <a:noFill/>
                </a:ln>
                <a:solidFill>
                  <a:prstClr val="black"/>
                </a:solidFill>
                <a:effectLst/>
                <a:uLnTx/>
                <a:uFillTx/>
                <a:latin typeface="Calibri"/>
              </a:rPr>
              <a:t>content</a:t>
            </a:r>
            <a:r>
              <a:rPr kumimoji="0" lang="hr-HR" b="0" i="0" u="none" strike="noStrike" kern="1200" cap="none" spc="0" normalizeH="0" baseline="0" noProof="0" dirty="0">
                <a:ln>
                  <a:noFill/>
                </a:ln>
                <a:solidFill>
                  <a:prstClr val="black"/>
                </a:solidFill>
                <a:effectLst/>
                <a:uLnTx/>
                <a:uFillTx/>
                <a:latin typeface="Calibri"/>
              </a:rPr>
              <a:t> </a:t>
            </a:r>
            <a:r>
              <a:rPr kumimoji="0" lang="hr-HR" b="0" i="0" u="none" strike="noStrike" kern="1200" cap="none" spc="0" normalizeH="0" baseline="0" noProof="0" dirty="0" err="1">
                <a:ln>
                  <a:noFill/>
                </a:ln>
                <a:solidFill>
                  <a:prstClr val="black"/>
                </a:solidFill>
                <a:effectLst/>
                <a:uLnTx/>
                <a:uFillTx/>
                <a:latin typeface="Calibri"/>
              </a:rPr>
              <a:t>of</a:t>
            </a:r>
            <a:r>
              <a:rPr kumimoji="0" lang="hr-HR" b="0" i="0" u="none" strike="noStrike" kern="1200" cap="none" spc="0" normalizeH="0" baseline="0" noProof="0" dirty="0">
                <a:ln>
                  <a:noFill/>
                </a:ln>
                <a:solidFill>
                  <a:prstClr val="black"/>
                </a:solidFill>
                <a:effectLst/>
                <a:uLnTx/>
                <a:uFillTx/>
                <a:latin typeface="Calibri"/>
              </a:rPr>
              <a:t> &gt; 12,000 </a:t>
            </a:r>
            <a:r>
              <a:rPr kumimoji="0" lang="hr-HR" b="0" i="0" u="none" strike="noStrike" kern="1200" cap="none" spc="0" normalizeH="0" baseline="0" noProof="0" dirty="0" err="1">
                <a:ln>
                  <a:noFill/>
                </a:ln>
                <a:solidFill>
                  <a:prstClr val="black"/>
                </a:solidFill>
                <a:effectLst/>
                <a:uLnTx/>
                <a:uFillTx/>
                <a:latin typeface="Calibri"/>
              </a:rPr>
              <a:t>books</a:t>
            </a:r>
            <a:r>
              <a:rPr kumimoji="0" lang="hr-HR" b="0" i="0" u="none" strike="noStrike" kern="1200" cap="none" spc="0" normalizeH="0" baseline="0" noProof="0" dirty="0">
                <a:ln>
                  <a:noFill/>
                </a:ln>
                <a:solidFill>
                  <a:prstClr val="black"/>
                </a:solidFill>
                <a:effectLst/>
                <a:uLnTx/>
                <a:uFillTx/>
                <a:latin typeface="Calibri"/>
              </a:rPr>
              <a:t> </a:t>
            </a:r>
            <a:r>
              <a:rPr kumimoji="0" lang="hr-HR" b="0" i="0" u="none" strike="noStrike" kern="1200" cap="none" spc="0" normalizeH="0" baseline="0" noProof="0" dirty="0" err="1">
                <a:ln>
                  <a:noFill/>
                </a:ln>
                <a:solidFill>
                  <a:prstClr val="black"/>
                </a:solidFill>
                <a:effectLst/>
                <a:uLnTx/>
                <a:uFillTx/>
                <a:latin typeface="Calibri"/>
              </a:rPr>
              <a:t>and</a:t>
            </a:r>
            <a:r>
              <a:rPr kumimoji="0" lang="hr-HR" b="0" i="0" u="none" strike="noStrike" kern="1200" cap="none" spc="0" normalizeH="0" baseline="0" noProof="0" dirty="0">
                <a:ln>
                  <a:noFill/>
                </a:ln>
                <a:solidFill>
                  <a:prstClr val="black"/>
                </a:solidFill>
                <a:effectLst/>
                <a:uLnTx/>
                <a:uFillTx/>
                <a:latin typeface="Calibri"/>
              </a:rPr>
              <a:t> </a:t>
            </a:r>
            <a:r>
              <a:rPr kumimoji="0" lang="hr-HR" b="0" i="0" u="none" strike="noStrike" kern="1200" cap="none" spc="0" normalizeH="0" baseline="0" noProof="0" dirty="0" err="1">
                <a:ln>
                  <a:noFill/>
                </a:ln>
                <a:solidFill>
                  <a:prstClr val="black"/>
                </a:solidFill>
                <a:effectLst/>
                <a:uLnTx/>
                <a:uFillTx/>
                <a:latin typeface="Calibri"/>
              </a:rPr>
              <a:t>atlases</a:t>
            </a:r>
            <a:r>
              <a:rPr kumimoji="0" lang="hr-HR" b="0" i="0" u="none" strike="noStrike" kern="1200" cap="none" spc="0" normalizeH="0" baseline="0" noProof="0" dirty="0">
                <a:ln>
                  <a:noFill/>
                </a:ln>
                <a:solidFill>
                  <a:prstClr val="black"/>
                </a:solidFill>
                <a:effectLst/>
                <a:uLnTx/>
                <a:uFillTx/>
                <a:latin typeface="Calibri"/>
              </a:rPr>
              <a:t>  </a:t>
            </a:r>
          </a:p>
          <a:p>
            <a:pPr marL="285750" lvl="0" indent="-285750">
              <a:buFontTx/>
              <a:buChar char="-"/>
              <a:defRPr/>
            </a:pPr>
            <a:r>
              <a:rPr kumimoji="0" lang="hr-HR" b="0" i="0" u="none" strike="noStrike" kern="1200" cap="none" spc="0" normalizeH="0" baseline="0" noProof="0" dirty="0">
                <a:ln>
                  <a:noFill/>
                </a:ln>
                <a:solidFill>
                  <a:prstClr val="black"/>
                </a:solidFill>
                <a:effectLst/>
                <a:uLnTx/>
                <a:uFillTx/>
                <a:latin typeface="Calibri"/>
              </a:rPr>
              <a:t>„</a:t>
            </a:r>
            <a:r>
              <a:rPr kumimoji="0" lang="hr-HR" b="0" i="1" u="none" strike="noStrike" kern="1200" cap="none" spc="0" normalizeH="0" baseline="0" noProof="0" dirty="0" err="1">
                <a:ln>
                  <a:noFill/>
                </a:ln>
                <a:solidFill>
                  <a:prstClr val="black"/>
                </a:solidFill>
                <a:effectLst/>
                <a:uLnTx/>
                <a:uFillTx/>
                <a:latin typeface="Calibri"/>
              </a:rPr>
              <a:t>Rain</a:t>
            </a:r>
            <a:r>
              <a:rPr kumimoji="0" lang="hr-HR" b="0" i="1" u="none" strike="noStrike" kern="1200" cap="none" spc="0" normalizeH="0" baseline="0" noProof="0" dirty="0">
                <a:ln>
                  <a:noFill/>
                </a:ln>
                <a:solidFill>
                  <a:prstClr val="black"/>
                </a:solidFill>
                <a:effectLst/>
                <a:uLnTx/>
                <a:uFillTx/>
                <a:latin typeface="Calibri"/>
              </a:rPr>
              <a:t> </a:t>
            </a:r>
            <a:r>
              <a:rPr kumimoji="0" lang="hr-HR" b="0" i="1" u="none" strike="noStrike" kern="1200" cap="none" spc="0" normalizeH="0" baseline="0" noProof="0" dirty="0" err="1">
                <a:ln>
                  <a:noFill/>
                </a:ln>
                <a:solidFill>
                  <a:prstClr val="black"/>
                </a:solidFill>
                <a:effectLst/>
                <a:uLnTx/>
                <a:uFillTx/>
                <a:latin typeface="Calibri"/>
              </a:rPr>
              <a:t>man</a:t>
            </a:r>
            <a:r>
              <a:rPr kumimoji="0" lang="hr-HR" b="0" i="0" u="none" strike="noStrike" kern="1200" cap="none" spc="0" normalizeH="0" baseline="0" noProof="0" dirty="0">
                <a:ln>
                  <a:noFill/>
                </a:ln>
                <a:solidFill>
                  <a:prstClr val="black"/>
                </a:solidFill>
                <a:effectLst/>
                <a:uLnTx/>
                <a:uFillTx/>
                <a:latin typeface="Calibri"/>
              </a:rPr>
              <a:t>” (</a:t>
            </a:r>
            <a:r>
              <a:rPr kumimoji="0" lang="hr-HR" b="0" i="0" u="none" strike="noStrike" kern="1200" cap="none" spc="0" normalizeH="0" baseline="0" noProof="0" dirty="0" err="1">
                <a:ln>
                  <a:noFill/>
                </a:ln>
                <a:solidFill>
                  <a:prstClr val="black"/>
                </a:solidFill>
                <a:effectLst/>
                <a:uLnTx/>
                <a:uFillTx/>
                <a:latin typeface="Calibri"/>
              </a:rPr>
              <a:t>Raymond</a:t>
            </a:r>
            <a:r>
              <a:rPr kumimoji="0" lang="hr-HR" b="0" i="0" u="none" strike="noStrike" kern="1200" cap="none" spc="0" normalizeH="0" baseline="0" noProof="0" dirty="0">
                <a:ln>
                  <a:noFill/>
                </a:ln>
                <a:solidFill>
                  <a:prstClr val="black"/>
                </a:solidFill>
                <a:effectLst/>
                <a:uLnTx/>
                <a:uFillTx/>
                <a:latin typeface="Calibri"/>
              </a:rPr>
              <a:t> </a:t>
            </a:r>
            <a:r>
              <a:rPr kumimoji="0" lang="hr-HR" b="0" i="0" u="none" strike="noStrike" kern="1200" cap="none" spc="0" normalizeH="0" baseline="0" noProof="0" dirty="0" err="1">
                <a:ln>
                  <a:noFill/>
                </a:ln>
                <a:solidFill>
                  <a:prstClr val="black"/>
                </a:solidFill>
                <a:effectLst/>
                <a:uLnTx/>
                <a:uFillTx/>
                <a:latin typeface="Calibri"/>
              </a:rPr>
              <a:t>Babbitt</a:t>
            </a:r>
            <a:r>
              <a:rPr kumimoji="0" lang="hr-HR" b="0" i="0" u="none" strike="noStrike" kern="1200" cap="none" spc="0" normalizeH="0" baseline="0" noProof="0" dirty="0">
                <a:ln>
                  <a:noFill/>
                </a:ln>
                <a:solidFill>
                  <a:prstClr val="black"/>
                </a:solidFill>
                <a:effectLst/>
                <a:uLnTx/>
                <a:uFillTx/>
                <a:latin typeface="Calibri"/>
              </a:rPr>
              <a:t> is </a:t>
            </a:r>
            <a:r>
              <a:rPr kumimoji="0" lang="hr-HR" b="0" i="0" u="none" strike="noStrike" kern="1200" cap="none" spc="0" normalizeH="0" baseline="0" noProof="0" dirty="0" err="1">
                <a:ln>
                  <a:noFill/>
                </a:ln>
                <a:solidFill>
                  <a:prstClr val="black"/>
                </a:solidFill>
                <a:effectLst/>
                <a:uLnTx/>
                <a:uFillTx/>
                <a:latin typeface="Calibri"/>
              </a:rPr>
              <a:t>Dustin</a:t>
            </a:r>
            <a:r>
              <a:rPr kumimoji="0" lang="hr-HR" b="0" i="0" u="none" strike="noStrike" kern="1200" cap="none" spc="0" normalizeH="0" baseline="0" noProof="0" dirty="0">
                <a:ln>
                  <a:noFill/>
                </a:ln>
                <a:solidFill>
                  <a:prstClr val="black"/>
                </a:solidFill>
                <a:effectLst/>
                <a:uLnTx/>
                <a:uFillTx/>
                <a:latin typeface="Calibri"/>
              </a:rPr>
              <a:t> Hoffman</a:t>
            </a:r>
            <a:r>
              <a:rPr lang="hr-HR" dirty="0">
                <a:solidFill>
                  <a:prstClr val="black"/>
                </a:solidFill>
              </a:rPr>
              <a:t>) </a:t>
            </a:r>
            <a:r>
              <a:rPr lang="hr-HR" dirty="0">
                <a:solidFill>
                  <a:prstClr val="black"/>
                </a:solidFill>
                <a:hlinkClick r:id="rId3"/>
              </a:rPr>
              <a:t>https://</a:t>
            </a:r>
            <a:r>
              <a:rPr lang="hr-HR" dirty="0" smtClean="0">
                <a:solidFill>
                  <a:prstClr val="black"/>
                </a:solidFill>
                <a:hlinkClick r:id="rId3"/>
              </a:rPr>
              <a:t>www.youtube.com/watch?v=DLpCfHH1OVU</a:t>
            </a:r>
            <a:r>
              <a:rPr lang="hr-HR" dirty="0" smtClean="0">
                <a:solidFill>
                  <a:prstClr val="black"/>
                </a:solidFill>
              </a:rPr>
              <a:t> (the </a:t>
            </a:r>
            <a:r>
              <a:rPr lang="hr-HR" dirty="0" err="1" smtClean="0">
                <a:solidFill>
                  <a:prstClr val="black"/>
                </a:solidFill>
              </a:rPr>
              <a:t>real</a:t>
            </a:r>
            <a:r>
              <a:rPr lang="hr-HR" dirty="0" smtClean="0">
                <a:solidFill>
                  <a:prstClr val="black"/>
                </a:solidFill>
              </a:rPr>
              <a:t> „</a:t>
            </a:r>
            <a:r>
              <a:rPr lang="hr-HR" dirty="0" err="1" smtClean="0">
                <a:solidFill>
                  <a:prstClr val="black"/>
                </a:solidFill>
              </a:rPr>
              <a:t>Rain</a:t>
            </a:r>
            <a:r>
              <a:rPr lang="hr-HR" dirty="0" smtClean="0">
                <a:solidFill>
                  <a:prstClr val="black"/>
                </a:solidFill>
              </a:rPr>
              <a:t> </a:t>
            </a:r>
            <a:r>
              <a:rPr lang="hr-HR" dirty="0" err="1" smtClean="0">
                <a:solidFill>
                  <a:prstClr val="black"/>
                </a:solidFill>
              </a:rPr>
              <a:t>man</a:t>
            </a:r>
            <a:r>
              <a:rPr lang="hr-HR" dirty="0" smtClean="0">
                <a:solidFill>
                  <a:prstClr val="black"/>
                </a:solidFill>
              </a:rPr>
              <a:t>”)</a:t>
            </a:r>
            <a:endParaRPr kumimoji="0" lang="hr-HR" b="0" i="0" u="none" strike="noStrike" kern="1200" cap="none" spc="0" normalizeH="0" baseline="0" noProof="0" dirty="0">
              <a:ln>
                <a:noFill/>
              </a:ln>
              <a:solidFill>
                <a:prstClr val="black"/>
              </a:solidFill>
              <a:effectLst/>
              <a:uLnTx/>
              <a:uFillTx/>
              <a:latin typeface="Calibri"/>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952" y="260648"/>
            <a:ext cx="4828024" cy="232316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2040" y="2725312"/>
            <a:ext cx="2808312" cy="1815318"/>
          </a:xfrm>
          <a:prstGeom prst="rect">
            <a:avLst/>
          </a:prstGeom>
        </p:spPr>
      </p:pic>
    </p:spTree>
    <p:extLst>
      <p:ext uri="{BB962C8B-B14F-4D97-AF65-F5344CB8AC3E}">
        <p14:creationId xmlns:p14="http://schemas.microsoft.com/office/powerpoint/2010/main" val="36562136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33785"/>
            <a:ext cx="5328592" cy="425931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24" y="1174177"/>
            <a:ext cx="6159138" cy="5669280"/>
          </a:xfrm>
          <a:prstGeom prst="rect">
            <a:avLst/>
          </a:prstGeom>
        </p:spPr>
      </p:pic>
    </p:spTree>
    <p:extLst>
      <p:ext uri="{BB962C8B-B14F-4D97-AF65-F5344CB8AC3E}">
        <p14:creationId xmlns:p14="http://schemas.microsoft.com/office/powerpoint/2010/main" val="21353355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260"/>
            <a:ext cx="8229600" cy="1143000"/>
          </a:xfrm>
        </p:spPr>
        <p:txBody>
          <a:bodyPr/>
          <a:lstStyle/>
          <a:p>
            <a:r>
              <a:rPr lang="hr-HR" dirty="0"/>
              <a:t>„</a:t>
            </a:r>
            <a:r>
              <a:rPr lang="hr-HR" dirty="0" err="1"/>
              <a:t>Racing</a:t>
            </a:r>
            <a:r>
              <a:rPr lang="hr-HR" dirty="0"/>
              <a:t> car” </a:t>
            </a:r>
            <a:r>
              <a:rPr lang="hr-HR" dirty="0" smtClean="0"/>
              <a:t>znak u </a:t>
            </a:r>
            <a:r>
              <a:rPr lang="hr-HR" dirty="0" err="1" smtClean="0"/>
              <a:t>agCC</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91895"/>
            <a:ext cx="4308695" cy="476224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7206" y="1196752"/>
            <a:ext cx="4621298" cy="194421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2941" y="3933056"/>
            <a:ext cx="4600486" cy="2016224"/>
          </a:xfrm>
          <a:prstGeom prst="rect">
            <a:avLst/>
          </a:prstGeom>
        </p:spPr>
      </p:pic>
      <p:sp>
        <p:nvSpPr>
          <p:cNvPr id="7" name="TextBox 6"/>
          <p:cNvSpPr txBox="1"/>
          <p:nvPr/>
        </p:nvSpPr>
        <p:spPr>
          <a:xfrm>
            <a:off x="1907704" y="1340768"/>
            <a:ext cx="6511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err="1">
                <a:ln>
                  <a:noFill/>
                </a:ln>
                <a:solidFill>
                  <a:prstClr val="white"/>
                </a:solidFill>
                <a:effectLst/>
                <a:uLnTx/>
                <a:uFillTx/>
                <a:latin typeface="Calibri"/>
                <a:ea typeface="+mn-ea"/>
                <a:cs typeface="+mn-cs"/>
              </a:rPr>
              <a:t>agCC</a:t>
            </a:r>
            <a:endParaRPr kumimoji="0" lang="hr-H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p:cNvSpPr txBox="1"/>
          <p:nvPr/>
        </p:nvSpPr>
        <p:spPr>
          <a:xfrm>
            <a:off x="6236944" y="3388350"/>
            <a:ext cx="10924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prstClr val="black"/>
                </a:solidFill>
                <a:effectLst/>
                <a:uLnTx/>
                <a:uFillTx/>
                <a:latin typeface="Calibri"/>
                <a:ea typeface="+mn-ea"/>
                <a:cs typeface="+mn-cs"/>
              </a:rPr>
              <a:t>CONTROL</a:t>
            </a:r>
          </a:p>
        </p:txBody>
      </p:sp>
      <p:sp>
        <p:nvSpPr>
          <p:cNvPr id="9" name="TextBox 8"/>
          <p:cNvSpPr txBox="1"/>
          <p:nvPr/>
        </p:nvSpPr>
        <p:spPr>
          <a:xfrm>
            <a:off x="6588224" y="6383383"/>
            <a:ext cx="2592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https://radiopaedia.org</a:t>
            </a:r>
          </a:p>
        </p:txBody>
      </p:sp>
    </p:spTree>
    <p:extLst>
      <p:ext uri="{BB962C8B-B14F-4D97-AF65-F5344CB8AC3E}">
        <p14:creationId xmlns:p14="http://schemas.microsoft.com/office/powerpoint/2010/main" val="14396777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880" y="44624"/>
            <a:ext cx="7254240" cy="6377940"/>
          </a:xfrm>
          <a:prstGeom prst="rect">
            <a:avLst/>
          </a:prstGeom>
        </p:spPr>
      </p:pic>
      <p:sp>
        <p:nvSpPr>
          <p:cNvPr id="5" name="TextBox 4"/>
          <p:cNvSpPr txBox="1"/>
          <p:nvPr/>
        </p:nvSpPr>
        <p:spPr>
          <a:xfrm>
            <a:off x="395536" y="6506180"/>
            <a:ext cx="84969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400" b="0" i="0" u="none" strike="noStrike" kern="1200" cap="none" spc="0" normalizeH="0" baseline="0" noProof="0" dirty="0" err="1">
                <a:ln>
                  <a:noFill/>
                </a:ln>
                <a:solidFill>
                  <a:prstClr val="black"/>
                </a:solidFill>
                <a:effectLst/>
                <a:uLnTx/>
                <a:uFillTx/>
                <a:latin typeface="Calibri"/>
                <a:ea typeface="+mn-ea"/>
                <a:cs typeface="+mn-cs"/>
              </a:rPr>
              <a:t>Owen</a:t>
            </a:r>
            <a:r>
              <a:rPr kumimoji="0" lang="hr-HR" sz="1400" b="0" i="0" u="none" strike="noStrike" kern="1200" cap="none" spc="0" normalizeH="0" baseline="0" noProof="0" dirty="0">
                <a:ln>
                  <a:noFill/>
                </a:ln>
                <a:solidFill>
                  <a:prstClr val="black"/>
                </a:solidFill>
                <a:effectLst/>
                <a:uLnTx/>
                <a:uFillTx/>
                <a:latin typeface="Calibri"/>
                <a:ea typeface="+mn-ea"/>
                <a:cs typeface="+mn-cs"/>
              </a:rPr>
              <a:t> </a:t>
            </a:r>
            <a:r>
              <a:rPr kumimoji="0" lang="hr-HR" sz="1400" b="0" i="0" u="none" strike="noStrike" kern="1200" cap="none" spc="0" normalizeH="0" baseline="0" noProof="0" dirty="0" err="1">
                <a:ln>
                  <a:noFill/>
                </a:ln>
                <a:solidFill>
                  <a:prstClr val="black"/>
                </a:solidFill>
                <a:effectLst/>
                <a:uLnTx/>
                <a:uFillTx/>
                <a:latin typeface="Calibri"/>
                <a:ea typeface="+mn-ea"/>
                <a:cs typeface="+mn-cs"/>
              </a:rPr>
              <a:t>et</a:t>
            </a:r>
            <a:r>
              <a:rPr kumimoji="0" lang="hr-HR" sz="1400" b="0" i="0" u="none" strike="noStrike" kern="1200" cap="none" spc="0" normalizeH="0" baseline="0" noProof="0" dirty="0">
                <a:ln>
                  <a:noFill/>
                </a:ln>
                <a:solidFill>
                  <a:prstClr val="black"/>
                </a:solidFill>
                <a:effectLst/>
                <a:uLnTx/>
                <a:uFillTx/>
                <a:latin typeface="Calibri"/>
                <a:ea typeface="+mn-ea"/>
                <a:cs typeface="+mn-cs"/>
              </a:rPr>
              <a:t> </a:t>
            </a:r>
            <a:r>
              <a:rPr kumimoji="0" lang="hr-HR" sz="1400" b="0" i="0" u="none" strike="noStrike" kern="1200" cap="none" spc="0" normalizeH="0" baseline="0" noProof="0" dirty="0" err="1">
                <a:ln>
                  <a:noFill/>
                </a:ln>
                <a:solidFill>
                  <a:prstClr val="black"/>
                </a:solidFill>
                <a:effectLst/>
                <a:uLnTx/>
                <a:uFillTx/>
                <a:latin typeface="Calibri"/>
                <a:ea typeface="+mn-ea"/>
                <a:cs typeface="+mn-cs"/>
              </a:rPr>
              <a:t>al</a:t>
            </a:r>
            <a:r>
              <a:rPr kumimoji="0" lang="hr-HR" sz="1400" b="0" i="0" u="none" strike="noStrike" kern="1200" cap="none" spc="0" normalizeH="0" baseline="0" noProof="0" dirty="0">
                <a:ln>
                  <a:noFill/>
                </a:ln>
                <a:solidFill>
                  <a:prstClr val="black"/>
                </a:solidFill>
                <a:effectLst/>
                <a:uLnTx/>
                <a:uFillTx/>
                <a:latin typeface="Calibri"/>
                <a:ea typeface="+mn-ea"/>
                <a:cs typeface="+mn-cs"/>
              </a:rPr>
              <a:t>., The </a:t>
            </a:r>
            <a:r>
              <a:rPr kumimoji="0" lang="hr-HR" sz="1400" b="0" i="0" u="none" strike="noStrike" kern="1200" cap="none" spc="0" normalizeH="0" baseline="0" noProof="0" dirty="0" err="1">
                <a:ln>
                  <a:noFill/>
                </a:ln>
                <a:solidFill>
                  <a:prstClr val="black"/>
                </a:solidFill>
                <a:effectLst/>
                <a:uLnTx/>
                <a:uFillTx/>
                <a:latin typeface="Calibri"/>
                <a:ea typeface="+mn-ea"/>
                <a:cs typeface="+mn-cs"/>
              </a:rPr>
              <a:t>structural</a:t>
            </a:r>
            <a:r>
              <a:rPr kumimoji="0" lang="hr-HR" sz="1400" b="0" i="0" u="none" strike="noStrike" kern="1200" cap="none" spc="0" normalizeH="0" baseline="0" noProof="0" dirty="0">
                <a:ln>
                  <a:noFill/>
                </a:ln>
                <a:solidFill>
                  <a:prstClr val="black"/>
                </a:solidFill>
                <a:effectLst/>
                <a:uLnTx/>
                <a:uFillTx/>
                <a:latin typeface="Calibri"/>
                <a:ea typeface="+mn-ea"/>
                <a:cs typeface="+mn-cs"/>
              </a:rPr>
              <a:t> </a:t>
            </a:r>
            <a:r>
              <a:rPr kumimoji="0" lang="hr-HR" sz="1400" b="0" i="0" u="none" strike="noStrike" kern="1200" cap="none" spc="0" normalizeH="0" baseline="0" noProof="0" dirty="0" err="1">
                <a:ln>
                  <a:noFill/>
                </a:ln>
                <a:solidFill>
                  <a:prstClr val="black"/>
                </a:solidFill>
                <a:effectLst/>
                <a:uLnTx/>
                <a:uFillTx/>
                <a:latin typeface="Calibri"/>
                <a:ea typeface="+mn-ea"/>
                <a:cs typeface="+mn-cs"/>
              </a:rPr>
              <a:t>connectome</a:t>
            </a:r>
            <a:r>
              <a:rPr kumimoji="0" lang="hr-HR" sz="1400" b="0" i="0" u="none" strike="noStrike" kern="1200" cap="none" spc="0" normalizeH="0" baseline="0" noProof="0" dirty="0">
                <a:ln>
                  <a:noFill/>
                </a:ln>
                <a:solidFill>
                  <a:prstClr val="black"/>
                </a:solidFill>
                <a:effectLst/>
                <a:uLnTx/>
                <a:uFillTx/>
                <a:latin typeface="Calibri"/>
                <a:ea typeface="+mn-ea"/>
                <a:cs typeface="+mn-cs"/>
              </a:rPr>
              <a:t> </a:t>
            </a:r>
            <a:r>
              <a:rPr kumimoji="0" lang="hr-HR" sz="1400" b="0" i="0" u="none" strike="noStrike" kern="1200" cap="none" spc="0" normalizeH="0" baseline="0" noProof="0" dirty="0" err="1">
                <a:ln>
                  <a:noFill/>
                </a:ln>
                <a:solidFill>
                  <a:prstClr val="black"/>
                </a:solidFill>
                <a:effectLst/>
                <a:uLnTx/>
                <a:uFillTx/>
                <a:latin typeface="Calibri"/>
                <a:ea typeface="+mn-ea"/>
                <a:cs typeface="+mn-cs"/>
              </a:rPr>
              <a:t>of</a:t>
            </a:r>
            <a:r>
              <a:rPr kumimoji="0" lang="hr-HR" sz="1400" b="0" i="0" u="none" strike="noStrike" kern="1200" cap="none" spc="0" normalizeH="0" baseline="0" noProof="0" dirty="0">
                <a:ln>
                  <a:noFill/>
                </a:ln>
                <a:solidFill>
                  <a:prstClr val="black"/>
                </a:solidFill>
                <a:effectLst/>
                <a:uLnTx/>
                <a:uFillTx/>
                <a:latin typeface="Calibri"/>
                <a:ea typeface="+mn-ea"/>
                <a:cs typeface="+mn-cs"/>
              </a:rPr>
              <a:t> the human </a:t>
            </a:r>
            <a:r>
              <a:rPr kumimoji="0" lang="hr-HR" sz="1400" b="0" i="0" u="none" strike="noStrike" kern="1200" cap="none" spc="0" normalizeH="0" baseline="0" noProof="0" dirty="0" err="1">
                <a:ln>
                  <a:noFill/>
                </a:ln>
                <a:solidFill>
                  <a:prstClr val="black"/>
                </a:solidFill>
                <a:effectLst/>
                <a:uLnTx/>
                <a:uFillTx/>
                <a:latin typeface="Calibri"/>
                <a:ea typeface="+mn-ea"/>
                <a:cs typeface="+mn-cs"/>
              </a:rPr>
              <a:t>brain</a:t>
            </a:r>
            <a:r>
              <a:rPr kumimoji="0" lang="hr-HR" sz="1400" b="0" i="0" u="none" strike="noStrike" kern="1200" cap="none" spc="0" normalizeH="0" baseline="0" noProof="0" dirty="0">
                <a:ln>
                  <a:noFill/>
                </a:ln>
                <a:solidFill>
                  <a:prstClr val="black"/>
                </a:solidFill>
                <a:effectLst/>
                <a:uLnTx/>
                <a:uFillTx/>
                <a:latin typeface="Calibri"/>
                <a:ea typeface="+mn-ea"/>
                <a:cs typeface="+mn-cs"/>
              </a:rPr>
              <a:t> </a:t>
            </a:r>
            <a:r>
              <a:rPr kumimoji="0" lang="hr-HR" sz="1400" b="0" i="0" u="none" strike="noStrike" kern="1200" cap="none" spc="0" normalizeH="0" baseline="0" noProof="0" dirty="0" err="1">
                <a:ln>
                  <a:noFill/>
                </a:ln>
                <a:solidFill>
                  <a:prstClr val="black"/>
                </a:solidFill>
                <a:effectLst/>
                <a:uLnTx/>
                <a:uFillTx/>
                <a:latin typeface="Calibri"/>
                <a:ea typeface="+mn-ea"/>
                <a:cs typeface="+mn-cs"/>
              </a:rPr>
              <a:t>in</a:t>
            </a:r>
            <a:r>
              <a:rPr kumimoji="0" lang="hr-HR" sz="1400" b="0" i="0" u="none" strike="noStrike" kern="1200" cap="none" spc="0" normalizeH="0" baseline="0" noProof="0" dirty="0">
                <a:ln>
                  <a:noFill/>
                </a:ln>
                <a:solidFill>
                  <a:prstClr val="black"/>
                </a:solidFill>
                <a:effectLst/>
                <a:uLnTx/>
                <a:uFillTx/>
                <a:latin typeface="Calibri"/>
                <a:ea typeface="+mn-ea"/>
                <a:cs typeface="+mn-cs"/>
              </a:rPr>
              <a:t> </a:t>
            </a:r>
            <a:r>
              <a:rPr kumimoji="0" lang="hr-HR" sz="1400" b="0" i="0" u="none" strike="noStrike" kern="1200" cap="none" spc="0" normalizeH="0" baseline="0" noProof="0" dirty="0" err="1">
                <a:ln>
                  <a:noFill/>
                </a:ln>
                <a:solidFill>
                  <a:prstClr val="black"/>
                </a:solidFill>
                <a:effectLst/>
                <a:uLnTx/>
                <a:uFillTx/>
                <a:latin typeface="Calibri"/>
                <a:ea typeface="+mn-ea"/>
                <a:cs typeface="+mn-cs"/>
              </a:rPr>
              <a:t>agenesis</a:t>
            </a:r>
            <a:r>
              <a:rPr kumimoji="0" lang="hr-HR" sz="1400" b="0" i="0" u="none" strike="noStrike" kern="1200" cap="none" spc="0" normalizeH="0" baseline="0" noProof="0" dirty="0">
                <a:ln>
                  <a:noFill/>
                </a:ln>
                <a:solidFill>
                  <a:prstClr val="black"/>
                </a:solidFill>
                <a:effectLst/>
                <a:uLnTx/>
                <a:uFillTx/>
                <a:latin typeface="Calibri"/>
                <a:ea typeface="+mn-ea"/>
                <a:cs typeface="+mn-cs"/>
              </a:rPr>
              <a:t> </a:t>
            </a:r>
            <a:r>
              <a:rPr kumimoji="0" lang="hr-HR" sz="1400" b="0" i="0" u="none" strike="noStrike" kern="1200" cap="none" spc="0" normalizeH="0" baseline="0" noProof="0" dirty="0" err="1">
                <a:ln>
                  <a:noFill/>
                </a:ln>
                <a:solidFill>
                  <a:prstClr val="black"/>
                </a:solidFill>
                <a:effectLst/>
                <a:uLnTx/>
                <a:uFillTx/>
                <a:latin typeface="Calibri"/>
                <a:ea typeface="+mn-ea"/>
                <a:cs typeface="+mn-cs"/>
              </a:rPr>
              <a:t>of</a:t>
            </a:r>
            <a:r>
              <a:rPr kumimoji="0" lang="hr-HR" sz="1400" b="0" i="0" u="none" strike="noStrike" kern="1200" cap="none" spc="0" normalizeH="0" baseline="0" noProof="0" dirty="0">
                <a:ln>
                  <a:noFill/>
                </a:ln>
                <a:solidFill>
                  <a:prstClr val="black"/>
                </a:solidFill>
                <a:effectLst/>
                <a:uLnTx/>
                <a:uFillTx/>
                <a:latin typeface="Calibri"/>
                <a:ea typeface="+mn-ea"/>
                <a:cs typeface="+mn-cs"/>
              </a:rPr>
              <a:t> the </a:t>
            </a:r>
            <a:r>
              <a:rPr kumimoji="0" lang="hr-HR" sz="1400" b="0" i="0" u="none" strike="noStrike" kern="1200" cap="none" spc="0" normalizeH="0" baseline="0" noProof="0" dirty="0" err="1">
                <a:ln>
                  <a:noFill/>
                </a:ln>
                <a:solidFill>
                  <a:prstClr val="black"/>
                </a:solidFill>
                <a:effectLst/>
                <a:uLnTx/>
                <a:uFillTx/>
                <a:latin typeface="Calibri"/>
                <a:ea typeface="+mn-ea"/>
                <a:cs typeface="+mn-cs"/>
              </a:rPr>
              <a:t>corpus</a:t>
            </a:r>
            <a:r>
              <a:rPr kumimoji="0" lang="hr-HR" sz="1400" b="0" i="0" u="none" strike="noStrike" kern="1200" cap="none" spc="0" normalizeH="0" baseline="0" noProof="0" dirty="0">
                <a:ln>
                  <a:noFill/>
                </a:ln>
                <a:solidFill>
                  <a:prstClr val="black"/>
                </a:solidFill>
                <a:effectLst/>
                <a:uLnTx/>
                <a:uFillTx/>
                <a:latin typeface="Calibri"/>
                <a:ea typeface="+mn-ea"/>
                <a:cs typeface="+mn-cs"/>
              </a:rPr>
              <a:t> </a:t>
            </a:r>
            <a:r>
              <a:rPr kumimoji="0" lang="hr-HR" sz="1400" b="0" i="0" u="none" strike="noStrike" kern="1200" cap="none" spc="0" normalizeH="0" baseline="0" noProof="0" dirty="0" err="1">
                <a:ln>
                  <a:noFill/>
                </a:ln>
                <a:solidFill>
                  <a:prstClr val="black"/>
                </a:solidFill>
                <a:effectLst/>
                <a:uLnTx/>
                <a:uFillTx/>
                <a:latin typeface="Calibri"/>
                <a:ea typeface="+mn-ea"/>
                <a:cs typeface="+mn-cs"/>
              </a:rPr>
              <a:t>callosum</a:t>
            </a:r>
            <a:r>
              <a:rPr kumimoji="0" lang="hr-HR" sz="1400" b="0" i="0" u="none" strike="noStrike" kern="1200" cap="none" spc="0" normalizeH="0" baseline="0" noProof="0" dirty="0">
                <a:ln>
                  <a:noFill/>
                </a:ln>
                <a:solidFill>
                  <a:prstClr val="black"/>
                </a:solidFill>
                <a:effectLst/>
                <a:uLnTx/>
                <a:uFillTx/>
                <a:latin typeface="Calibri"/>
                <a:ea typeface="+mn-ea"/>
                <a:cs typeface="+mn-cs"/>
              </a:rPr>
              <a:t>. </a:t>
            </a:r>
            <a:r>
              <a:rPr kumimoji="0" lang="hr-HR" sz="1400" b="0" i="1" u="none" strike="noStrike" kern="1200" cap="none" spc="0" normalizeH="0" baseline="0" noProof="0" dirty="0" err="1">
                <a:ln>
                  <a:noFill/>
                </a:ln>
                <a:solidFill>
                  <a:prstClr val="black"/>
                </a:solidFill>
                <a:effectLst/>
                <a:uLnTx/>
                <a:uFillTx/>
                <a:latin typeface="Calibri"/>
                <a:ea typeface="+mn-ea"/>
                <a:cs typeface="+mn-cs"/>
              </a:rPr>
              <a:t>Neuroimage</a:t>
            </a:r>
            <a:r>
              <a:rPr kumimoji="0" lang="hr-HR" sz="1400" b="0" i="0" u="none" strike="noStrike" kern="1200" cap="none" spc="0" normalizeH="0" baseline="0" noProof="0" dirty="0">
                <a:ln>
                  <a:noFill/>
                </a:ln>
                <a:solidFill>
                  <a:prstClr val="black"/>
                </a:solidFill>
                <a:effectLst/>
                <a:uLnTx/>
                <a:uFillTx/>
                <a:latin typeface="Calibri"/>
                <a:ea typeface="+mn-ea"/>
                <a:cs typeface="+mn-cs"/>
              </a:rPr>
              <a:t>, 2013</a:t>
            </a:r>
            <a:endParaRPr kumimoji="0" lang="en-GB"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86424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877272"/>
            <a:ext cx="8229600" cy="676672"/>
          </a:xfrm>
        </p:spPr>
        <p:txBody>
          <a:bodyPr>
            <a:normAutofit/>
          </a:bodyPr>
          <a:lstStyle/>
          <a:p>
            <a:pPr marL="0" indent="0">
              <a:buNone/>
            </a:pPr>
            <a:r>
              <a:rPr lang="en-GB" sz="1600" dirty="0"/>
              <a:t>The control</a:t>
            </a:r>
            <a:r>
              <a:rPr lang="hr-HR" sz="1600" dirty="0"/>
              <a:t> </a:t>
            </a:r>
            <a:r>
              <a:rPr lang="hr-HR" sz="1600" dirty="0" err="1"/>
              <a:t>brains</a:t>
            </a:r>
            <a:r>
              <a:rPr lang="en-GB" sz="1600" dirty="0"/>
              <a:t> exhibit some variability, but the overall</a:t>
            </a:r>
            <a:r>
              <a:rPr lang="hr-HR" sz="1600" dirty="0"/>
              <a:t> </a:t>
            </a:r>
            <a:r>
              <a:rPr lang="en-GB" sz="1600" dirty="0"/>
              <a:t>distribution of degree is constant. The </a:t>
            </a:r>
            <a:r>
              <a:rPr lang="en-GB" sz="1600" u="sng" dirty="0" err="1"/>
              <a:t>AgCC</a:t>
            </a:r>
            <a:r>
              <a:rPr lang="en-GB" sz="1600" u="sng" dirty="0"/>
              <a:t> connectomes demonstrate more variability in</a:t>
            </a:r>
            <a:r>
              <a:rPr lang="hr-HR" sz="1600" u="sng" dirty="0"/>
              <a:t> </a:t>
            </a:r>
            <a:r>
              <a:rPr lang="en-GB" sz="1600" u="sng" dirty="0"/>
              <a:t>the location and number of hub regions</a:t>
            </a:r>
            <a:endParaRPr lang="en-US" sz="1600" dirty="0"/>
          </a:p>
        </p:txBody>
      </p:sp>
      <p:sp>
        <p:nvSpPr>
          <p:cNvPr id="4" name="TextBox 3"/>
          <p:cNvSpPr txBox="1"/>
          <p:nvPr/>
        </p:nvSpPr>
        <p:spPr>
          <a:xfrm>
            <a:off x="395536" y="6506180"/>
            <a:ext cx="84969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400" b="0" i="0" u="none" strike="noStrike" kern="1200" cap="none" spc="0" normalizeH="0" baseline="0" noProof="0" dirty="0" err="1">
                <a:ln>
                  <a:noFill/>
                </a:ln>
                <a:solidFill>
                  <a:prstClr val="black"/>
                </a:solidFill>
                <a:effectLst/>
                <a:uLnTx/>
                <a:uFillTx/>
                <a:latin typeface="Calibri"/>
                <a:ea typeface="+mn-ea"/>
                <a:cs typeface="+mn-cs"/>
              </a:rPr>
              <a:t>Owen</a:t>
            </a:r>
            <a:r>
              <a:rPr kumimoji="0" lang="hr-HR" sz="1400" b="0" i="0" u="none" strike="noStrike" kern="1200" cap="none" spc="0" normalizeH="0" baseline="0" noProof="0" dirty="0">
                <a:ln>
                  <a:noFill/>
                </a:ln>
                <a:solidFill>
                  <a:prstClr val="black"/>
                </a:solidFill>
                <a:effectLst/>
                <a:uLnTx/>
                <a:uFillTx/>
                <a:latin typeface="Calibri"/>
                <a:ea typeface="+mn-ea"/>
                <a:cs typeface="+mn-cs"/>
              </a:rPr>
              <a:t> </a:t>
            </a:r>
            <a:r>
              <a:rPr kumimoji="0" lang="hr-HR" sz="1400" b="0" i="0" u="none" strike="noStrike" kern="1200" cap="none" spc="0" normalizeH="0" baseline="0" noProof="0" dirty="0" err="1">
                <a:ln>
                  <a:noFill/>
                </a:ln>
                <a:solidFill>
                  <a:prstClr val="black"/>
                </a:solidFill>
                <a:effectLst/>
                <a:uLnTx/>
                <a:uFillTx/>
                <a:latin typeface="Calibri"/>
                <a:ea typeface="+mn-ea"/>
                <a:cs typeface="+mn-cs"/>
              </a:rPr>
              <a:t>et</a:t>
            </a:r>
            <a:r>
              <a:rPr kumimoji="0" lang="hr-HR" sz="1400" b="0" i="0" u="none" strike="noStrike" kern="1200" cap="none" spc="0" normalizeH="0" baseline="0" noProof="0" dirty="0">
                <a:ln>
                  <a:noFill/>
                </a:ln>
                <a:solidFill>
                  <a:prstClr val="black"/>
                </a:solidFill>
                <a:effectLst/>
                <a:uLnTx/>
                <a:uFillTx/>
                <a:latin typeface="Calibri"/>
                <a:ea typeface="+mn-ea"/>
                <a:cs typeface="+mn-cs"/>
              </a:rPr>
              <a:t> </a:t>
            </a:r>
            <a:r>
              <a:rPr kumimoji="0" lang="hr-HR" sz="1400" b="0" i="0" u="none" strike="noStrike" kern="1200" cap="none" spc="0" normalizeH="0" baseline="0" noProof="0" dirty="0" err="1">
                <a:ln>
                  <a:noFill/>
                </a:ln>
                <a:solidFill>
                  <a:prstClr val="black"/>
                </a:solidFill>
                <a:effectLst/>
                <a:uLnTx/>
                <a:uFillTx/>
                <a:latin typeface="Calibri"/>
                <a:ea typeface="+mn-ea"/>
                <a:cs typeface="+mn-cs"/>
              </a:rPr>
              <a:t>al</a:t>
            </a:r>
            <a:r>
              <a:rPr kumimoji="0" lang="hr-HR" sz="1400" b="0" i="0" u="none" strike="noStrike" kern="1200" cap="none" spc="0" normalizeH="0" baseline="0" noProof="0" dirty="0">
                <a:ln>
                  <a:noFill/>
                </a:ln>
                <a:solidFill>
                  <a:prstClr val="black"/>
                </a:solidFill>
                <a:effectLst/>
                <a:uLnTx/>
                <a:uFillTx/>
                <a:latin typeface="Calibri"/>
                <a:ea typeface="+mn-ea"/>
                <a:cs typeface="+mn-cs"/>
              </a:rPr>
              <a:t>., The </a:t>
            </a:r>
            <a:r>
              <a:rPr kumimoji="0" lang="hr-HR" sz="1400" b="0" i="0" u="none" strike="noStrike" kern="1200" cap="none" spc="0" normalizeH="0" baseline="0" noProof="0" dirty="0" err="1">
                <a:ln>
                  <a:noFill/>
                </a:ln>
                <a:solidFill>
                  <a:prstClr val="black"/>
                </a:solidFill>
                <a:effectLst/>
                <a:uLnTx/>
                <a:uFillTx/>
                <a:latin typeface="Calibri"/>
                <a:ea typeface="+mn-ea"/>
                <a:cs typeface="+mn-cs"/>
              </a:rPr>
              <a:t>structural</a:t>
            </a:r>
            <a:r>
              <a:rPr kumimoji="0" lang="hr-HR" sz="1400" b="0" i="0" u="none" strike="noStrike" kern="1200" cap="none" spc="0" normalizeH="0" baseline="0" noProof="0" dirty="0">
                <a:ln>
                  <a:noFill/>
                </a:ln>
                <a:solidFill>
                  <a:prstClr val="black"/>
                </a:solidFill>
                <a:effectLst/>
                <a:uLnTx/>
                <a:uFillTx/>
                <a:latin typeface="Calibri"/>
                <a:ea typeface="+mn-ea"/>
                <a:cs typeface="+mn-cs"/>
              </a:rPr>
              <a:t> </a:t>
            </a:r>
            <a:r>
              <a:rPr kumimoji="0" lang="hr-HR" sz="1400" b="0" i="0" u="none" strike="noStrike" kern="1200" cap="none" spc="0" normalizeH="0" baseline="0" noProof="0" dirty="0" err="1">
                <a:ln>
                  <a:noFill/>
                </a:ln>
                <a:solidFill>
                  <a:prstClr val="black"/>
                </a:solidFill>
                <a:effectLst/>
                <a:uLnTx/>
                <a:uFillTx/>
                <a:latin typeface="Calibri"/>
                <a:ea typeface="+mn-ea"/>
                <a:cs typeface="+mn-cs"/>
              </a:rPr>
              <a:t>connectome</a:t>
            </a:r>
            <a:r>
              <a:rPr kumimoji="0" lang="hr-HR" sz="1400" b="0" i="0" u="none" strike="noStrike" kern="1200" cap="none" spc="0" normalizeH="0" baseline="0" noProof="0" dirty="0">
                <a:ln>
                  <a:noFill/>
                </a:ln>
                <a:solidFill>
                  <a:prstClr val="black"/>
                </a:solidFill>
                <a:effectLst/>
                <a:uLnTx/>
                <a:uFillTx/>
                <a:latin typeface="Calibri"/>
                <a:ea typeface="+mn-ea"/>
                <a:cs typeface="+mn-cs"/>
              </a:rPr>
              <a:t> </a:t>
            </a:r>
            <a:r>
              <a:rPr kumimoji="0" lang="hr-HR" sz="1400" b="0" i="0" u="none" strike="noStrike" kern="1200" cap="none" spc="0" normalizeH="0" baseline="0" noProof="0" dirty="0" err="1">
                <a:ln>
                  <a:noFill/>
                </a:ln>
                <a:solidFill>
                  <a:prstClr val="black"/>
                </a:solidFill>
                <a:effectLst/>
                <a:uLnTx/>
                <a:uFillTx/>
                <a:latin typeface="Calibri"/>
                <a:ea typeface="+mn-ea"/>
                <a:cs typeface="+mn-cs"/>
              </a:rPr>
              <a:t>of</a:t>
            </a:r>
            <a:r>
              <a:rPr kumimoji="0" lang="hr-HR" sz="1400" b="0" i="0" u="none" strike="noStrike" kern="1200" cap="none" spc="0" normalizeH="0" baseline="0" noProof="0" dirty="0">
                <a:ln>
                  <a:noFill/>
                </a:ln>
                <a:solidFill>
                  <a:prstClr val="black"/>
                </a:solidFill>
                <a:effectLst/>
                <a:uLnTx/>
                <a:uFillTx/>
                <a:latin typeface="Calibri"/>
                <a:ea typeface="+mn-ea"/>
                <a:cs typeface="+mn-cs"/>
              </a:rPr>
              <a:t> the human </a:t>
            </a:r>
            <a:r>
              <a:rPr kumimoji="0" lang="hr-HR" sz="1400" b="0" i="0" u="none" strike="noStrike" kern="1200" cap="none" spc="0" normalizeH="0" baseline="0" noProof="0" dirty="0" err="1">
                <a:ln>
                  <a:noFill/>
                </a:ln>
                <a:solidFill>
                  <a:prstClr val="black"/>
                </a:solidFill>
                <a:effectLst/>
                <a:uLnTx/>
                <a:uFillTx/>
                <a:latin typeface="Calibri"/>
                <a:ea typeface="+mn-ea"/>
                <a:cs typeface="+mn-cs"/>
              </a:rPr>
              <a:t>brain</a:t>
            </a:r>
            <a:r>
              <a:rPr kumimoji="0" lang="hr-HR" sz="1400" b="0" i="0" u="none" strike="noStrike" kern="1200" cap="none" spc="0" normalizeH="0" baseline="0" noProof="0" dirty="0">
                <a:ln>
                  <a:noFill/>
                </a:ln>
                <a:solidFill>
                  <a:prstClr val="black"/>
                </a:solidFill>
                <a:effectLst/>
                <a:uLnTx/>
                <a:uFillTx/>
                <a:latin typeface="Calibri"/>
                <a:ea typeface="+mn-ea"/>
                <a:cs typeface="+mn-cs"/>
              </a:rPr>
              <a:t> </a:t>
            </a:r>
            <a:r>
              <a:rPr kumimoji="0" lang="hr-HR" sz="1400" b="0" i="0" u="none" strike="noStrike" kern="1200" cap="none" spc="0" normalizeH="0" baseline="0" noProof="0" dirty="0" err="1">
                <a:ln>
                  <a:noFill/>
                </a:ln>
                <a:solidFill>
                  <a:prstClr val="black"/>
                </a:solidFill>
                <a:effectLst/>
                <a:uLnTx/>
                <a:uFillTx/>
                <a:latin typeface="Calibri"/>
                <a:ea typeface="+mn-ea"/>
                <a:cs typeface="+mn-cs"/>
              </a:rPr>
              <a:t>in</a:t>
            </a:r>
            <a:r>
              <a:rPr kumimoji="0" lang="hr-HR" sz="1400" b="0" i="0" u="none" strike="noStrike" kern="1200" cap="none" spc="0" normalizeH="0" baseline="0" noProof="0" dirty="0">
                <a:ln>
                  <a:noFill/>
                </a:ln>
                <a:solidFill>
                  <a:prstClr val="black"/>
                </a:solidFill>
                <a:effectLst/>
                <a:uLnTx/>
                <a:uFillTx/>
                <a:latin typeface="Calibri"/>
                <a:ea typeface="+mn-ea"/>
                <a:cs typeface="+mn-cs"/>
              </a:rPr>
              <a:t> </a:t>
            </a:r>
            <a:r>
              <a:rPr kumimoji="0" lang="hr-HR" sz="1400" b="0" i="0" u="none" strike="noStrike" kern="1200" cap="none" spc="0" normalizeH="0" baseline="0" noProof="0" dirty="0" err="1">
                <a:ln>
                  <a:noFill/>
                </a:ln>
                <a:solidFill>
                  <a:prstClr val="black"/>
                </a:solidFill>
                <a:effectLst/>
                <a:uLnTx/>
                <a:uFillTx/>
                <a:latin typeface="Calibri"/>
                <a:ea typeface="+mn-ea"/>
                <a:cs typeface="+mn-cs"/>
              </a:rPr>
              <a:t>agenesis</a:t>
            </a:r>
            <a:r>
              <a:rPr kumimoji="0" lang="hr-HR" sz="1400" b="0" i="0" u="none" strike="noStrike" kern="1200" cap="none" spc="0" normalizeH="0" baseline="0" noProof="0" dirty="0">
                <a:ln>
                  <a:noFill/>
                </a:ln>
                <a:solidFill>
                  <a:prstClr val="black"/>
                </a:solidFill>
                <a:effectLst/>
                <a:uLnTx/>
                <a:uFillTx/>
                <a:latin typeface="Calibri"/>
                <a:ea typeface="+mn-ea"/>
                <a:cs typeface="+mn-cs"/>
              </a:rPr>
              <a:t> </a:t>
            </a:r>
            <a:r>
              <a:rPr kumimoji="0" lang="hr-HR" sz="1400" b="0" i="0" u="none" strike="noStrike" kern="1200" cap="none" spc="0" normalizeH="0" baseline="0" noProof="0" dirty="0" err="1">
                <a:ln>
                  <a:noFill/>
                </a:ln>
                <a:solidFill>
                  <a:prstClr val="black"/>
                </a:solidFill>
                <a:effectLst/>
                <a:uLnTx/>
                <a:uFillTx/>
                <a:latin typeface="Calibri"/>
                <a:ea typeface="+mn-ea"/>
                <a:cs typeface="+mn-cs"/>
              </a:rPr>
              <a:t>of</a:t>
            </a:r>
            <a:r>
              <a:rPr kumimoji="0" lang="hr-HR" sz="1400" b="0" i="0" u="none" strike="noStrike" kern="1200" cap="none" spc="0" normalizeH="0" baseline="0" noProof="0" dirty="0">
                <a:ln>
                  <a:noFill/>
                </a:ln>
                <a:solidFill>
                  <a:prstClr val="black"/>
                </a:solidFill>
                <a:effectLst/>
                <a:uLnTx/>
                <a:uFillTx/>
                <a:latin typeface="Calibri"/>
                <a:ea typeface="+mn-ea"/>
                <a:cs typeface="+mn-cs"/>
              </a:rPr>
              <a:t> the </a:t>
            </a:r>
            <a:r>
              <a:rPr kumimoji="0" lang="hr-HR" sz="1400" b="0" i="0" u="none" strike="noStrike" kern="1200" cap="none" spc="0" normalizeH="0" baseline="0" noProof="0" dirty="0" err="1">
                <a:ln>
                  <a:noFill/>
                </a:ln>
                <a:solidFill>
                  <a:prstClr val="black"/>
                </a:solidFill>
                <a:effectLst/>
                <a:uLnTx/>
                <a:uFillTx/>
                <a:latin typeface="Calibri"/>
                <a:ea typeface="+mn-ea"/>
                <a:cs typeface="+mn-cs"/>
              </a:rPr>
              <a:t>corpus</a:t>
            </a:r>
            <a:r>
              <a:rPr kumimoji="0" lang="hr-HR" sz="1400" b="0" i="0" u="none" strike="noStrike" kern="1200" cap="none" spc="0" normalizeH="0" baseline="0" noProof="0" dirty="0">
                <a:ln>
                  <a:noFill/>
                </a:ln>
                <a:solidFill>
                  <a:prstClr val="black"/>
                </a:solidFill>
                <a:effectLst/>
                <a:uLnTx/>
                <a:uFillTx/>
                <a:latin typeface="Calibri"/>
                <a:ea typeface="+mn-ea"/>
                <a:cs typeface="+mn-cs"/>
              </a:rPr>
              <a:t> </a:t>
            </a:r>
            <a:r>
              <a:rPr kumimoji="0" lang="hr-HR" sz="1400" b="0" i="0" u="none" strike="noStrike" kern="1200" cap="none" spc="0" normalizeH="0" baseline="0" noProof="0" dirty="0" err="1">
                <a:ln>
                  <a:noFill/>
                </a:ln>
                <a:solidFill>
                  <a:prstClr val="black"/>
                </a:solidFill>
                <a:effectLst/>
                <a:uLnTx/>
                <a:uFillTx/>
                <a:latin typeface="Calibri"/>
                <a:ea typeface="+mn-ea"/>
                <a:cs typeface="+mn-cs"/>
              </a:rPr>
              <a:t>callosum</a:t>
            </a:r>
            <a:r>
              <a:rPr kumimoji="0" lang="hr-HR" sz="1400" b="0" i="0" u="none" strike="noStrike" kern="1200" cap="none" spc="0" normalizeH="0" baseline="0" noProof="0" dirty="0">
                <a:ln>
                  <a:noFill/>
                </a:ln>
                <a:solidFill>
                  <a:prstClr val="black"/>
                </a:solidFill>
                <a:effectLst/>
                <a:uLnTx/>
                <a:uFillTx/>
                <a:latin typeface="Calibri"/>
                <a:ea typeface="+mn-ea"/>
                <a:cs typeface="+mn-cs"/>
              </a:rPr>
              <a:t>. </a:t>
            </a:r>
            <a:r>
              <a:rPr kumimoji="0" lang="hr-HR" sz="1400" b="0" i="1" u="none" strike="noStrike" kern="1200" cap="none" spc="0" normalizeH="0" baseline="0" noProof="0" dirty="0" err="1">
                <a:ln>
                  <a:noFill/>
                </a:ln>
                <a:solidFill>
                  <a:prstClr val="black"/>
                </a:solidFill>
                <a:effectLst/>
                <a:uLnTx/>
                <a:uFillTx/>
                <a:latin typeface="Calibri"/>
                <a:ea typeface="+mn-ea"/>
                <a:cs typeface="+mn-cs"/>
              </a:rPr>
              <a:t>Neuroimage</a:t>
            </a:r>
            <a:r>
              <a:rPr kumimoji="0" lang="hr-HR" sz="1400" b="0" i="0" u="none" strike="noStrike" kern="1200" cap="none" spc="0" normalizeH="0" baseline="0" noProof="0" dirty="0">
                <a:ln>
                  <a:noFill/>
                </a:ln>
                <a:solidFill>
                  <a:prstClr val="black"/>
                </a:solidFill>
                <a:effectLst/>
                <a:uLnTx/>
                <a:uFillTx/>
                <a:latin typeface="Calibri"/>
                <a:ea typeface="+mn-ea"/>
                <a:cs typeface="+mn-cs"/>
              </a:rPr>
              <a:t>, 2013</a:t>
            </a:r>
            <a:endParaRPr kumimoji="0" lang="en-GB"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260648"/>
            <a:ext cx="6315040" cy="5383001"/>
          </a:xfrm>
          <a:prstGeom prst="rect">
            <a:avLst/>
          </a:prstGeom>
        </p:spPr>
      </p:pic>
    </p:spTree>
    <p:extLst>
      <p:ext uri="{BB962C8B-B14F-4D97-AF65-F5344CB8AC3E}">
        <p14:creationId xmlns:p14="http://schemas.microsoft.com/office/powerpoint/2010/main" val="31698605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dirty="0" err="1" smtClean="0"/>
              <a:t>Kalozalna</a:t>
            </a:r>
            <a:r>
              <a:rPr lang="hr-HR" dirty="0" smtClean="0"/>
              <a:t> i </a:t>
            </a:r>
            <a:r>
              <a:rPr lang="hr-HR" dirty="0" err="1" smtClean="0"/>
              <a:t>komisuralna</a:t>
            </a:r>
            <a:r>
              <a:rPr lang="hr-HR" dirty="0" smtClean="0"/>
              <a:t> vlakna</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1700808"/>
            <a:ext cx="5955744" cy="4474071"/>
          </a:xfrm>
          <a:prstGeom prst="rect">
            <a:avLst/>
          </a:prstGeom>
        </p:spPr>
      </p:pic>
      <p:sp>
        <p:nvSpPr>
          <p:cNvPr id="7" name="TextBox 6"/>
          <p:cNvSpPr txBox="1"/>
          <p:nvPr/>
        </p:nvSpPr>
        <p:spPr>
          <a:xfrm>
            <a:off x="899592" y="1844824"/>
            <a:ext cx="7920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3600" b="1" i="0" u="none" strike="noStrike" kern="1200" cap="none" spc="0" normalizeH="0" baseline="0" noProof="0" dirty="0">
                <a:ln>
                  <a:noFill/>
                </a:ln>
                <a:solidFill>
                  <a:prstClr val="black"/>
                </a:solidFill>
                <a:effectLst/>
                <a:uLnTx/>
                <a:uFillTx/>
                <a:latin typeface="Calibri"/>
                <a:ea typeface="+mn-ea"/>
                <a:cs typeface="+mn-cs"/>
              </a:rPr>
              <a:t>CC</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p:cNvSpPr txBox="1"/>
          <p:nvPr/>
        </p:nvSpPr>
        <p:spPr>
          <a:xfrm>
            <a:off x="782293" y="3717032"/>
            <a:ext cx="7920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3600" b="1" i="0" u="none" strike="noStrike" kern="1200" cap="none" spc="0" normalizeH="0" baseline="0" noProof="0" dirty="0">
                <a:ln>
                  <a:noFill/>
                </a:ln>
                <a:solidFill>
                  <a:prstClr val="black"/>
                </a:solidFill>
                <a:effectLst/>
                <a:uLnTx/>
                <a:uFillTx/>
                <a:latin typeface="Calibri"/>
                <a:ea typeface="+mn-ea"/>
                <a:cs typeface="+mn-cs"/>
              </a:rPr>
              <a:t>AC</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6639312" y="5301208"/>
            <a:ext cx="7920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3600" b="1" i="0" u="none" strike="noStrike" kern="1200" cap="none" spc="0" normalizeH="0" baseline="0" noProof="0" dirty="0">
                <a:ln>
                  <a:noFill/>
                </a:ln>
                <a:solidFill>
                  <a:prstClr val="black"/>
                </a:solidFill>
                <a:effectLst/>
                <a:uLnTx/>
                <a:uFillTx/>
                <a:latin typeface="Calibri"/>
                <a:ea typeface="+mn-ea"/>
                <a:cs typeface="+mn-cs"/>
              </a:rPr>
              <a:t>PC</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76806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err="1" smtClean="0"/>
              <a:t>Hipokampalna</a:t>
            </a:r>
            <a:r>
              <a:rPr lang="hr-HR" dirty="0" smtClean="0"/>
              <a:t> </a:t>
            </a:r>
            <a:r>
              <a:rPr lang="hr-HR" dirty="0" err="1" smtClean="0"/>
              <a:t>komisura</a:t>
            </a:r>
            <a:r>
              <a:rPr lang="hr-HR" dirty="0" smtClean="0"/>
              <a:t> </a:t>
            </a:r>
            <a:r>
              <a:rPr lang="hr-HR" dirty="0"/>
              <a:t>(</a:t>
            </a:r>
            <a:r>
              <a:rPr lang="hr-HR" dirty="0" err="1"/>
              <a:t>psalterium</a:t>
            </a:r>
            <a:r>
              <a:rPr lang="hr-HR" dirty="0"/>
              <a:t>)</a:t>
            </a:r>
            <a:endParaRPr lang="en-US" dirty="0"/>
          </a:p>
        </p:txBody>
      </p:sp>
      <p:pic>
        <p:nvPicPr>
          <p:cNvPr id="4" name="Picture 1029" descr="ret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5843" y="1556792"/>
            <a:ext cx="4532313" cy="4640263"/>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rot="11773285">
            <a:off x="5410751" y="3724772"/>
            <a:ext cx="2736304" cy="724041"/>
          </a:xfrm>
          <a:prstGeom prst="rightArrow">
            <a:avLst/>
          </a:prstGeom>
          <a:solidFill>
            <a:schemeClr val="accent1">
              <a:alpha val="28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471522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1032" y="116632"/>
            <a:ext cx="8229600" cy="634082"/>
          </a:xfrm>
        </p:spPr>
        <p:txBody>
          <a:bodyPr>
            <a:normAutofit fontScale="90000"/>
          </a:bodyPr>
          <a:lstStyle/>
          <a:p>
            <a:r>
              <a:rPr lang="hr-HR" dirty="0" smtClean="0">
                <a:solidFill>
                  <a:srgbClr val="FFFF00"/>
                </a:solidFill>
              </a:rPr>
              <a:t>Konceptni</a:t>
            </a:r>
            <a:r>
              <a:rPr lang="hr-HR" dirty="0" smtClean="0">
                <a:solidFill>
                  <a:srgbClr val="FFFF00"/>
                </a:solidFill>
              </a:rPr>
              <a:t> neuroni</a:t>
            </a:r>
            <a:endParaRPr lang="en-US" dirty="0">
              <a:solidFill>
                <a:srgbClr val="FFFF00"/>
              </a:solidFill>
            </a:endParaRPr>
          </a:p>
        </p:txBody>
      </p:sp>
      <p:sp>
        <p:nvSpPr>
          <p:cNvPr id="4" name="TextBox 3"/>
          <p:cNvSpPr txBox="1"/>
          <p:nvPr/>
        </p:nvSpPr>
        <p:spPr>
          <a:xfrm>
            <a:off x="431032" y="6564047"/>
            <a:ext cx="795739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err="1">
                <a:ln>
                  <a:noFill/>
                </a:ln>
                <a:solidFill>
                  <a:srgbClr val="FFC000"/>
                </a:solidFill>
                <a:effectLst/>
                <a:uLnTx/>
                <a:uFillTx/>
                <a:latin typeface="Calibri"/>
                <a:ea typeface="+mn-ea"/>
                <a:cs typeface="+mn-cs"/>
              </a:rPr>
              <a:t>Quian</a:t>
            </a:r>
            <a:r>
              <a:rPr kumimoji="0" lang="hr-HR" sz="1200" b="0" i="0" u="none" strike="noStrike" kern="1200" cap="none" spc="0" normalizeH="0" baseline="0" noProof="0" dirty="0">
                <a:ln>
                  <a:noFill/>
                </a:ln>
                <a:solidFill>
                  <a:srgbClr val="FFC000"/>
                </a:solidFill>
                <a:effectLst/>
                <a:uLnTx/>
                <a:uFillTx/>
                <a:latin typeface="Calibri"/>
                <a:ea typeface="+mn-ea"/>
                <a:cs typeface="+mn-cs"/>
              </a:rPr>
              <a:t> </a:t>
            </a:r>
            <a:r>
              <a:rPr kumimoji="0" lang="hr-HR" sz="1200" b="0" i="0" u="none" strike="noStrike" kern="1200" cap="none" spc="0" normalizeH="0" baseline="0" noProof="0" dirty="0" err="1">
                <a:ln>
                  <a:noFill/>
                </a:ln>
                <a:solidFill>
                  <a:srgbClr val="FFC000"/>
                </a:solidFill>
                <a:effectLst/>
                <a:uLnTx/>
                <a:uFillTx/>
                <a:latin typeface="Calibri"/>
                <a:ea typeface="+mn-ea"/>
                <a:cs typeface="+mn-cs"/>
              </a:rPr>
              <a:t>Quaroga</a:t>
            </a:r>
            <a:r>
              <a:rPr kumimoji="0" lang="hr-HR" sz="1200" b="0" i="0" u="none" strike="noStrike" kern="1200" cap="none" spc="0" normalizeH="0" baseline="0" noProof="0" dirty="0">
                <a:ln>
                  <a:noFill/>
                </a:ln>
                <a:solidFill>
                  <a:srgbClr val="FFC000"/>
                </a:solidFill>
                <a:effectLst/>
                <a:uLnTx/>
                <a:uFillTx/>
                <a:latin typeface="Calibri"/>
                <a:ea typeface="+mn-ea"/>
                <a:cs typeface="+mn-cs"/>
              </a:rPr>
              <a:t> R. (2012) </a:t>
            </a:r>
            <a:r>
              <a:rPr kumimoji="0" lang="en-US" sz="1200" b="0" i="0" u="none" strike="noStrike" kern="1200" cap="none" spc="0" normalizeH="0" baseline="0" noProof="0" dirty="0">
                <a:ln>
                  <a:noFill/>
                </a:ln>
                <a:solidFill>
                  <a:srgbClr val="FFC000"/>
                </a:solidFill>
                <a:effectLst/>
                <a:uLnTx/>
                <a:uFillTx/>
                <a:latin typeface="Calibri"/>
                <a:ea typeface="+mn-ea"/>
                <a:cs typeface="+mn-cs"/>
              </a:rPr>
              <a:t>Concept cells: the building blocks of declarative memory functions</a:t>
            </a:r>
            <a:r>
              <a:rPr kumimoji="0" lang="hr-HR" sz="1200" b="0" i="0" u="none" strike="noStrike" kern="1200" cap="none" spc="0" normalizeH="0" baseline="0" noProof="0" dirty="0">
                <a:ln>
                  <a:noFill/>
                </a:ln>
                <a:solidFill>
                  <a:srgbClr val="FFC000"/>
                </a:solidFill>
                <a:effectLst/>
                <a:uLnTx/>
                <a:uFillTx/>
                <a:latin typeface="Calibri"/>
                <a:ea typeface="+mn-ea"/>
                <a:cs typeface="+mn-cs"/>
              </a:rPr>
              <a:t>.</a:t>
            </a:r>
            <a:r>
              <a:rPr kumimoji="0" lang="en-US" sz="1200" b="0" i="0" u="none" strike="noStrike" kern="1200" cap="none" spc="0" normalizeH="0" baseline="0" noProof="0" dirty="0">
                <a:ln>
                  <a:noFill/>
                </a:ln>
                <a:solidFill>
                  <a:srgbClr val="FFC000"/>
                </a:solidFill>
                <a:effectLst/>
                <a:uLnTx/>
                <a:uFillTx/>
                <a:latin typeface="Calibri"/>
                <a:ea typeface="+mn-ea"/>
                <a:cs typeface="+mn-cs"/>
              </a:rPr>
              <a:t> </a:t>
            </a:r>
            <a:r>
              <a:rPr kumimoji="0" lang="hr-HR" sz="1200" b="0" i="0" u="none" strike="noStrike" kern="1200" cap="none" spc="0" normalizeH="0" baseline="0" noProof="0" dirty="0">
                <a:ln>
                  <a:noFill/>
                </a:ln>
                <a:solidFill>
                  <a:srgbClr val="FFC000"/>
                </a:solidFill>
                <a:effectLst/>
                <a:uLnTx/>
                <a:uFillTx/>
                <a:latin typeface="Calibri"/>
                <a:ea typeface="+mn-ea"/>
                <a:cs typeface="+mn-cs"/>
              </a:rPr>
              <a:t>Nat. </a:t>
            </a:r>
            <a:r>
              <a:rPr kumimoji="0" lang="hr-HR" sz="1200" b="0" i="0" u="none" strike="noStrike" kern="1200" cap="none" spc="0" normalizeH="0" baseline="0" noProof="0" dirty="0" err="1">
                <a:ln>
                  <a:noFill/>
                </a:ln>
                <a:solidFill>
                  <a:srgbClr val="FFC000"/>
                </a:solidFill>
                <a:effectLst/>
                <a:uLnTx/>
                <a:uFillTx/>
                <a:latin typeface="Calibri"/>
                <a:ea typeface="+mn-ea"/>
                <a:cs typeface="+mn-cs"/>
              </a:rPr>
              <a:t>Rev</a:t>
            </a:r>
            <a:r>
              <a:rPr kumimoji="0" lang="hr-HR" sz="1200" b="0" i="0" u="none" strike="noStrike" kern="1200" cap="none" spc="0" normalizeH="0" baseline="0" noProof="0" dirty="0">
                <a:ln>
                  <a:noFill/>
                </a:ln>
                <a:solidFill>
                  <a:srgbClr val="FFC000"/>
                </a:solidFill>
                <a:effectLst/>
                <a:uLnTx/>
                <a:uFillTx/>
                <a:latin typeface="Calibri"/>
                <a:ea typeface="+mn-ea"/>
                <a:cs typeface="+mn-cs"/>
              </a:rPr>
              <a:t>. </a:t>
            </a:r>
            <a:r>
              <a:rPr kumimoji="0" lang="hr-HR" sz="1200" b="0" i="0" u="none" strike="noStrike" kern="1200" cap="none" spc="0" normalizeH="0" baseline="0" noProof="0" dirty="0" err="1">
                <a:ln>
                  <a:noFill/>
                </a:ln>
                <a:solidFill>
                  <a:srgbClr val="FFC000"/>
                </a:solidFill>
                <a:effectLst/>
                <a:uLnTx/>
                <a:uFillTx/>
                <a:latin typeface="Calibri"/>
                <a:ea typeface="+mn-ea"/>
                <a:cs typeface="+mn-cs"/>
              </a:rPr>
              <a:t>Neurosci</a:t>
            </a:r>
            <a:r>
              <a:rPr kumimoji="0" lang="hr-HR" sz="1200" b="0" i="0" u="none" strike="noStrike" kern="1200" cap="none" spc="0" normalizeH="0" baseline="0" noProof="0" dirty="0">
                <a:ln>
                  <a:noFill/>
                </a:ln>
                <a:solidFill>
                  <a:srgbClr val="FFC000"/>
                </a:solidFill>
                <a:effectLst/>
                <a:uLnTx/>
                <a:uFillTx/>
                <a:latin typeface="Calibri"/>
                <a:ea typeface="+mn-ea"/>
                <a:cs typeface="+mn-cs"/>
              </a:rPr>
              <a:t>. 13: 587-597</a:t>
            </a:r>
            <a:endParaRPr kumimoji="0" lang="en-US" sz="1200" b="0" i="0" u="none" strike="noStrike" kern="1200" cap="none" spc="0" normalizeH="0" baseline="0" noProof="0" dirty="0">
              <a:ln>
                <a:noFill/>
              </a:ln>
              <a:solidFill>
                <a:srgbClr val="FFC000"/>
              </a:solidFill>
              <a:effectLst/>
              <a:uLnTx/>
              <a:uFillTx/>
              <a:latin typeface="Calibri"/>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98" y="692695"/>
            <a:ext cx="8758656" cy="5871351"/>
          </a:xfrm>
          <a:prstGeom prst="rect">
            <a:avLst/>
          </a:prstGeom>
        </p:spPr>
      </p:pic>
    </p:spTree>
    <p:extLst>
      <p:ext uri="{BB962C8B-B14F-4D97-AF65-F5344CB8AC3E}">
        <p14:creationId xmlns:p14="http://schemas.microsoft.com/office/powerpoint/2010/main" val="23859820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7726" y="836712"/>
            <a:ext cx="6228813" cy="4752528"/>
          </a:xfrm>
          <a:prstGeom prst="rect">
            <a:avLst/>
          </a:prstGeom>
        </p:spPr>
      </p:pic>
      <p:sp>
        <p:nvSpPr>
          <p:cNvPr id="5" name="TextBox 4"/>
          <p:cNvSpPr txBox="1"/>
          <p:nvPr/>
        </p:nvSpPr>
        <p:spPr>
          <a:xfrm>
            <a:off x="431032" y="6564047"/>
            <a:ext cx="795739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err="1">
                <a:ln>
                  <a:noFill/>
                </a:ln>
                <a:solidFill>
                  <a:srgbClr val="FFC000"/>
                </a:solidFill>
                <a:effectLst/>
                <a:uLnTx/>
                <a:uFillTx/>
                <a:latin typeface="Calibri"/>
                <a:ea typeface="+mn-ea"/>
                <a:cs typeface="+mn-cs"/>
              </a:rPr>
              <a:t>Quian</a:t>
            </a:r>
            <a:r>
              <a:rPr kumimoji="0" lang="hr-HR" sz="1200" b="0" i="0" u="none" strike="noStrike" kern="1200" cap="none" spc="0" normalizeH="0" baseline="0" noProof="0" dirty="0">
                <a:ln>
                  <a:noFill/>
                </a:ln>
                <a:solidFill>
                  <a:srgbClr val="FFC000"/>
                </a:solidFill>
                <a:effectLst/>
                <a:uLnTx/>
                <a:uFillTx/>
                <a:latin typeface="Calibri"/>
                <a:ea typeface="+mn-ea"/>
                <a:cs typeface="+mn-cs"/>
              </a:rPr>
              <a:t> </a:t>
            </a:r>
            <a:r>
              <a:rPr kumimoji="0" lang="hr-HR" sz="1200" b="0" i="0" u="none" strike="noStrike" kern="1200" cap="none" spc="0" normalizeH="0" baseline="0" noProof="0" dirty="0" err="1">
                <a:ln>
                  <a:noFill/>
                </a:ln>
                <a:solidFill>
                  <a:srgbClr val="FFC000"/>
                </a:solidFill>
                <a:effectLst/>
                <a:uLnTx/>
                <a:uFillTx/>
                <a:latin typeface="Calibri"/>
                <a:ea typeface="+mn-ea"/>
                <a:cs typeface="+mn-cs"/>
              </a:rPr>
              <a:t>Quaroga</a:t>
            </a:r>
            <a:r>
              <a:rPr kumimoji="0" lang="hr-HR" sz="1200" b="0" i="0" u="none" strike="noStrike" kern="1200" cap="none" spc="0" normalizeH="0" baseline="0" noProof="0" dirty="0">
                <a:ln>
                  <a:noFill/>
                </a:ln>
                <a:solidFill>
                  <a:srgbClr val="FFC000"/>
                </a:solidFill>
                <a:effectLst/>
                <a:uLnTx/>
                <a:uFillTx/>
                <a:latin typeface="Calibri"/>
                <a:ea typeface="+mn-ea"/>
                <a:cs typeface="+mn-cs"/>
              </a:rPr>
              <a:t> R. (2012) </a:t>
            </a:r>
            <a:r>
              <a:rPr kumimoji="0" lang="en-US" sz="1200" b="0" i="0" u="none" strike="noStrike" kern="1200" cap="none" spc="0" normalizeH="0" baseline="0" noProof="0" dirty="0">
                <a:ln>
                  <a:noFill/>
                </a:ln>
                <a:solidFill>
                  <a:srgbClr val="FFC000"/>
                </a:solidFill>
                <a:effectLst/>
                <a:uLnTx/>
                <a:uFillTx/>
                <a:latin typeface="Calibri"/>
                <a:ea typeface="+mn-ea"/>
                <a:cs typeface="+mn-cs"/>
              </a:rPr>
              <a:t>Concept cells: the building blocks of declarative memory functions</a:t>
            </a:r>
            <a:r>
              <a:rPr kumimoji="0" lang="hr-HR" sz="1200" b="0" i="0" u="none" strike="noStrike" kern="1200" cap="none" spc="0" normalizeH="0" baseline="0" noProof="0" dirty="0">
                <a:ln>
                  <a:noFill/>
                </a:ln>
                <a:solidFill>
                  <a:srgbClr val="FFC000"/>
                </a:solidFill>
                <a:effectLst/>
                <a:uLnTx/>
                <a:uFillTx/>
                <a:latin typeface="Calibri"/>
                <a:ea typeface="+mn-ea"/>
                <a:cs typeface="+mn-cs"/>
              </a:rPr>
              <a:t>.</a:t>
            </a:r>
            <a:r>
              <a:rPr kumimoji="0" lang="en-US" sz="1200" b="0" i="0" u="none" strike="noStrike" kern="1200" cap="none" spc="0" normalizeH="0" baseline="0" noProof="0" dirty="0">
                <a:ln>
                  <a:noFill/>
                </a:ln>
                <a:solidFill>
                  <a:srgbClr val="FFC000"/>
                </a:solidFill>
                <a:effectLst/>
                <a:uLnTx/>
                <a:uFillTx/>
                <a:latin typeface="Calibri"/>
                <a:ea typeface="+mn-ea"/>
                <a:cs typeface="+mn-cs"/>
              </a:rPr>
              <a:t> </a:t>
            </a:r>
            <a:r>
              <a:rPr kumimoji="0" lang="hr-HR" sz="1200" b="0" i="0" u="none" strike="noStrike" kern="1200" cap="none" spc="0" normalizeH="0" baseline="0" noProof="0" dirty="0">
                <a:ln>
                  <a:noFill/>
                </a:ln>
                <a:solidFill>
                  <a:srgbClr val="FFC000"/>
                </a:solidFill>
                <a:effectLst/>
                <a:uLnTx/>
                <a:uFillTx/>
                <a:latin typeface="Calibri"/>
                <a:ea typeface="+mn-ea"/>
                <a:cs typeface="+mn-cs"/>
              </a:rPr>
              <a:t>Nat. </a:t>
            </a:r>
            <a:r>
              <a:rPr kumimoji="0" lang="hr-HR" sz="1200" b="0" i="0" u="none" strike="noStrike" kern="1200" cap="none" spc="0" normalizeH="0" baseline="0" noProof="0" dirty="0" err="1">
                <a:ln>
                  <a:noFill/>
                </a:ln>
                <a:solidFill>
                  <a:srgbClr val="FFC000"/>
                </a:solidFill>
                <a:effectLst/>
                <a:uLnTx/>
                <a:uFillTx/>
                <a:latin typeface="Calibri"/>
                <a:ea typeface="+mn-ea"/>
                <a:cs typeface="+mn-cs"/>
              </a:rPr>
              <a:t>Rev</a:t>
            </a:r>
            <a:r>
              <a:rPr kumimoji="0" lang="hr-HR" sz="1200" b="0" i="0" u="none" strike="noStrike" kern="1200" cap="none" spc="0" normalizeH="0" baseline="0" noProof="0" dirty="0">
                <a:ln>
                  <a:noFill/>
                </a:ln>
                <a:solidFill>
                  <a:srgbClr val="FFC000"/>
                </a:solidFill>
                <a:effectLst/>
                <a:uLnTx/>
                <a:uFillTx/>
                <a:latin typeface="Calibri"/>
                <a:ea typeface="+mn-ea"/>
                <a:cs typeface="+mn-cs"/>
              </a:rPr>
              <a:t>. </a:t>
            </a:r>
            <a:r>
              <a:rPr kumimoji="0" lang="hr-HR" sz="1200" b="0" i="0" u="none" strike="noStrike" kern="1200" cap="none" spc="0" normalizeH="0" baseline="0" noProof="0" dirty="0" err="1">
                <a:ln>
                  <a:noFill/>
                </a:ln>
                <a:solidFill>
                  <a:srgbClr val="FFC000"/>
                </a:solidFill>
                <a:effectLst/>
                <a:uLnTx/>
                <a:uFillTx/>
                <a:latin typeface="Calibri"/>
                <a:ea typeface="+mn-ea"/>
                <a:cs typeface="+mn-cs"/>
              </a:rPr>
              <a:t>Neurosci</a:t>
            </a:r>
            <a:r>
              <a:rPr kumimoji="0" lang="hr-HR" sz="1200" b="0" i="0" u="none" strike="noStrike" kern="1200" cap="none" spc="0" normalizeH="0" baseline="0" noProof="0" dirty="0">
                <a:ln>
                  <a:noFill/>
                </a:ln>
                <a:solidFill>
                  <a:srgbClr val="FFC000"/>
                </a:solidFill>
                <a:effectLst/>
                <a:uLnTx/>
                <a:uFillTx/>
                <a:latin typeface="Calibri"/>
                <a:ea typeface="+mn-ea"/>
                <a:cs typeface="+mn-cs"/>
              </a:rPr>
              <a:t>. 13: 587-597</a:t>
            </a:r>
            <a:endParaRPr kumimoji="0" lang="en-US" sz="1200" b="0" i="0" u="none" strike="noStrike" kern="1200" cap="none" spc="0" normalizeH="0" baseline="0" noProof="0" dirty="0">
              <a:ln>
                <a:noFill/>
              </a:ln>
              <a:solidFill>
                <a:srgbClr val="FFC000"/>
              </a:solidFill>
              <a:effectLst/>
              <a:uLnTx/>
              <a:uFillTx/>
              <a:latin typeface="Calibri"/>
              <a:ea typeface="+mn-ea"/>
              <a:cs typeface="+mn-cs"/>
            </a:endParaRPr>
          </a:p>
        </p:txBody>
      </p:sp>
      <p:sp>
        <p:nvSpPr>
          <p:cNvPr id="6" name="TextBox 5"/>
          <p:cNvSpPr txBox="1"/>
          <p:nvPr/>
        </p:nvSpPr>
        <p:spPr>
          <a:xfrm>
            <a:off x="1663741" y="129870"/>
            <a:ext cx="58165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1" i="0" u="none" strike="noStrike" kern="1200" cap="none" spc="0" normalizeH="0" baseline="0" noProof="0" dirty="0" err="1">
                <a:ln>
                  <a:noFill/>
                </a:ln>
                <a:solidFill>
                  <a:srgbClr val="FFFF00"/>
                </a:solidFill>
                <a:effectLst/>
                <a:uLnTx/>
                <a:uFillTx/>
                <a:latin typeface="Calibri"/>
                <a:ea typeface="+mn-ea"/>
                <a:cs typeface="+mn-cs"/>
              </a:rPr>
              <a:t>Attractor</a:t>
            </a:r>
            <a:r>
              <a:rPr kumimoji="0" lang="hr-HR" sz="1600" b="1" i="0" u="none" strike="noStrike" kern="1200" cap="none" spc="0" normalizeH="0" baseline="0" noProof="0" dirty="0">
                <a:ln>
                  <a:noFill/>
                </a:ln>
                <a:solidFill>
                  <a:srgbClr val="FFFF00"/>
                </a:solidFill>
                <a:effectLst/>
                <a:uLnTx/>
                <a:uFillTx/>
                <a:latin typeface="Calibri"/>
                <a:ea typeface="+mn-ea"/>
                <a:cs typeface="+mn-cs"/>
              </a:rPr>
              <a:t> </a:t>
            </a:r>
            <a:r>
              <a:rPr kumimoji="0" lang="hr-HR" sz="1600" b="1" i="0" u="none" strike="noStrike" kern="1200" cap="none" spc="0" normalizeH="0" baseline="0" noProof="0" dirty="0" err="1">
                <a:ln>
                  <a:noFill/>
                </a:ln>
                <a:solidFill>
                  <a:srgbClr val="FFFF00"/>
                </a:solidFill>
                <a:effectLst/>
                <a:uLnTx/>
                <a:uFillTx/>
                <a:latin typeface="Calibri"/>
                <a:ea typeface="+mn-ea"/>
                <a:cs typeface="+mn-cs"/>
              </a:rPr>
              <a:t>dynamics</a:t>
            </a:r>
            <a:r>
              <a:rPr kumimoji="0" lang="hr-HR" sz="1600" b="1" i="0" u="none" strike="noStrike" kern="1200" cap="none" spc="0" normalizeH="0" baseline="0" noProof="0" dirty="0">
                <a:ln>
                  <a:noFill/>
                </a:ln>
                <a:solidFill>
                  <a:srgbClr val="FFFF00"/>
                </a:solidFill>
                <a:effectLst/>
                <a:uLnTx/>
                <a:uFillTx/>
                <a:latin typeface="Calibri"/>
                <a:ea typeface="+mn-ea"/>
                <a:cs typeface="+mn-cs"/>
              </a:rPr>
              <a:t> </a:t>
            </a:r>
            <a:r>
              <a:rPr kumimoji="0" lang="hr-HR" sz="1600" b="1" i="0" u="none" strike="noStrike" kern="1200" cap="none" spc="0" normalizeH="0" baseline="0" noProof="0" dirty="0" err="1">
                <a:ln>
                  <a:noFill/>
                </a:ln>
                <a:solidFill>
                  <a:srgbClr val="FFFF00"/>
                </a:solidFill>
                <a:effectLst/>
                <a:uLnTx/>
                <a:uFillTx/>
                <a:latin typeface="Calibri"/>
                <a:ea typeface="+mn-ea"/>
                <a:cs typeface="+mn-cs"/>
              </a:rPr>
              <a:t>of</a:t>
            </a:r>
            <a:r>
              <a:rPr kumimoji="0" lang="hr-HR" sz="1600" b="1" i="0" u="none" strike="noStrike" kern="1200" cap="none" spc="0" normalizeH="0" baseline="0" noProof="0" dirty="0">
                <a:ln>
                  <a:noFill/>
                </a:ln>
                <a:solidFill>
                  <a:srgbClr val="FFFF00"/>
                </a:solidFill>
                <a:effectLst/>
                <a:uLnTx/>
                <a:uFillTx/>
                <a:latin typeface="Calibri"/>
                <a:ea typeface="+mn-ea"/>
                <a:cs typeface="+mn-cs"/>
              </a:rPr>
              <a:t> </a:t>
            </a:r>
            <a:r>
              <a:rPr kumimoji="0" lang="hr-HR" sz="1600" b="1" i="0" u="none" strike="noStrike" kern="1200" cap="none" spc="0" normalizeH="0" baseline="0" noProof="0" dirty="0" err="1">
                <a:ln>
                  <a:noFill/>
                </a:ln>
                <a:solidFill>
                  <a:srgbClr val="FFFF00"/>
                </a:solidFill>
                <a:effectLst/>
                <a:uLnTx/>
                <a:uFillTx/>
                <a:latin typeface="Calibri"/>
                <a:ea typeface="+mn-ea"/>
                <a:cs typeface="+mn-cs"/>
              </a:rPr>
              <a:t>concept</a:t>
            </a:r>
            <a:r>
              <a:rPr kumimoji="0" lang="hr-HR" sz="1600" b="1" i="0" u="none" strike="noStrike" kern="1200" cap="none" spc="0" normalizeH="0" baseline="0" noProof="0" dirty="0">
                <a:ln>
                  <a:noFill/>
                </a:ln>
                <a:solidFill>
                  <a:srgbClr val="FFFF00"/>
                </a:solidFill>
                <a:effectLst/>
                <a:uLnTx/>
                <a:uFillTx/>
                <a:latin typeface="Calibri"/>
                <a:ea typeface="+mn-ea"/>
                <a:cs typeface="+mn-cs"/>
              </a:rPr>
              <a:t> </a:t>
            </a:r>
            <a:r>
              <a:rPr kumimoji="0" lang="hr-HR" sz="1600" b="1" i="0" u="none" strike="noStrike" kern="1200" cap="none" spc="0" normalizeH="0" baseline="0" noProof="0" dirty="0" err="1">
                <a:ln>
                  <a:noFill/>
                </a:ln>
                <a:solidFill>
                  <a:srgbClr val="FFFF00"/>
                </a:solidFill>
                <a:effectLst/>
                <a:uLnTx/>
                <a:uFillTx/>
                <a:latin typeface="Calibri"/>
                <a:ea typeface="+mn-ea"/>
                <a:cs typeface="+mn-cs"/>
              </a:rPr>
              <a:t>neurons</a:t>
            </a:r>
            <a:r>
              <a:rPr kumimoji="0" lang="hr-HR" sz="1600" b="1" i="0" u="none" strike="noStrike" kern="1200" cap="none" spc="0" normalizeH="0" baseline="0" noProof="0" dirty="0">
                <a:ln>
                  <a:noFill/>
                </a:ln>
                <a:solidFill>
                  <a:srgbClr val="FFFF00"/>
                </a:solidFill>
                <a:effectLst/>
                <a:uLnTx/>
                <a:uFillTx/>
                <a:latin typeface="Calibri"/>
                <a:ea typeface="+mn-ea"/>
                <a:cs typeface="+mn-cs"/>
              </a:rPr>
              <a:t> </a:t>
            </a:r>
            <a:r>
              <a:rPr kumimoji="0" lang="hr-HR" sz="1600" b="1" i="0" u="none" strike="noStrike" kern="1200" cap="none" spc="0" normalizeH="0" baseline="0" noProof="0" dirty="0" err="1">
                <a:ln>
                  <a:noFill/>
                </a:ln>
                <a:solidFill>
                  <a:srgbClr val="FFFF00"/>
                </a:solidFill>
                <a:effectLst/>
                <a:uLnTx/>
                <a:uFillTx/>
                <a:latin typeface="Calibri"/>
                <a:ea typeface="+mn-ea"/>
                <a:cs typeface="+mn-cs"/>
              </a:rPr>
              <a:t>from</a:t>
            </a:r>
            <a:r>
              <a:rPr kumimoji="0" lang="hr-HR" sz="1600" b="1" i="0" u="none" strike="noStrike" kern="1200" cap="none" spc="0" normalizeH="0" baseline="0" noProof="0" dirty="0">
                <a:ln>
                  <a:noFill/>
                </a:ln>
                <a:solidFill>
                  <a:srgbClr val="FFFF00"/>
                </a:solidFill>
                <a:effectLst/>
                <a:uLnTx/>
                <a:uFillTx/>
                <a:latin typeface="Calibri"/>
                <a:ea typeface="+mn-ea"/>
                <a:cs typeface="+mn-cs"/>
              </a:rPr>
              <a:t> a </a:t>
            </a:r>
            <a:r>
              <a:rPr kumimoji="0" lang="hr-HR" sz="1600" b="1" i="0" u="none" strike="noStrike" kern="1200" cap="none" spc="0" normalizeH="0" baseline="0" noProof="0" dirty="0" err="1">
                <a:ln>
                  <a:noFill/>
                </a:ln>
                <a:solidFill>
                  <a:srgbClr val="FFFF00"/>
                </a:solidFill>
                <a:effectLst/>
                <a:uLnTx/>
                <a:uFillTx/>
                <a:latin typeface="Calibri"/>
                <a:ea typeface="+mn-ea"/>
                <a:cs typeface="+mn-cs"/>
              </a:rPr>
              <a:t>few</a:t>
            </a:r>
            <a:r>
              <a:rPr kumimoji="0" lang="hr-HR" sz="1600" b="1" i="0" u="none" strike="noStrike" kern="1200" cap="none" spc="0" normalizeH="0" baseline="0" noProof="0" dirty="0">
                <a:ln>
                  <a:noFill/>
                </a:ln>
                <a:solidFill>
                  <a:srgbClr val="FFFF00"/>
                </a:solidFill>
                <a:effectLst/>
                <a:uLnTx/>
                <a:uFillTx/>
                <a:latin typeface="Calibri"/>
                <a:ea typeface="+mn-ea"/>
                <a:cs typeface="+mn-cs"/>
              </a:rPr>
              <a:t> </a:t>
            </a:r>
            <a:r>
              <a:rPr kumimoji="0" lang="hr-HR" sz="1600" b="1" i="0" u="none" strike="noStrike" kern="1200" cap="none" spc="0" normalizeH="0" baseline="0" noProof="0" dirty="0" err="1">
                <a:ln>
                  <a:noFill/>
                </a:ln>
                <a:solidFill>
                  <a:srgbClr val="FFFF00"/>
                </a:solidFill>
                <a:effectLst/>
                <a:uLnTx/>
                <a:uFillTx/>
                <a:latin typeface="Calibri"/>
                <a:ea typeface="+mn-ea"/>
                <a:cs typeface="+mn-cs"/>
              </a:rPr>
              <a:t>visual</a:t>
            </a:r>
            <a:r>
              <a:rPr kumimoji="0" lang="hr-HR" sz="1600" b="1" i="0" u="none" strike="noStrike" kern="1200" cap="none" spc="0" normalizeH="0" baseline="0" noProof="0" dirty="0">
                <a:ln>
                  <a:noFill/>
                </a:ln>
                <a:solidFill>
                  <a:srgbClr val="FFFF00"/>
                </a:solidFill>
                <a:effectLst/>
                <a:uLnTx/>
                <a:uFillTx/>
                <a:latin typeface="Calibri"/>
                <a:ea typeface="+mn-ea"/>
                <a:cs typeface="+mn-cs"/>
              </a:rPr>
              <a:t> </a:t>
            </a:r>
            <a:r>
              <a:rPr kumimoji="0" lang="hr-HR" sz="1600" b="1" i="0" u="none" strike="noStrike" kern="1200" cap="none" spc="0" normalizeH="0" baseline="0" noProof="0" dirty="0" err="1">
                <a:ln>
                  <a:noFill/>
                </a:ln>
                <a:solidFill>
                  <a:srgbClr val="FFFF00"/>
                </a:solidFill>
                <a:effectLst/>
                <a:uLnTx/>
                <a:uFillTx/>
                <a:latin typeface="Calibri"/>
                <a:ea typeface="+mn-ea"/>
                <a:cs typeface="+mn-cs"/>
              </a:rPr>
              <a:t>cues</a:t>
            </a:r>
            <a:endParaRPr kumimoji="0" lang="hr-HR" sz="1600" b="1" i="0" u="none" strike="noStrike" kern="1200" cap="none" spc="0" normalizeH="0" baseline="0" noProof="0" dirty="0">
              <a:ln>
                <a:noFill/>
              </a:ln>
              <a:solidFill>
                <a:srgbClr val="FFFF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1" i="0" u="none" strike="noStrike" kern="1200" cap="none" spc="0" normalizeH="0" baseline="0" noProof="0" dirty="0" err="1">
                <a:ln>
                  <a:noFill/>
                </a:ln>
                <a:solidFill>
                  <a:srgbClr val="FFFF00"/>
                </a:solidFill>
                <a:effectLst/>
                <a:uLnTx/>
                <a:uFillTx/>
                <a:latin typeface="Calibri"/>
                <a:ea typeface="+mn-ea"/>
                <a:cs typeface="+mn-cs"/>
              </a:rPr>
              <a:t>by</a:t>
            </a:r>
            <a:r>
              <a:rPr kumimoji="0" lang="hr-HR" sz="1600" b="1" i="0" u="none" strike="noStrike" kern="1200" cap="none" spc="0" normalizeH="0" baseline="0" noProof="0" dirty="0">
                <a:ln>
                  <a:noFill/>
                </a:ln>
                <a:solidFill>
                  <a:srgbClr val="FFFF00"/>
                </a:solidFill>
                <a:effectLst/>
                <a:uLnTx/>
                <a:uFillTx/>
                <a:latin typeface="Calibri"/>
                <a:ea typeface="+mn-ea"/>
                <a:cs typeface="+mn-cs"/>
              </a:rPr>
              <a:t> </a:t>
            </a:r>
            <a:r>
              <a:rPr kumimoji="0" lang="hr-HR" sz="1600" b="1" i="0" u="none" strike="noStrike" kern="1200" cap="none" spc="0" normalizeH="0" baseline="0" noProof="0" dirty="0" err="1">
                <a:ln>
                  <a:noFill/>
                </a:ln>
                <a:solidFill>
                  <a:srgbClr val="FFFF00"/>
                </a:solidFill>
                <a:effectLst/>
                <a:uLnTx/>
                <a:uFillTx/>
                <a:latin typeface="Calibri"/>
                <a:ea typeface="+mn-ea"/>
                <a:cs typeface="+mn-cs"/>
              </a:rPr>
              <a:t>the</a:t>
            </a:r>
            <a:r>
              <a:rPr kumimoji="0" lang="hr-HR" sz="1600" b="1" i="0" u="none" strike="noStrike" kern="1200" cap="none" spc="0" normalizeH="0" baseline="0" noProof="0" dirty="0">
                <a:ln>
                  <a:noFill/>
                </a:ln>
                <a:solidFill>
                  <a:srgbClr val="FFFF00"/>
                </a:solidFill>
                <a:effectLst/>
                <a:uLnTx/>
                <a:uFillTx/>
                <a:latin typeface="Calibri"/>
                <a:ea typeface="+mn-ea"/>
                <a:cs typeface="+mn-cs"/>
              </a:rPr>
              <a:t> </a:t>
            </a:r>
            <a:r>
              <a:rPr kumimoji="0" lang="hr-HR" sz="1600" b="1" i="0" u="none" strike="noStrike" kern="1200" cap="none" spc="0" normalizeH="0" baseline="0" noProof="0" dirty="0" err="1">
                <a:ln>
                  <a:noFill/>
                </a:ln>
                <a:solidFill>
                  <a:srgbClr val="FFFF00"/>
                </a:solidFill>
                <a:effectLst/>
                <a:uLnTx/>
                <a:uFillTx/>
                <a:latin typeface="Calibri"/>
                <a:ea typeface="+mn-ea"/>
                <a:cs typeface="+mn-cs"/>
              </a:rPr>
              <a:t>activation</a:t>
            </a:r>
            <a:r>
              <a:rPr kumimoji="0" lang="hr-HR" sz="1600" b="1" i="0" u="none" strike="noStrike" kern="1200" cap="none" spc="0" normalizeH="0" baseline="0" noProof="0" dirty="0">
                <a:ln>
                  <a:noFill/>
                </a:ln>
                <a:solidFill>
                  <a:srgbClr val="FFFF00"/>
                </a:solidFill>
                <a:effectLst/>
                <a:uLnTx/>
                <a:uFillTx/>
                <a:latin typeface="Calibri"/>
                <a:ea typeface="+mn-ea"/>
                <a:cs typeface="+mn-cs"/>
              </a:rPr>
              <a:t> </a:t>
            </a:r>
            <a:r>
              <a:rPr kumimoji="0" lang="hr-HR" sz="1600" b="1" i="0" u="none" strike="noStrike" kern="1200" cap="none" spc="0" normalizeH="0" baseline="0" noProof="0" dirty="0" err="1">
                <a:ln>
                  <a:noFill/>
                </a:ln>
                <a:solidFill>
                  <a:srgbClr val="FFFF00"/>
                </a:solidFill>
                <a:effectLst/>
                <a:uLnTx/>
                <a:uFillTx/>
                <a:latin typeface="Calibri"/>
                <a:ea typeface="+mn-ea"/>
                <a:cs typeface="+mn-cs"/>
              </a:rPr>
              <a:t>of</a:t>
            </a:r>
            <a:r>
              <a:rPr kumimoji="0" lang="hr-HR" sz="1600" b="1" i="0" u="none" strike="noStrike" kern="1200" cap="none" spc="0" normalizeH="0" baseline="0" noProof="0" dirty="0">
                <a:ln>
                  <a:noFill/>
                </a:ln>
                <a:solidFill>
                  <a:srgbClr val="FFFF00"/>
                </a:solidFill>
                <a:effectLst/>
                <a:uLnTx/>
                <a:uFillTx/>
                <a:latin typeface="Calibri"/>
                <a:ea typeface="+mn-ea"/>
                <a:cs typeface="+mn-cs"/>
              </a:rPr>
              <a:t> a </a:t>
            </a:r>
            <a:r>
              <a:rPr kumimoji="0" lang="hr-HR" sz="1600" b="1" i="0" u="none" strike="noStrike" kern="1200" cap="none" spc="0" normalizeH="0" baseline="0" noProof="0" dirty="0" err="1">
                <a:ln>
                  <a:noFill/>
                </a:ln>
                <a:solidFill>
                  <a:srgbClr val="FFFF00"/>
                </a:solidFill>
                <a:effectLst/>
                <a:uLnTx/>
                <a:uFillTx/>
                <a:latin typeface="Calibri"/>
                <a:ea typeface="+mn-ea"/>
                <a:cs typeface="+mn-cs"/>
              </a:rPr>
              <a:t>network</a:t>
            </a:r>
            <a:r>
              <a:rPr kumimoji="0" lang="hr-HR" sz="1600" b="1" i="0" u="none" strike="noStrike" kern="1200" cap="none" spc="0" normalizeH="0" baseline="0" noProof="0" dirty="0">
                <a:ln>
                  <a:noFill/>
                </a:ln>
                <a:solidFill>
                  <a:srgbClr val="FFFF00"/>
                </a:solidFill>
                <a:effectLst/>
                <a:uLnTx/>
                <a:uFillTx/>
                <a:latin typeface="Calibri"/>
                <a:ea typeface="+mn-ea"/>
                <a:cs typeface="+mn-cs"/>
              </a:rPr>
              <a:t> </a:t>
            </a:r>
            <a:r>
              <a:rPr kumimoji="0" lang="hr-HR" sz="1600" b="1" i="0" u="none" strike="noStrike" kern="1200" cap="none" spc="0" normalizeH="0" baseline="0" noProof="0" dirty="0" err="1">
                <a:ln>
                  <a:noFill/>
                </a:ln>
                <a:solidFill>
                  <a:srgbClr val="FFFF00"/>
                </a:solidFill>
                <a:effectLst/>
                <a:uLnTx/>
                <a:uFillTx/>
                <a:latin typeface="Calibri"/>
                <a:ea typeface="+mn-ea"/>
                <a:cs typeface="+mn-cs"/>
              </a:rPr>
              <a:t>representing</a:t>
            </a:r>
            <a:r>
              <a:rPr kumimoji="0" lang="hr-HR" sz="1600" b="1" i="0" u="none" strike="noStrike" kern="1200" cap="none" spc="0" normalizeH="0" baseline="0" noProof="0" dirty="0">
                <a:ln>
                  <a:noFill/>
                </a:ln>
                <a:solidFill>
                  <a:srgbClr val="FFFF00"/>
                </a:solidFill>
                <a:effectLst/>
                <a:uLnTx/>
                <a:uFillTx/>
                <a:latin typeface="Calibri"/>
                <a:ea typeface="+mn-ea"/>
                <a:cs typeface="+mn-cs"/>
              </a:rPr>
              <a:t> a </a:t>
            </a:r>
            <a:r>
              <a:rPr kumimoji="0" lang="hr-HR" sz="1600" b="1" i="0" u="none" strike="noStrike" kern="1200" cap="none" spc="0" normalizeH="0" baseline="0" noProof="0" dirty="0" err="1">
                <a:ln>
                  <a:noFill/>
                </a:ln>
                <a:solidFill>
                  <a:srgbClr val="FFFF00"/>
                </a:solidFill>
                <a:effectLst/>
                <a:uLnTx/>
                <a:uFillTx/>
                <a:latin typeface="Calibri"/>
                <a:ea typeface="+mn-ea"/>
                <a:cs typeface="+mn-cs"/>
              </a:rPr>
              <a:t>given</a:t>
            </a:r>
            <a:r>
              <a:rPr kumimoji="0" lang="hr-HR" sz="1600" b="1" i="0" u="none" strike="noStrike" kern="1200" cap="none" spc="0" normalizeH="0" baseline="0" noProof="0" dirty="0">
                <a:ln>
                  <a:noFill/>
                </a:ln>
                <a:solidFill>
                  <a:srgbClr val="FFFF00"/>
                </a:solidFill>
                <a:effectLst/>
                <a:uLnTx/>
                <a:uFillTx/>
                <a:latin typeface="Calibri"/>
                <a:ea typeface="+mn-ea"/>
                <a:cs typeface="+mn-cs"/>
              </a:rPr>
              <a:t> </a:t>
            </a:r>
            <a:r>
              <a:rPr kumimoji="0" lang="hr-HR" sz="1600" b="1" i="0" u="none" strike="noStrike" kern="1200" cap="none" spc="0" normalizeH="0" baseline="0" noProof="0" dirty="0" err="1">
                <a:ln>
                  <a:noFill/>
                </a:ln>
                <a:solidFill>
                  <a:srgbClr val="FFFF00"/>
                </a:solidFill>
                <a:effectLst/>
                <a:uLnTx/>
                <a:uFillTx/>
                <a:latin typeface="Calibri"/>
                <a:ea typeface="+mn-ea"/>
                <a:cs typeface="+mn-cs"/>
              </a:rPr>
              <a:t>concept</a:t>
            </a:r>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7"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1032" y="4365104"/>
            <a:ext cx="1949940" cy="2135649"/>
          </a:xfrm>
        </p:spPr>
      </p:pic>
    </p:spTree>
    <p:extLst>
      <p:ext uri="{BB962C8B-B14F-4D97-AF65-F5344CB8AC3E}">
        <p14:creationId xmlns:p14="http://schemas.microsoft.com/office/powerpoint/2010/main" val="16454195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BF516690-AC19-4A30-A6EC-F21AEBB8326D}"/>
              </a:ext>
            </a:extLst>
          </p:cNvPr>
          <p:cNvSpPr>
            <a:spLocks noGrp="1"/>
          </p:cNvSpPr>
          <p:nvPr>
            <p:ph type="title"/>
          </p:nvPr>
        </p:nvSpPr>
        <p:spPr>
          <a:xfrm>
            <a:off x="457200" y="274638"/>
            <a:ext cx="8229600" cy="1143000"/>
          </a:xfrm>
        </p:spPr>
        <p:txBody>
          <a:bodyPr>
            <a:normAutofit fontScale="90000"/>
          </a:bodyPr>
          <a:lstStyle/>
          <a:p>
            <a:r>
              <a:rPr lang="hr-HR" dirty="0"/>
              <a:t>Neke moguće usporedbe razvoja svijesti s teorijom igara</a:t>
            </a:r>
            <a:endParaRPr lang="en-US" dirty="0"/>
          </a:p>
        </p:txBody>
      </p:sp>
      <p:sp>
        <p:nvSpPr>
          <p:cNvPr id="5" name="TextBox 4">
            <a:extLst>
              <a:ext uri="{FF2B5EF4-FFF2-40B4-BE49-F238E27FC236}">
                <a16:creationId xmlns:a16="http://schemas.microsoft.com/office/drawing/2014/main" id="{2023844F-793D-40A7-9C3F-0FC2372E6CD2}"/>
              </a:ext>
            </a:extLst>
          </p:cNvPr>
          <p:cNvSpPr txBox="1"/>
          <p:nvPr/>
        </p:nvSpPr>
        <p:spPr>
          <a:xfrm>
            <a:off x="683568" y="1916832"/>
            <a:ext cx="7416824" cy="3970318"/>
          </a:xfrm>
          <a:prstGeom prst="rect">
            <a:avLst/>
          </a:prstGeom>
          <a:noFill/>
        </p:spPr>
        <p:txBody>
          <a:bodyPr wrap="square" rtlCol="0">
            <a:spAutoFit/>
          </a:bodyPr>
          <a:lstStyle/>
          <a:p>
            <a:r>
              <a:rPr lang="hr-HR" dirty="0"/>
              <a:t>Kao i kod igranja igara od AI se traži donijeti optimalnu odluku o sljedećem potezu, ali je također potrebno pronaći i optimalnu dugoročnu </a:t>
            </a:r>
            <a:r>
              <a:rPr lang="hr-HR" dirty="0" smtClean="0"/>
              <a:t>strategiju</a:t>
            </a:r>
            <a:endParaRPr lang="hr-HR" dirty="0"/>
          </a:p>
          <a:p>
            <a:endParaRPr lang="hr-HR" dirty="0"/>
          </a:p>
          <a:p>
            <a:r>
              <a:rPr lang="hr-HR" dirty="0"/>
              <a:t>Taj prvi potez kod svijesti čovjeka ovisi o </a:t>
            </a:r>
            <a:r>
              <a:rPr lang="hr-HR" dirty="0" err="1"/>
              <a:t>prediktivnom</a:t>
            </a:r>
            <a:r>
              <a:rPr lang="hr-HR" dirty="0"/>
              <a:t> </a:t>
            </a:r>
            <a:r>
              <a:rPr lang="hr-HR" dirty="0" smtClean="0"/>
              <a:t>kodiranju</a:t>
            </a:r>
            <a:endParaRPr lang="hr-HR" dirty="0"/>
          </a:p>
          <a:p>
            <a:endParaRPr lang="hr-HR" dirty="0"/>
          </a:p>
          <a:p>
            <a:r>
              <a:rPr lang="hr-HR" dirty="0"/>
              <a:t>AI je zapravo igra u kojoj je ključ pretraživanje prostora </a:t>
            </a:r>
            <a:r>
              <a:rPr lang="hr-HR" dirty="0" smtClean="0"/>
              <a:t>stanja</a:t>
            </a:r>
            <a:endParaRPr lang="hr-HR" dirty="0"/>
          </a:p>
          <a:p>
            <a:endParaRPr lang="hr-HR" dirty="0"/>
          </a:p>
          <a:p>
            <a:r>
              <a:rPr lang="hr-HR" dirty="0"/>
              <a:t>Za razliku od </a:t>
            </a:r>
            <a:r>
              <a:rPr lang="hr-HR" dirty="0" err="1"/>
              <a:t>StockFisha</a:t>
            </a:r>
            <a:r>
              <a:rPr lang="hr-HR" dirty="0"/>
              <a:t>, koji se temelji na domenskom znanju (tako su i kod moždane kore odraslog čovjeka parcelizirane kognitivne domene), strojno učenje se </a:t>
            </a:r>
            <a:r>
              <a:rPr lang="hr-HR" dirty="0" err="1"/>
              <a:t>AlphaZeroa</a:t>
            </a:r>
            <a:r>
              <a:rPr lang="hr-HR" dirty="0"/>
              <a:t> temelji na Monte Carlo stablu pretraživanja (</a:t>
            </a:r>
            <a:r>
              <a:rPr lang="hr-HR" i="1" dirty="0" err="1"/>
              <a:t>tree</a:t>
            </a:r>
            <a:r>
              <a:rPr lang="hr-HR" i="1" dirty="0"/>
              <a:t> </a:t>
            </a:r>
            <a:r>
              <a:rPr lang="hr-HR" i="1" dirty="0" err="1"/>
              <a:t>search</a:t>
            </a:r>
            <a:r>
              <a:rPr lang="hr-HR" dirty="0"/>
              <a:t>) bez domenskog znanja</a:t>
            </a:r>
          </a:p>
          <a:p>
            <a:endParaRPr lang="hr-HR" dirty="0"/>
          </a:p>
          <a:p>
            <a:r>
              <a:rPr lang="hr-HR" dirty="0"/>
              <a:t>Šah, </a:t>
            </a:r>
            <a:r>
              <a:rPr lang="hr-HR" dirty="0" err="1"/>
              <a:t>go</a:t>
            </a:r>
            <a:r>
              <a:rPr lang="hr-HR" dirty="0"/>
              <a:t> i </a:t>
            </a:r>
            <a:r>
              <a:rPr lang="hr-HR" dirty="0" err="1"/>
              <a:t>šogi</a:t>
            </a:r>
            <a:r>
              <a:rPr lang="hr-HR" dirty="0"/>
              <a:t> su igre s potpunim informacijama, a pravila su fiksna; kod svijesti to nije slučaj (osim ako ne uzmemo skup svih fizikalnih zakona kao pravila)</a:t>
            </a:r>
          </a:p>
        </p:txBody>
      </p:sp>
    </p:spTree>
    <p:extLst>
      <p:ext uri="{BB962C8B-B14F-4D97-AF65-F5344CB8AC3E}">
        <p14:creationId xmlns:p14="http://schemas.microsoft.com/office/powerpoint/2010/main" val="5162255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3_Contemporary Portrait">
  <a:themeElements>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Contemporary Portrait">
  <a:themeElements>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emedat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9090</TotalTime>
  <Words>7120</Words>
  <Application>Microsoft Office PowerPoint</Application>
  <PresentationFormat>On-screen Show (4:3)</PresentationFormat>
  <Paragraphs>674</Paragraphs>
  <Slides>106</Slides>
  <Notes>10</Notes>
  <HiddenSlides>0</HiddenSlides>
  <MMClips>6</MMClips>
  <ScaleCrop>false</ScaleCrop>
  <HeadingPairs>
    <vt:vector size="6" baseType="variant">
      <vt:variant>
        <vt:lpstr>Fonts Used</vt:lpstr>
      </vt:variant>
      <vt:variant>
        <vt:i4>14</vt:i4>
      </vt:variant>
      <vt:variant>
        <vt:lpstr>Theme</vt:lpstr>
      </vt:variant>
      <vt:variant>
        <vt:i4>13</vt:i4>
      </vt:variant>
      <vt:variant>
        <vt:lpstr>Slide Titles</vt:lpstr>
      </vt:variant>
      <vt:variant>
        <vt:i4>106</vt:i4>
      </vt:variant>
    </vt:vector>
  </HeadingPairs>
  <TitlesOfParts>
    <vt:vector size="133" baseType="lpstr">
      <vt:lpstr>AdvOT46dcae81</vt:lpstr>
      <vt:lpstr>AdvOT65f8a23b.I</vt:lpstr>
      <vt:lpstr>Aharoni</vt:lpstr>
      <vt:lpstr>Arial</vt:lpstr>
      <vt:lpstr>Arial Black</vt:lpstr>
      <vt:lpstr>Bookman Old Style</vt:lpstr>
      <vt:lpstr>Calibri</vt:lpstr>
      <vt:lpstr>Calibri Light</vt:lpstr>
      <vt:lpstr>Cambria</vt:lpstr>
      <vt:lpstr>Monotype Sorts</vt:lpstr>
      <vt:lpstr>Palatino Linotype</vt:lpstr>
      <vt:lpstr>Symbol</vt:lpstr>
      <vt:lpstr>Tahoma</vt:lpstr>
      <vt:lpstr>Times New Roman</vt:lpstr>
      <vt:lpstr>Office Theme</vt:lpstr>
      <vt:lpstr>1_Office Theme</vt:lpstr>
      <vt:lpstr>2_Office Theme</vt:lpstr>
      <vt:lpstr>3_Office Theme</vt:lpstr>
      <vt:lpstr>5_Office Theme</vt:lpstr>
      <vt:lpstr>themedata</vt:lpstr>
      <vt:lpstr>2_Default Design</vt:lpstr>
      <vt:lpstr>4_Office Theme</vt:lpstr>
      <vt:lpstr>6_Office Theme</vt:lpstr>
      <vt:lpstr>13_Contemporary Portrait</vt:lpstr>
      <vt:lpstr>Contemporary Portrait</vt:lpstr>
      <vt:lpstr>7_Office Theme</vt:lpstr>
      <vt:lpstr>8_Office Theme</vt:lpstr>
      <vt:lpstr>   Lokalizacija i narav svijesti   ppt na http://dementia.hiim.hr Prof. dr. sc. Goran Šimić, dr. med.  Zavod za neuroznanost Hrvatski institut za istraživanje mozga Medicinski fakultet Sveučilišta u Zagrebu Republika Hrvatska  </vt:lpstr>
      <vt:lpstr>Sadržaj</vt:lpstr>
      <vt:lpstr>René Descartes (1596-1650)</vt:lpstr>
      <vt:lpstr>René Descartes (1596-1650)</vt:lpstr>
      <vt:lpstr>Hans Berger (1873-1941)</vt:lpstr>
      <vt:lpstr>Frédéric Bremer (1892-1982)</vt:lpstr>
      <vt:lpstr>Frédéric Bremer (1892-1982)</vt:lpstr>
      <vt:lpstr>PowerPoint Presentation</vt:lpstr>
      <vt:lpstr>1951: RF i ARAS </vt:lpstr>
      <vt:lpstr>Intra-laminarne talamičke jezgre</vt:lpstr>
      <vt:lpstr>1954: theta ritam u hipokampusu</vt:lpstr>
      <vt:lpstr>PowerPoint Presentation</vt:lpstr>
      <vt:lpstr>PowerPoint Presentation</vt:lpstr>
      <vt:lpstr>PowerPoint Presentation</vt:lpstr>
      <vt:lpstr>Sindrom zaključanosti (locked-in syndrome)</vt:lpstr>
      <vt:lpstr>1990: Francis Crick , Christoph Koch</vt:lpstr>
      <vt:lpstr>Problem vezivanja vidne pozornosti</vt:lpstr>
      <vt:lpstr>Teorija metastabilnosti</vt:lpstr>
      <vt:lpstr>Binocular rivalry</vt:lpstr>
      <vt:lpstr>Glavne paradigme u istraživanjima C.</vt:lpstr>
      <vt:lpstr>fMRI i otkriće DMN-a</vt:lpstr>
      <vt:lpstr>PowerPoint Presentation</vt:lpstr>
      <vt:lpstr>Promjene u intenzitetu BOLD signala (1-5%)</vt:lpstr>
      <vt:lpstr>The relationship between baseline BOLD signal and stimulus-evoked BOLD signal</vt:lpstr>
      <vt:lpstr>Task-related fMRI</vt:lpstr>
      <vt:lpstr>Resting-state fMRI</vt:lpstr>
      <vt:lpstr>Otkriće DMN-a (the resting state network, the task-negative network) </vt:lpstr>
      <vt:lpstr>ICA principle</vt:lpstr>
      <vt:lpstr>Resting-state fMRI</vt:lpstr>
      <vt:lpstr>ICA applied to resting-state data identifies 8 main cortical networks</vt:lpstr>
      <vt:lpstr>DMN activity at individual and group level</vt:lpstr>
      <vt:lpstr>fMRI - default mode network (DMN)</vt:lpstr>
      <vt:lpstr>DMN FC correlates with the level of consciousness</vt:lpstr>
      <vt:lpstr>DMN activity is weaker in children (in mPFC)</vt:lpstr>
      <vt:lpstr>DMN fc vs DTI</vt:lpstr>
      <vt:lpstr>PowerPoint Presentation</vt:lpstr>
      <vt:lpstr>Correlation of β-amyloid deposition (PIB PET) and DMN f-nal connectivity</vt:lpstr>
      <vt:lpstr>Biomarker correlation</vt:lpstr>
      <vt:lpstr>PowerPoint Presentation</vt:lpstr>
      <vt:lpstr>Genetički utjecaji na kortikalnu parcelizaciju</vt:lpstr>
      <vt:lpstr>MEG i pitanje slobodne volje</vt:lpstr>
      <vt:lpstr>PowerPoint Presentation</vt:lpstr>
      <vt:lpstr>PowerPoint Presentation</vt:lpstr>
      <vt:lpstr>Inervacija moždane kore ekstratalamičkim vlaknima</vt:lpstr>
      <vt:lpstr>Kolinergički sustav</vt:lpstr>
      <vt:lpstr>PowerPoint Presentation</vt:lpstr>
      <vt:lpstr>PowerPoint Presentation</vt:lpstr>
      <vt:lpstr>PowerPoint Presentation</vt:lpstr>
      <vt:lpstr>PowerPoint Presentation</vt:lpstr>
      <vt:lpstr>PowerPoint Presentation</vt:lpstr>
      <vt:lpstr>Teorije svijesti – 4 kategorije</vt:lpstr>
      <vt:lpstr>1. NDT – neural darwinism theory</vt:lpstr>
      <vt:lpstr>2. Orch OR – orchestrated objective reduction theory</vt:lpstr>
      <vt:lpstr>The John Templeton World Charity Foundation competition 2019:  - natječaj po uzoru na eksperiment iz 1919. u kojem je fizičar Arthur Eddington suprotstavio teoriju opće relativnosti Alberta Einsteina s teorijom gravitacije Isaaca Newtona: Eddington je izmjerio kako je Sunčeva gravitacija uzrokovala pomicanje svjetlosti obližnjih zvijezda tijekom pomrčine Sunca (i Einstein je pobijedio) </vt:lpstr>
      <vt:lpstr>3. IIT – information integration theory</vt:lpstr>
      <vt:lpstr>PowerPoint Presentation</vt:lpstr>
      <vt:lpstr>PowerPoint Presentation</vt:lpstr>
      <vt:lpstr>Korelacija između stupnja C. i inteligencije jedno je od glavnih obilježja evolucije </vt:lpstr>
      <vt:lpstr>PowerPoint Presentation</vt:lpstr>
      <vt:lpstr>IIT ne prolazi „unfolding” argument jer sustavi s identičnim I/O f-jama mogu imati =0 ili veliki </vt:lpstr>
      <vt:lpstr>4. RPT – recurrent processing theory</vt:lpstr>
      <vt:lpstr>PowerPoint Presentation</vt:lpstr>
      <vt:lpstr>PowerPoint Presentation</vt:lpstr>
      <vt:lpstr>5. GNWT – global (neuronal) workspace theory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 HOTT – higher order thought theory </vt:lpstr>
      <vt:lpstr>HOTT – nastavak</vt:lpstr>
      <vt:lpstr>PowerPoint Presentation</vt:lpstr>
      <vt:lpstr>7. PPT – predictive processing theory </vt:lpstr>
      <vt:lpstr>8. ART – adaptive resonance theory</vt:lpstr>
      <vt:lpstr>PowerPoint Presentation</vt:lpstr>
      <vt:lpstr>9. TLT – thalamocortical loop theory </vt:lpstr>
      <vt:lpstr>PowerPoint Presentation</vt:lpstr>
      <vt:lpstr>10. NMDA theory </vt:lpstr>
      <vt:lpstr>11. AST – attention schema theory</vt:lpstr>
      <vt:lpstr>12. SMT – sensorimotor theory</vt:lpstr>
      <vt:lpstr>13. SCTM – self comes to mind theory</vt:lpstr>
      <vt:lpstr>PowerPoint Presentation</vt:lpstr>
      <vt:lpstr>PowerPoint Presentation</vt:lpstr>
      <vt:lpstr>Savant syndrome</vt:lpstr>
      <vt:lpstr>Savant syndrome cont.</vt:lpstr>
      <vt:lpstr>PowerPoint Presentation</vt:lpstr>
      <vt:lpstr>PowerPoint Presentation</vt:lpstr>
      <vt:lpstr>„Racing car” znak u agCC</vt:lpstr>
      <vt:lpstr>PowerPoint Presentation</vt:lpstr>
      <vt:lpstr>PowerPoint Presentation</vt:lpstr>
      <vt:lpstr>Kalozalna i komisuralna vlakna</vt:lpstr>
      <vt:lpstr>Hipokampalna komisura (psalterium)</vt:lpstr>
      <vt:lpstr>Konceptni neuroni</vt:lpstr>
      <vt:lpstr>PowerPoint Presentation</vt:lpstr>
      <vt:lpstr>Neke moguće usporedbe razvoja svijesti s teorijom igara</vt:lpstr>
      <vt:lpstr>PowerPoint Presentation</vt:lpstr>
      <vt:lpstr>PowerPoint Presentation</vt:lpstr>
      <vt:lpstr>PowerPoint Presentation</vt:lpstr>
      <vt:lpstr>Zaključci</vt:lpstr>
      <vt:lpstr>PowerPoint Presentation</vt:lpstr>
      <vt:lpstr>   Hvala na pozornosti!    </vt:lpstr>
      <vt:lpstr>Sažetak</vt:lpstr>
    </vt:vector>
  </TitlesOfParts>
  <Company>HIIM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Goran Simic</dc:creator>
  <cp:lastModifiedBy>Goran Simic</cp:lastModifiedBy>
  <cp:revision>711</cp:revision>
  <dcterms:created xsi:type="dcterms:W3CDTF">2017-03-07T15:45:18Z</dcterms:created>
  <dcterms:modified xsi:type="dcterms:W3CDTF">2022-03-24T20:22:24Z</dcterms:modified>
</cp:coreProperties>
</file>