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7"/>
  </p:notesMasterIdLst>
  <p:sldIdLst>
    <p:sldId id="256" r:id="rId4"/>
    <p:sldId id="271" r:id="rId5"/>
    <p:sldId id="282" r:id="rId6"/>
    <p:sldId id="279" r:id="rId7"/>
    <p:sldId id="287" r:id="rId8"/>
    <p:sldId id="280" r:id="rId9"/>
    <p:sldId id="288" r:id="rId10"/>
    <p:sldId id="281" r:id="rId11"/>
    <p:sldId id="289" r:id="rId12"/>
    <p:sldId id="298" r:id="rId13"/>
    <p:sldId id="295" r:id="rId14"/>
    <p:sldId id="299" r:id="rId15"/>
    <p:sldId id="300" r:id="rId16"/>
    <p:sldId id="302" r:id="rId17"/>
    <p:sldId id="303" r:id="rId18"/>
    <p:sldId id="304" r:id="rId19"/>
    <p:sldId id="305" r:id="rId20"/>
    <p:sldId id="306" r:id="rId21"/>
    <p:sldId id="297" r:id="rId22"/>
    <p:sldId id="296" r:id="rId23"/>
    <p:sldId id="294" r:id="rId24"/>
    <p:sldId id="293" r:id="rId25"/>
    <p:sldId id="26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99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85C47-112F-4582-94D5-9C1595454C5E}" type="datetimeFigureOut">
              <a:rPr lang="hr-HR" smtClean="0"/>
              <a:t>3.6.2021.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E4148-7A0D-4519-ABB3-DE6C62A4F2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4908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E4148-7A0D-4519-ABB3-DE6C62A4F2D2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077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AA249-2B61-4B9E-92A4-FB3570277AF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08C1-DD5F-4889-9138-50DA6A22A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3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AA249-2B61-4B9E-92A4-FB3570277AF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08C1-DD5F-4889-9138-50DA6A22A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9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AA249-2B61-4B9E-92A4-FB3570277AF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08C1-DD5F-4889-9138-50DA6A22A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25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ADA0-719B-497B-A961-CCA7D76B338B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3.6.2021.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EDF9-C1AC-44E1-A0C0-D642A6E1CC92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00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ADA0-719B-497B-A961-CCA7D76B338B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3.6.2021.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EDF9-C1AC-44E1-A0C0-D642A6E1CC92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549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ADA0-719B-497B-A961-CCA7D76B338B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3.6.2021.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EDF9-C1AC-44E1-A0C0-D642A6E1CC92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41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ADA0-719B-497B-A961-CCA7D76B338B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3.6.2021.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EDF9-C1AC-44E1-A0C0-D642A6E1CC92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19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ADA0-719B-497B-A961-CCA7D76B338B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3.6.2021.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EDF9-C1AC-44E1-A0C0-D642A6E1CC92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070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ADA0-719B-497B-A961-CCA7D76B338B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3.6.2021.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EDF9-C1AC-44E1-A0C0-D642A6E1CC92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400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ADA0-719B-497B-A961-CCA7D76B338B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3.6.2021.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EDF9-C1AC-44E1-A0C0-D642A6E1CC92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28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ADA0-719B-497B-A961-CCA7D76B338B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3.6.2021.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EDF9-C1AC-44E1-A0C0-D642A6E1CC92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19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AA249-2B61-4B9E-92A4-FB3570277AF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08C1-DD5F-4889-9138-50DA6A22A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63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ADA0-719B-497B-A961-CCA7D76B338B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3.6.2021.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EDF9-C1AC-44E1-A0C0-D642A6E1CC92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654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ADA0-719B-497B-A961-CCA7D76B338B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3.6.2021.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EDF9-C1AC-44E1-A0C0-D642A6E1CC92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3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ADA0-719B-497B-A961-CCA7D76B338B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3.6.2021.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EDF9-C1AC-44E1-A0C0-D642A6E1CC92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948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2101850"/>
            <a:ext cx="3818467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0734" y="2101850"/>
            <a:ext cx="381846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413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413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13500"/>
            <a:ext cx="9144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05644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73E35F7-D156-48D3-893A-830C53C49F7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9066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AAB4529-AB9E-48BF-AFC9-5BD3688B286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9663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078F1C4F-E1A3-4824-99AB-7F2D6C19658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5102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26A4797-D847-41A8-8DEB-70EA2BBA888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28873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654C930-A185-43BB-B19A-3DEF898518C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13188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4539586-14E0-4EAF-B920-8C3926809C9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7923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AA249-2B61-4B9E-92A4-FB3570277AF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08C1-DD5F-4889-9138-50DA6A22A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8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B87D235-DDA9-4273-A5C5-945C7AF45E4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42317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B0A8D74-BD6A-4605-9400-301A7B33FEB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8271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29EE7D2-36F7-4156-B02C-0D90F0B1027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25272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B60B26C-A2BC-4E17-872D-72613772B33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14847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39E2FCD-F79A-414D-BAE4-F1AA0353847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7569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AA249-2B61-4B9E-92A4-FB3570277AF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08C1-DD5F-4889-9138-50DA6A22A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7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AA249-2B61-4B9E-92A4-FB3570277AF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08C1-DD5F-4889-9138-50DA6A22A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9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AA249-2B61-4B9E-92A4-FB3570277AF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08C1-DD5F-4889-9138-50DA6A22A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36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AA249-2B61-4B9E-92A4-FB3570277AF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08C1-DD5F-4889-9138-50DA6A22A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AA249-2B61-4B9E-92A4-FB3570277AF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08C1-DD5F-4889-9138-50DA6A22A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33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AA249-2B61-4B9E-92A4-FB3570277AF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08C1-DD5F-4889-9138-50DA6A22A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47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AA249-2B61-4B9E-92A4-FB3570277AF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808C1-DD5F-4889-9138-50DA6A22A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0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8ADA0-719B-497B-A961-CCA7D76B338B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3.6.2021.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EDF9-C1AC-44E1-A0C0-D642A6E1CC92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1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/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D07094-4C00-4ED9-B436-52DA2A79EDBA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168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/>
          <a:lstStyle/>
          <a:p>
            <a:r>
              <a:rPr lang="hr-HR" b="1" dirty="0" smtClean="0"/>
              <a:t>Mehanizam gutanja</a:t>
            </a:r>
            <a:br>
              <a:rPr lang="hr-HR" b="1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Goran Šimić</a:t>
            </a:r>
          </a:p>
          <a:p>
            <a:endParaRPr lang="hr-HR" dirty="0" smtClean="0"/>
          </a:p>
          <a:p>
            <a:r>
              <a:rPr lang="hr-HR" b="1" dirty="0" err="1" smtClean="0"/>
              <a:t>Neurogena</a:t>
            </a:r>
            <a:r>
              <a:rPr lang="hr-HR" b="1" dirty="0" smtClean="0"/>
              <a:t> </a:t>
            </a:r>
            <a:r>
              <a:rPr lang="hr-HR" b="1" dirty="0" err="1" smtClean="0"/>
              <a:t>orofaringealna</a:t>
            </a:r>
            <a:r>
              <a:rPr lang="hr-HR" b="1" dirty="0" smtClean="0"/>
              <a:t> disfagija</a:t>
            </a:r>
          </a:p>
          <a:p>
            <a:r>
              <a:rPr lang="hr-HR" dirty="0" smtClean="0"/>
              <a:t>27. veljače 2015. Zagreb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94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2536" y="1268760"/>
            <a:ext cx="2952328" cy="4525963"/>
          </a:xfrm>
        </p:spPr>
        <p:txBody>
          <a:bodyPr>
            <a:normAutofit fontScale="85000" lnSpcReduction="10000"/>
          </a:bodyPr>
          <a:lstStyle/>
          <a:p>
            <a:r>
              <a:rPr lang="hr-HR" sz="2000" dirty="0"/>
              <a:t>Kad </a:t>
            </a:r>
            <a:r>
              <a:rPr lang="hr-HR" sz="2000" dirty="0" err="1"/>
              <a:t>bolus</a:t>
            </a:r>
            <a:r>
              <a:rPr lang="hr-HR" sz="2000" dirty="0"/>
              <a:t> dođe u blizinu želuca, dođe do refleksne relaksacije donjeg ezofagealnog (</a:t>
            </a:r>
            <a:r>
              <a:rPr lang="hr-HR" sz="2000" dirty="0" err="1"/>
              <a:t>gastroezofagusnog</a:t>
            </a:r>
            <a:r>
              <a:rPr lang="hr-HR" sz="2000" dirty="0"/>
              <a:t>) sfinktera</a:t>
            </a:r>
          </a:p>
          <a:p>
            <a:endParaRPr lang="hr-HR" sz="2000" dirty="0"/>
          </a:p>
          <a:p>
            <a:r>
              <a:rPr lang="hr-HR" sz="2000" dirty="0"/>
              <a:t>Kad </a:t>
            </a:r>
            <a:r>
              <a:rPr lang="hr-HR" sz="2000" dirty="0" err="1"/>
              <a:t>bolus</a:t>
            </a:r>
            <a:r>
              <a:rPr lang="hr-HR" sz="2000" dirty="0"/>
              <a:t> uđe u želudac, donji ezofagealni sfinkter se zatvori (što prevenira </a:t>
            </a:r>
            <a:r>
              <a:rPr lang="hr-HR" sz="2000" dirty="0" err="1"/>
              <a:t>gastroezofagealni</a:t>
            </a:r>
            <a:r>
              <a:rPr lang="hr-HR" sz="2000" dirty="0"/>
              <a:t> </a:t>
            </a:r>
            <a:r>
              <a:rPr lang="hr-HR" sz="2000" dirty="0" err="1"/>
              <a:t>refluks</a:t>
            </a:r>
            <a:r>
              <a:rPr lang="hr-HR" sz="2000" dirty="0" smtClean="0"/>
              <a:t>)</a:t>
            </a:r>
          </a:p>
          <a:p>
            <a:pPr marL="0" indent="0">
              <a:buNone/>
            </a:pPr>
            <a:endParaRPr lang="hr-HR" sz="2000" dirty="0" smtClean="0"/>
          </a:p>
          <a:p>
            <a:r>
              <a:rPr lang="hr-HR" sz="2000" dirty="0">
                <a:latin typeface="Calibri" pitchFamily="34" charset="0"/>
                <a:cs typeface="Calibri" pitchFamily="34" charset="0"/>
              </a:rPr>
              <a:t>zbog gubitka ganglijskih stanica </a:t>
            </a:r>
            <a:r>
              <a:rPr lang="hr-HR" sz="2000" dirty="0" err="1">
                <a:latin typeface="Calibri" pitchFamily="34" charset="0"/>
                <a:cs typeface="Calibri" pitchFamily="34" charset="0"/>
              </a:rPr>
              <a:t>mijenteričkog</a:t>
            </a:r>
            <a:r>
              <a:rPr lang="hr-HR" sz="2000" dirty="0">
                <a:latin typeface="Calibri" pitchFamily="34" charset="0"/>
                <a:cs typeface="Calibri" pitchFamily="34" charset="0"/>
              </a:rPr>
              <a:t> pleksusa u završnom dijelu jednjaka nastaje </a:t>
            </a:r>
            <a:r>
              <a:rPr lang="hr-HR" sz="2000" dirty="0" err="1">
                <a:latin typeface="Calibri" pitchFamily="34" charset="0"/>
                <a:cs typeface="Calibri" pitchFamily="34" charset="0"/>
              </a:rPr>
              <a:t>ahalazija</a:t>
            </a:r>
            <a:r>
              <a:rPr lang="hr-HR" sz="2000" dirty="0">
                <a:latin typeface="Calibri" pitchFamily="34" charset="0"/>
                <a:cs typeface="Calibri" pitchFamily="34" charset="0"/>
              </a:rPr>
              <a:t> (jednjak se širi i hrana sve teže prolazi u želudac)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"/>
          <a:stretch>
            <a:fillRect/>
          </a:stretch>
        </p:blipFill>
        <p:spPr bwMode="auto">
          <a:xfrm>
            <a:off x="2640502" y="1484784"/>
            <a:ext cx="3731698" cy="3867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3. Ezofagealna faza gutanja – b) završni dio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6" r="11656" b="4999"/>
          <a:stretch>
            <a:fillRect/>
          </a:stretch>
        </p:blipFill>
        <p:spPr bwMode="auto">
          <a:xfrm>
            <a:off x="6080190" y="1268760"/>
            <a:ext cx="2866078" cy="408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537450" y="6330950"/>
            <a:ext cx="12001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/>
            <a:r>
              <a:rPr lang="en-US" sz="1100" dirty="0"/>
              <a:t>Figure 22.13d, e</a:t>
            </a:r>
          </a:p>
        </p:txBody>
      </p:sp>
    </p:spTree>
    <p:extLst>
      <p:ext uri="{BB962C8B-B14F-4D97-AF65-F5344CB8AC3E}">
        <p14:creationId xmlns:p14="http://schemas.microsoft.com/office/powerpoint/2010/main" val="2692750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08689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Neuroanatomija gutanja - ukratko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857403"/>
          </a:xfrm>
        </p:spPr>
        <p:txBody>
          <a:bodyPr>
            <a:noAutofit/>
          </a:bodyPr>
          <a:lstStyle/>
          <a:p>
            <a:r>
              <a:rPr lang="hr-HR" sz="1600" dirty="0" smtClean="0">
                <a:latin typeface="Arial,Helvetica"/>
              </a:rPr>
              <a:t>Gutanje ovisi i o osjetnim i motoričkim funkcijama </a:t>
            </a:r>
            <a:r>
              <a:rPr lang="hr-HR" sz="1600" dirty="0" err="1" smtClean="0">
                <a:latin typeface="Arial,Helvetica"/>
              </a:rPr>
              <a:t>kranijalnih</a:t>
            </a:r>
            <a:r>
              <a:rPr lang="hr-HR" sz="1600" dirty="0" smtClean="0">
                <a:latin typeface="Arial,Helvetica"/>
              </a:rPr>
              <a:t> živaca koji ga posreduju:</a:t>
            </a:r>
          </a:p>
          <a:p>
            <a:pPr marL="0" indent="0">
              <a:buNone/>
            </a:pPr>
            <a:r>
              <a:rPr lang="hr-HR" sz="1600" dirty="0">
                <a:latin typeface="Arial,Helvetica"/>
              </a:rPr>
              <a:t>o</a:t>
            </a:r>
            <a:r>
              <a:rPr lang="hr-HR" sz="1600" dirty="0" smtClean="0">
                <a:latin typeface="Arial,Helvetica"/>
              </a:rPr>
              <a:t>sjetni dio je neophodan za započinjanje gutanja, a ide preko </a:t>
            </a:r>
            <a:r>
              <a:rPr lang="hr-HR" sz="1600" dirty="0" err="1" smtClean="0">
                <a:latin typeface="Arial,Helvetica"/>
              </a:rPr>
              <a:t>viscerosenzibilnih</a:t>
            </a:r>
            <a:r>
              <a:rPr lang="hr-HR" sz="1600" dirty="0" smtClean="0">
                <a:latin typeface="Arial,Helvetica"/>
              </a:rPr>
              <a:t> vlakana n. V, n. VII i n. IX; osjetne informacije o pomicanju jezika idu preko mišićnih vretena u mišićnim vlaknima jezika:</a:t>
            </a:r>
          </a:p>
          <a:p>
            <a:pPr marL="0" indent="0">
              <a:buNone/>
            </a:pPr>
            <a:endParaRPr lang="hr-HR" sz="1600" dirty="0">
              <a:latin typeface="Arial,Helvetica"/>
            </a:endParaRPr>
          </a:p>
          <a:p>
            <a:pPr marL="0" indent="0">
              <a:buNone/>
            </a:pPr>
            <a:r>
              <a:rPr lang="hr-HR" sz="1600" dirty="0" smtClean="0">
                <a:latin typeface="Arial,Helvetica"/>
              </a:rPr>
              <a:t>Novije studije pokazuju da opća osjetna vlakna koja završavaju u mišićnim vretenima mišića jezika prenose </a:t>
            </a:r>
            <a:r>
              <a:rPr lang="hr-HR" sz="1600" dirty="0" err="1" smtClean="0">
                <a:latin typeface="Arial,Helvetica"/>
              </a:rPr>
              <a:t>proprioceptivne</a:t>
            </a:r>
            <a:r>
              <a:rPr lang="hr-HR" sz="1600" dirty="0" smtClean="0">
                <a:latin typeface="Arial,Helvetica"/>
              </a:rPr>
              <a:t> informacije </a:t>
            </a:r>
            <a:r>
              <a:rPr lang="hr-HR" sz="1600" dirty="0" err="1" smtClean="0">
                <a:latin typeface="Arial,Helvetica"/>
              </a:rPr>
              <a:t>trigeminalnom</a:t>
            </a:r>
            <a:r>
              <a:rPr lang="hr-HR" sz="1600" dirty="0" smtClean="0">
                <a:latin typeface="Arial,Helvetica"/>
              </a:rPr>
              <a:t> sustavu uključenom u refleksnu aktivnost žvakanja: neki istraživači misle da su tijela tih </a:t>
            </a:r>
            <a:r>
              <a:rPr lang="hr-HR" sz="1600" dirty="0" err="1" smtClean="0">
                <a:latin typeface="Arial,Helvetica"/>
              </a:rPr>
              <a:t>pseudounipolarnih</a:t>
            </a:r>
            <a:r>
              <a:rPr lang="hr-HR" sz="1600" dirty="0" smtClean="0">
                <a:latin typeface="Arial,Helvetica"/>
              </a:rPr>
              <a:t> osjetnih neurona u </a:t>
            </a:r>
            <a:r>
              <a:rPr lang="hr-HR" sz="1600" dirty="0" err="1" smtClean="0">
                <a:latin typeface="Arial,Helvetica"/>
              </a:rPr>
              <a:t>mezencefaličkoj</a:t>
            </a:r>
            <a:r>
              <a:rPr lang="hr-HR" sz="1600" dirty="0" smtClean="0">
                <a:latin typeface="Arial,Helvetica"/>
              </a:rPr>
              <a:t> jezgri n. V, dok drugi misle da ta vlakna idu raspršena oko n. XII. 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hr-HR" sz="1600" dirty="0" smtClean="0">
                <a:latin typeface="Arial,Helvetica"/>
              </a:rPr>
              <a:t>Osjetne i motoričke informacije iz svih navedenih izvora odlaze u centar za gutanje, za koji se vjeruje da se nalazi u produljenoj moždini, unutar jezgara retikularne formacije, napose u okviru n. </a:t>
            </a:r>
            <a:r>
              <a:rPr lang="hr-HR" sz="1600" dirty="0" err="1" smtClean="0">
                <a:latin typeface="Arial,Helvetica"/>
              </a:rPr>
              <a:t>ambiguus</a:t>
            </a:r>
            <a:r>
              <a:rPr lang="hr-HR" sz="1600" dirty="0" smtClean="0">
                <a:latin typeface="Arial,Helvetica"/>
              </a:rPr>
              <a:t> (specijalna visceralna eferentna (</a:t>
            </a:r>
            <a:r>
              <a:rPr lang="hr-HR" sz="1600" dirty="0" err="1" smtClean="0">
                <a:latin typeface="Arial,Helvetica"/>
              </a:rPr>
              <a:t>branhiomotorička</a:t>
            </a:r>
            <a:r>
              <a:rPr lang="hr-HR" sz="1600" dirty="0" smtClean="0">
                <a:latin typeface="Arial,Helvetica"/>
              </a:rPr>
              <a:t>) vlakna za </a:t>
            </a:r>
            <a:r>
              <a:rPr lang="hr-HR" sz="1600" dirty="0" err="1" smtClean="0">
                <a:latin typeface="Arial,Helvetica"/>
              </a:rPr>
              <a:t>inervaciju</a:t>
            </a:r>
            <a:r>
              <a:rPr lang="hr-HR" sz="1600" dirty="0" smtClean="0">
                <a:latin typeface="Arial,Helvetica"/>
              </a:rPr>
              <a:t> </a:t>
            </a:r>
            <a:r>
              <a:rPr lang="hr-HR" sz="1600" dirty="0" err="1" smtClean="0">
                <a:latin typeface="Arial,Helvetica"/>
              </a:rPr>
              <a:t>laringealnih</a:t>
            </a:r>
            <a:r>
              <a:rPr lang="hr-HR" sz="1600" dirty="0" smtClean="0">
                <a:latin typeface="Arial,Helvetica"/>
              </a:rPr>
              <a:t> i </a:t>
            </a:r>
            <a:r>
              <a:rPr lang="hr-HR" sz="1600" dirty="0" err="1" smtClean="0">
                <a:latin typeface="Arial,Helvetica"/>
              </a:rPr>
              <a:t>faringealnih</a:t>
            </a:r>
            <a:r>
              <a:rPr lang="hr-HR" sz="1600" dirty="0" smtClean="0">
                <a:latin typeface="Arial,Helvetica"/>
              </a:rPr>
              <a:t> mišića (ali daje i </a:t>
            </a:r>
            <a:r>
              <a:rPr lang="hr-HR" sz="1600" dirty="0" err="1" smtClean="0">
                <a:latin typeface="Arial,Helvetica"/>
              </a:rPr>
              <a:t>parasimp</a:t>
            </a:r>
            <a:r>
              <a:rPr lang="hr-HR" sz="1600" dirty="0" smtClean="0">
                <a:latin typeface="Arial,Helvetica"/>
              </a:rPr>
              <a:t>. vlakna za </a:t>
            </a:r>
            <a:r>
              <a:rPr lang="hr-HR" sz="1600" dirty="0" err="1" smtClean="0">
                <a:latin typeface="Arial,Helvetica"/>
              </a:rPr>
              <a:t>inervaciju</a:t>
            </a:r>
            <a:r>
              <a:rPr lang="hr-HR" sz="1600" dirty="0" smtClean="0">
                <a:latin typeface="Arial,Helvetica"/>
              </a:rPr>
              <a:t> srca)</a:t>
            </a:r>
          </a:p>
          <a:p>
            <a:r>
              <a:rPr lang="hr-HR" sz="1600" dirty="0" smtClean="0">
                <a:latin typeface="Arial,Helvetica"/>
              </a:rPr>
              <a:t>Kad se jednom započne proces gutanja, ovaj centar započinje niz refleksnih djelovanja koja se posreduju putem n. IX, n. X i n. XII</a:t>
            </a:r>
            <a:r>
              <a:rPr lang="hr-HR" sz="1600" dirty="0">
                <a:latin typeface="Arial,Helvetica"/>
              </a:rPr>
              <a:t> </a:t>
            </a:r>
            <a:r>
              <a:rPr lang="hr-HR" sz="1600" dirty="0" smtClean="0">
                <a:latin typeface="Arial,Helvetica"/>
              </a:rPr>
              <a:t>(</a:t>
            </a:r>
            <a:r>
              <a:rPr lang="hr-HR" sz="1600" u="sng" dirty="0" smtClean="0">
                <a:latin typeface="Arial,Helvetica"/>
              </a:rPr>
              <a:t>za gutanje se najvažnijim smatra n. IX</a:t>
            </a:r>
            <a:r>
              <a:rPr lang="hr-HR" sz="1600" dirty="0" smtClean="0">
                <a:latin typeface="Arial,Helvetica"/>
              </a:rPr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94459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Jezgre u produljenoj moždini i </a:t>
            </a:r>
            <a:r>
              <a:rPr lang="hr-HR" dirty="0" err="1" smtClean="0"/>
              <a:t>ponsu</a:t>
            </a:r>
            <a:r>
              <a:rPr lang="hr-HR" dirty="0" smtClean="0"/>
              <a:t> uključene u proces gutanja u štakora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1495425"/>
            <a:ext cx="9029700" cy="3867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6024359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Niuwenhuys</a:t>
            </a:r>
            <a:r>
              <a:rPr lang="hr-HR" dirty="0" smtClean="0"/>
              <a:t> et al. </a:t>
            </a:r>
            <a:r>
              <a:rPr lang="hr-HR" dirty="0" err="1" smtClean="0"/>
              <a:t>The</a:t>
            </a:r>
            <a:r>
              <a:rPr lang="hr-HR" dirty="0" smtClean="0"/>
              <a:t> human </a:t>
            </a:r>
            <a:r>
              <a:rPr lang="hr-HR" dirty="0" err="1" smtClean="0"/>
              <a:t>central</a:t>
            </a:r>
            <a:r>
              <a:rPr lang="hr-HR" dirty="0" smtClean="0"/>
              <a:t> </a:t>
            </a:r>
            <a:r>
              <a:rPr lang="hr-HR" dirty="0" err="1" smtClean="0"/>
              <a:t>nervous</a:t>
            </a:r>
            <a:r>
              <a:rPr lang="hr-HR" dirty="0" smtClean="0"/>
              <a:t> </a:t>
            </a:r>
            <a:r>
              <a:rPr lang="hr-HR" dirty="0" err="1" smtClean="0"/>
              <a:t>system</a:t>
            </a:r>
            <a:r>
              <a:rPr lang="hr-HR" dirty="0" smtClean="0"/>
              <a:t>, Springer,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874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Lateral</a:t>
            </a:r>
            <a:r>
              <a:rPr lang="hr-HR" dirty="0" smtClean="0"/>
              <a:t> </a:t>
            </a:r>
            <a:r>
              <a:rPr lang="hr-HR" dirty="0" err="1" smtClean="0"/>
              <a:t>medullary</a:t>
            </a:r>
            <a:r>
              <a:rPr lang="hr-HR" dirty="0" smtClean="0"/>
              <a:t> </a:t>
            </a:r>
            <a:r>
              <a:rPr lang="hr-HR" dirty="0" err="1" smtClean="0"/>
              <a:t>sy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50752"/>
            <a:ext cx="6840760" cy="5064913"/>
          </a:xfrm>
        </p:spPr>
      </p:pic>
    </p:spTree>
    <p:extLst>
      <p:ext uri="{BB962C8B-B14F-4D97-AF65-F5344CB8AC3E}">
        <p14:creationId xmlns:p14="http://schemas.microsoft.com/office/powerpoint/2010/main" val="3883478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" y="-100013"/>
            <a:ext cx="8686800" cy="1143001"/>
          </a:xfrm>
        </p:spPr>
        <p:txBody>
          <a:bodyPr/>
          <a:lstStyle/>
          <a:p>
            <a:pPr eaLnBrk="1" hangingPunct="1"/>
            <a:r>
              <a:rPr lang="hr-HR" sz="3200" smtClean="0"/>
              <a:t>Lateral medullary syndrome (Wallenberg’s sy)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6513" y="981075"/>
            <a:ext cx="4321176" cy="5516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sz="1600" dirty="0" err="1" smtClean="0"/>
              <a:t>results</a:t>
            </a:r>
            <a:r>
              <a:rPr lang="hr-HR" sz="1600" dirty="0" smtClean="0"/>
              <a:t> </a:t>
            </a:r>
            <a:r>
              <a:rPr lang="hr-HR" sz="1600" dirty="0" err="1" smtClean="0"/>
              <a:t>from</a:t>
            </a:r>
            <a:r>
              <a:rPr lang="hr-HR" sz="1600" dirty="0" smtClean="0"/>
              <a:t> </a:t>
            </a:r>
            <a:r>
              <a:rPr lang="hr-HR" sz="1600" dirty="0" err="1" smtClean="0"/>
              <a:t>occlusion</a:t>
            </a:r>
            <a:r>
              <a:rPr lang="hr-HR" sz="1600" dirty="0" smtClean="0"/>
              <a:t> </a:t>
            </a:r>
            <a:r>
              <a:rPr lang="hr-HR" sz="1600" dirty="0" err="1" smtClean="0"/>
              <a:t>of</a:t>
            </a:r>
            <a:r>
              <a:rPr lang="hr-HR" sz="1600" dirty="0" smtClean="0"/>
              <a:t> </a:t>
            </a:r>
            <a:r>
              <a:rPr lang="hr-HR" sz="1600" dirty="0" err="1" smtClean="0"/>
              <a:t>the</a:t>
            </a:r>
            <a:r>
              <a:rPr lang="hr-HR" sz="1600" dirty="0" smtClean="0"/>
              <a:t> </a:t>
            </a:r>
            <a:r>
              <a:rPr lang="hr-HR" sz="1600" dirty="0" err="1" smtClean="0"/>
              <a:t>vertebral</a:t>
            </a:r>
            <a:r>
              <a:rPr lang="hr-HR" sz="1600" dirty="0" smtClean="0"/>
              <a:t> </a:t>
            </a:r>
            <a:r>
              <a:rPr lang="hr-HR" sz="1600" dirty="0" err="1" smtClean="0"/>
              <a:t>artery</a:t>
            </a:r>
            <a:r>
              <a:rPr lang="hr-HR" sz="1600" dirty="0" smtClean="0"/>
              <a:t> or one </a:t>
            </a:r>
            <a:r>
              <a:rPr lang="hr-HR" sz="1600" dirty="0" err="1" smtClean="0"/>
              <a:t>of</a:t>
            </a:r>
            <a:r>
              <a:rPr lang="hr-HR" sz="1600" dirty="0" smtClean="0"/>
              <a:t> </a:t>
            </a:r>
            <a:r>
              <a:rPr lang="hr-HR" sz="1600" dirty="0" err="1" smtClean="0"/>
              <a:t>its</a:t>
            </a:r>
            <a:r>
              <a:rPr lang="hr-HR" sz="1600" dirty="0" smtClean="0"/>
              <a:t> </a:t>
            </a:r>
            <a:r>
              <a:rPr lang="hr-HR" sz="1600" dirty="0" err="1" smtClean="0"/>
              <a:t>medullary</a:t>
            </a:r>
            <a:r>
              <a:rPr lang="hr-HR" sz="1600" dirty="0" smtClean="0"/>
              <a:t> </a:t>
            </a:r>
            <a:r>
              <a:rPr lang="hr-HR" sz="1600" dirty="0" err="1" smtClean="0"/>
              <a:t>branches</a:t>
            </a:r>
            <a:r>
              <a:rPr lang="hr-HR" sz="1600" dirty="0" smtClean="0"/>
              <a:t>, </a:t>
            </a:r>
            <a:r>
              <a:rPr lang="hr-HR" sz="1600" dirty="0" err="1" smtClean="0"/>
              <a:t>e.g</a:t>
            </a:r>
            <a:r>
              <a:rPr lang="hr-HR" sz="1600" dirty="0" smtClean="0"/>
              <a:t>. PICA</a:t>
            </a:r>
          </a:p>
          <a:p>
            <a:pPr eaLnBrk="1" hangingPunct="1">
              <a:lnSpc>
                <a:spcPct val="80000"/>
              </a:lnSpc>
            </a:pPr>
            <a:r>
              <a:rPr lang="hr-HR" sz="1600" dirty="0" err="1" smtClean="0"/>
              <a:t>affected</a:t>
            </a:r>
            <a:r>
              <a:rPr lang="hr-HR" sz="1600" dirty="0" smtClean="0"/>
              <a:t> </a:t>
            </a:r>
            <a:r>
              <a:rPr lang="hr-HR" sz="1600" dirty="0" err="1" smtClean="0"/>
              <a:t>structures</a:t>
            </a:r>
            <a:r>
              <a:rPr lang="hr-HR" sz="1600" dirty="0" smtClean="0"/>
              <a:t> </a:t>
            </a:r>
            <a:r>
              <a:rPr lang="hr-HR" sz="1600" dirty="0" err="1" smtClean="0"/>
              <a:t>and</a:t>
            </a:r>
            <a:r>
              <a:rPr lang="hr-HR" sz="1600" dirty="0" smtClean="0"/>
              <a:t> </a:t>
            </a:r>
            <a:r>
              <a:rPr lang="hr-HR" sz="1600" dirty="0" err="1" smtClean="0"/>
              <a:t>resultant</a:t>
            </a:r>
            <a:r>
              <a:rPr lang="hr-HR" sz="1600" dirty="0" smtClean="0"/>
              <a:t> </a:t>
            </a:r>
            <a:r>
              <a:rPr lang="hr-HR" sz="1600" dirty="0" err="1" smtClean="0"/>
              <a:t>deficits</a:t>
            </a:r>
            <a:r>
              <a:rPr lang="hr-HR" sz="1600" dirty="0" smtClean="0"/>
              <a:t> are: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hr-HR" sz="1600" dirty="0" err="1" smtClean="0">
                <a:solidFill>
                  <a:srgbClr val="FF0066"/>
                </a:solidFill>
              </a:rPr>
              <a:t>vestibular</a:t>
            </a:r>
            <a:r>
              <a:rPr lang="hr-HR" sz="1600" dirty="0" smtClean="0">
                <a:solidFill>
                  <a:srgbClr val="FF0066"/>
                </a:solidFill>
              </a:rPr>
              <a:t> </a:t>
            </a:r>
            <a:r>
              <a:rPr lang="hr-HR" sz="1600" dirty="0" err="1" smtClean="0">
                <a:solidFill>
                  <a:srgbClr val="FF0066"/>
                </a:solidFill>
              </a:rPr>
              <a:t>nuclei</a:t>
            </a:r>
            <a:r>
              <a:rPr lang="hr-HR" sz="1600" dirty="0" smtClean="0"/>
              <a:t>: </a:t>
            </a:r>
            <a:r>
              <a:rPr lang="hr-HR" sz="1600" dirty="0" err="1" smtClean="0"/>
              <a:t>nystagmus</a:t>
            </a:r>
            <a:r>
              <a:rPr lang="hr-HR" sz="1600" dirty="0" smtClean="0"/>
              <a:t>, </a:t>
            </a:r>
            <a:r>
              <a:rPr lang="hr-HR" sz="1600" dirty="0" err="1" smtClean="0"/>
              <a:t>nausea</a:t>
            </a:r>
            <a:r>
              <a:rPr lang="hr-HR" sz="1600" dirty="0" smtClean="0"/>
              <a:t>, </a:t>
            </a:r>
            <a:r>
              <a:rPr lang="hr-HR" sz="1600" dirty="0" err="1" smtClean="0"/>
              <a:t>vomiting</a:t>
            </a:r>
            <a:r>
              <a:rPr lang="hr-HR" sz="1600" dirty="0" smtClean="0"/>
              <a:t>, </a:t>
            </a:r>
            <a:r>
              <a:rPr lang="hr-HR" sz="1600" dirty="0" err="1" smtClean="0"/>
              <a:t>vertigo</a:t>
            </a:r>
            <a:endParaRPr lang="hr-HR" sz="1600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hr-HR" sz="1600" dirty="0" err="1" smtClean="0">
                <a:solidFill>
                  <a:srgbClr val="FF0066"/>
                </a:solidFill>
              </a:rPr>
              <a:t>inferior</a:t>
            </a:r>
            <a:r>
              <a:rPr lang="hr-HR" sz="1600" dirty="0" smtClean="0">
                <a:solidFill>
                  <a:srgbClr val="FF0066"/>
                </a:solidFill>
              </a:rPr>
              <a:t> </a:t>
            </a:r>
            <a:r>
              <a:rPr lang="hr-HR" sz="1600" dirty="0" err="1" smtClean="0">
                <a:solidFill>
                  <a:srgbClr val="FF0066"/>
                </a:solidFill>
              </a:rPr>
              <a:t>cerebellar</a:t>
            </a:r>
            <a:r>
              <a:rPr lang="hr-HR" sz="1600" dirty="0" smtClean="0">
                <a:solidFill>
                  <a:srgbClr val="FF0066"/>
                </a:solidFill>
              </a:rPr>
              <a:t> </a:t>
            </a:r>
            <a:r>
              <a:rPr lang="hr-HR" sz="1600" dirty="0" err="1" smtClean="0">
                <a:solidFill>
                  <a:srgbClr val="FF0066"/>
                </a:solidFill>
              </a:rPr>
              <a:t>peduncle</a:t>
            </a:r>
            <a:r>
              <a:rPr lang="hr-HR" sz="1600" dirty="0" smtClean="0"/>
              <a:t>: </a:t>
            </a:r>
            <a:r>
              <a:rPr lang="hr-HR" sz="1600" dirty="0" err="1" smtClean="0"/>
              <a:t>ipsilat</a:t>
            </a:r>
            <a:r>
              <a:rPr lang="hr-HR" sz="1600" dirty="0" smtClean="0"/>
              <a:t>. </a:t>
            </a:r>
            <a:r>
              <a:rPr lang="hr-HR" sz="1600" dirty="0" err="1" smtClean="0"/>
              <a:t>dystaxia</a:t>
            </a:r>
            <a:r>
              <a:rPr lang="hr-HR" sz="1600" dirty="0" smtClean="0"/>
              <a:t>, </a:t>
            </a:r>
            <a:r>
              <a:rPr lang="hr-HR" sz="1600" dirty="0" err="1" smtClean="0"/>
              <a:t>dysmetria</a:t>
            </a:r>
            <a:r>
              <a:rPr lang="hr-HR" sz="1600" dirty="0" smtClean="0"/>
              <a:t>, </a:t>
            </a:r>
            <a:r>
              <a:rPr lang="hr-HR" sz="1600" dirty="0" err="1" smtClean="0"/>
              <a:t>dysdiadochokinesia</a:t>
            </a:r>
            <a:endParaRPr lang="hr-HR" sz="1600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hr-HR" sz="1600" dirty="0" smtClean="0">
                <a:solidFill>
                  <a:srgbClr val="FF0066"/>
                </a:solidFill>
              </a:rPr>
              <a:t>3. </a:t>
            </a:r>
            <a:r>
              <a:rPr lang="hr-HR" sz="1600" dirty="0" err="1" smtClean="0">
                <a:solidFill>
                  <a:srgbClr val="00B0F0"/>
                </a:solidFill>
              </a:rPr>
              <a:t>nucleus</a:t>
            </a:r>
            <a:r>
              <a:rPr lang="hr-HR" sz="1600" dirty="0" smtClean="0">
                <a:solidFill>
                  <a:srgbClr val="00B0F0"/>
                </a:solidFill>
              </a:rPr>
              <a:t> </a:t>
            </a:r>
            <a:r>
              <a:rPr lang="hr-HR" sz="1600" dirty="0" err="1" smtClean="0">
                <a:solidFill>
                  <a:srgbClr val="00B0F0"/>
                </a:solidFill>
              </a:rPr>
              <a:t>ambiguus</a:t>
            </a:r>
            <a:r>
              <a:rPr lang="hr-HR" sz="1600" dirty="0" smtClean="0">
                <a:solidFill>
                  <a:srgbClr val="00B0F0"/>
                </a:solidFill>
              </a:rPr>
              <a:t> </a:t>
            </a:r>
            <a:r>
              <a:rPr lang="hr-HR" sz="1600" dirty="0" err="1" smtClean="0">
                <a:solidFill>
                  <a:srgbClr val="FF0066"/>
                </a:solidFill>
              </a:rPr>
              <a:t>of</a:t>
            </a:r>
            <a:r>
              <a:rPr lang="hr-HR" sz="1600" dirty="0" smtClean="0">
                <a:solidFill>
                  <a:srgbClr val="FF0066"/>
                </a:solidFill>
              </a:rPr>
              <a:t> CN IX, X </a:t>
            </a:r>
            <a:r>
              <a:rPr lang="hr-HR" sz="1600" dirty="0" err="1" smtClean="0">
                <a:solidFill>
                  <a:srgbClr val="FF0066"/>
                </a:solidFill>
              </a:rPr>
              <a:t>and</a:t>
            </a:r>
            <a:r>
              <a:rPr lang="hr-HR" sz="1600" dirty="0" smtClean="0">
                <a:solidFill>
                  <a:srgbClr val="FF0066"/>
                </a:solidFill>
              </a:rPr>
              <a:t> XI (SVE </a:t>
            </a:r>
            <a:r>
              <a:rPr lang="hr-HR" sz="1600" dirty="0" err="1" smtClean="0">
                <a:solidFill>
                  <a:srgbClr val="FF0066"/>
                </a:solidFill>
              </a:rPr>
              <a:t>fibers</a:t>
            </a:r>
            <a:r>
              <a:rPr lang="hr-HR" sz="1600" dirty="0" smtClean="0">
                <a:solidFill>
                  <a:srgbClr val="FF0066"/>
                </a:solidFill>
              </a:rPr>
              <a:t>)</a:t>
            </a:r>
            <a:r>
              <a:rPr lang="hr-HR" sz="1600" dirty="0" smtClean="0"/>
              <a:t>: </a:t>
            </a:r>
            <a:r>
              <a:rPr lang="hr-HR" sz="1600" dirty="0" err="1" smtClean="0"/>
              <a:t>ipsilat</a:t>
            </a:r>
            <a:r>
              <a:rPr lang="hr-HR" sz="1600" dirty="0" smtClean="0"/>
              <a:t>. </a:t>
            </a:r>
            <a:r>
              <a:rPr lang="hr-HR" sz="1600" dirty="0" err="1" smtClean="0"/>
              <a:t>laryngeal</a:t>
            </a:r>
            <a:r>
              <a:rPr lang="hr-HR" sz="1600" dirty="0" smtClean="0"/>
              <a:t>, </a:t>
            </a:r>
            <a:r>
              <a:rPr lang="hr-HR" sz="1600" dirty="0" err="1" smtClean="0"/>
              <a:t>pharyngeal</a:t>
            </a:r>
            <a:r>
              <a:rPr lang="hr-HR" sz="1600" dirty="0" smtClean="0"/>
              <a:t> </a:t>
            </a:r>
            <a:r>
              <a:rPr lang="hr-HR" sz="1600" dirty="0" err="1" smtClean="0"/>
              <a:t>and</a:t>
            </a:r>
            <a:r>
              <a:rPr lang="hr-HR" sz="1600" dirty="0" smtClean="0"/>
              <a:t> palatal </a:t>
            </a:r>
            <a:r>
              <a:rPr lang="hr-HR" sz="1600" dirty="0" err="1" smtClean="0"/>
              <a:t>paralysis</a:t>
            </a:r>
            <a:r>
              <a:rPr lang="hr-HR" sz="1600" dirty="0" smtClean="0"/>
              <a:t> (</a:t>
            </a:r>
            <a:r>
              <a:rPr lang="hr-HR" sz="1600" dirty="0" err="1" smtClean="0"/>
              <a:t>loss</a:t>
            </a:r>
            <a:r>
              <a:rPr lang="hr-HR" sz="1600" dirty="0" smtClean="0"/>
              <a:t> </a:t>
            </a:r>
            <a:r>
              <a:rPr lang="hr-HR" sz="1600" dirty="0" err="1" smtClean="0"/>
              <a:t>of</a:t>
            </a:r>
            <a:r>
              <a:rPr lang="hr-HR" sz="1600" dirty="0" smtClean="0"/>
              <a:t> </a:t>
            </a:r>
            <a:r>
              <a:rPr lang="hr-HR" sz="1600" dirty="0" err="1" smtClean="0"/>
              <a:t>the</a:t>
            </a:r>
            <a:r>
              <a:rPr lang="hr-HR" sz="1600" dirty="0" smtClean="0"/>
              <a:t> </a:t>
            </a:r>
            <a:r>
              <a:rPr lang="hr-HR" sz="1600" dirty="0" err="1" smtClean="0"/>
              <a:t>ability</a:t>
            </a:r>
            <a:r>
              <a:rPr lang="hr-HR" sz="1600" dirty="0" smtClean="0"/>
              <a:t> to </a:t>
            </a:r>
            <a:r>
              <a:rPr lang="hr-HR" sz="1600" dirty="0" err="1" smtClean="0"/>
              <a:t>swallow</a:t>
            </a:r>
            <a:r>
              <a:rPr lang="hr-HR" sz="1600" dirty="0" smtClean="0"/>
              <a:t> </a:t>
            </a:r>
            <a:r>
              <a:rPr lang="hr-HR" sz="1600" dirty="0" err="1" smtClean="0"/>
              <a:t>and</a:t>
            </a:r>
            <a:r>
              <a:rPr lang="hr-HR" sz="1600" dirty="0" smtClean="0"/>
              <a:t> </a:t>
            </a:r>
            <a:r>
              <a:rPr lang="hr-HR" sz="1600" dirty="0" err="1" smtClean="0"/>
              <a:t>of</a:t>
            </a:r>
            <a:r>
              <a:rPr lang="hr-HR" sz="1600" dirty="0" smtClean="0"/>
              <a:t> </a:t>
            </a:r>
            <a:r>
              <a:rPr lang="hr-HR" sz="1600" dirty="0" err="1" smtClean="0"/>
              <a:t>gag</a:t>
            </a:r>
            <a:r>
              <a:rPr lang="hr-HR" sz="1600" dirty="0" smtClean="0"/>
              <a:t> </a:t>
            </a:r>
            <a:r>
              <a:rPr lang="hr-HR" sz="1600" dirty="0" err="1" smtClean="0"/>
              <a:t>reflex</a:t>
            </a:r>
            <a:r>
              <a:rPr lang="hr-HR" sz="1600" dirty="0" smtClean="0"/>
              <a:t> – </a:t>
            </a:r>
            <a:r>
              <a:rPr lang="hr-HR" sz="1600" dirty="0" err="1" smtClean="0"/>
              <a:t>efferent</a:t>
            </a:r>
            <a:r>
              <a:rPr lang="hr-HR" sz="1600" dirty="0" smtClean="0"/>
              <a:t> limb), </a:t>
            </a:r>
            <a:r>
              <a:rPr lang="hr-HR" sz="1600" dirty="0" err="1" smtClean="0"/>
              <a:t>dysarthria</a:t>
            </a:r>
            <a:r>
              <a:rPr lang="hr-HR" sz="1600" dirty="0" smtClean="0"/>
              <a:t>, </a:t>
            </a:r>
            <a:r>
              <a:rPr lang="hr-HR" sz="1600" dirty="0" err="1" smtClean="0"/>
              <a:t>dysphagia</a:t>
            </a:r>
            <a:r>
              <a:rPr lang="hr-HR" sz="1600" dirty="0" smtClean="0"/>
              <a:t> </a:t>
            </a:r>
            <a:r>
              <a:rPr lang="hr-HR" sz="1600" dirty="0" err="1" smtClean="0"/>
              <a:t>and</a:t>
            </a:r>
            <a:r>
              <a:rPr lang="hr-HR" sz="1600" dirty="0" smtClean="0"/>
              <a:t> </a:t>
            </a:r>
            <a:r>
              <a:rPr lang="hr-HR" sz="1600" dirty="0" err="1" smtClean="0"/>
              <a:t>dysphonia</a:t>
            </a:r>
            <a:r>
              <a:rPr lang="hr-HR" sz="1600" dirty="0" smtClean="0"/>
              <a:t> (</a:t>
            </a:r>
            <a:r>
              <a:rPr lang="hr-HR" sz="1600" dirty="0" err="1" smtClean="0"/>
              <a:t>voice</a:t>
            </a:r>
            <a:r>
              <a:rPr lang="hr-HR" sz="1600" dirty="0" smtClean="0"/>
              <a:t> </a:t>
            </a:r>
            <a:r>
              <a:rPr lang="hr-HR" sz="1600" dirty="0" err="1" smtClean="0"/>
              <a:t>hoarseness</a:t>
            </a:r>
            <a:r>
              <a:rPr lang="hr-HR" sz="1600" dirty="0" smtClean="0"/>
              <a:t>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hr-HR" sz="1600" dirty="0" smtClean="0">
                <a:solidFill>
                  <a:srgbClr val="FF0066"/>
                </a:solidFill>
              </a:rPr>
              <a:t>CN IX nerve </a:t>
            </a:r>
            <a:r>
              <a:rPr lang="hr-HR" sz="1600" dirty="0" err="1" smtClean="0">
                <a:solidFill>
                  <a:srgbClr val="FF0066"/>
                </a:solidFill>
              </a:rPr>
              <a:t>roots</a:t>
            </a:r>
            <a:r>
              <a:rPr lang="hr-HR" sz="1600" dirty="0" smtClean="0">
                <a:solidFill>
                  <a:srgbClr val="FF0066"/>
                </a:solidFill>
              </a:rPr>
              <a:t> (</a:t>
            </a:r>
            <a:r>
              <a:rPr lang="hr-HR" sz="1600" dirty="0" err="1" smtClean="0">
                <a:solidFill>
                  <a:srgbClr val="FF0066"/>
                </a:solidFill>
              </a:rPr>
              <a:t>intra</a:t>
            </a:r>
            <a:r>
              <a:rPr lang="hr-HR" sz="1600" dirty="0" smtClean="0">
                <a:solidFill>
                  <a:srgbClr val="FF0066"/>
                </a:solidFill>
              </a:rPr>
              <a:t>-</a:t>
            </a:r>
            <a:r>
              <a:rPr lang="hr-HR" sz="1600" dirty="0" err="1" smtClean="0">
                <a:solidFill>
                  <a:srgbClr val="FF0066"/>
                </a:solidFill>
              </a:rPr>
              <a:t>axial</a:t>
            </a:r>
            <a:r>
              <a:rPr lang="hr-HR" sz="1600" dirty="0" smtClean="0">
                <a:solidFill>
                  <a:srgbClr val="FF0066"/>
                </a:solidFill>
              </a:rPr>
              <a:t> </a:t>
            </a:r>
            <a:r>
              <a:rPr lang="hr-HR" sz="1600" dirty="0" err="1" smtClean="0">
                <a:solidFill>
                  <a:srgbClr val="FF0066"/>
                </a:solidFill>
              </a:rPr>
              <a:t>fibers</a:t>
            </a:r>
            <a:r>
              <a:rPr lang="hr-HR" sz="1600" dirty="0" smtClean="0">
                <a:solidFill>
                  <a:srgbClr val="FF0066"/>
                </a:solidFill>
              </a:rPr>
              <a:t>)</a:t>
            </a:r>
            <a:r>
              <a:rPr lang="hr-HR" sz="1600" dirty="0" smtClean="0"/>
              <a:t>: </a:t>
            </a:r>
            <a:r>
              <a:rPr lang="hr-HR" sz="1600" dirty="0" err="1" smtClean="0"/>
              <a:t>loss</a:t>
            </a:r>
            <a:r>
              <a:rPr lang="hr-HR" sz="1600" dirty="0" smtClean="0"/>
              <a:t> </a:t>
            </a:r>
            <a:r>
              <a:rPr lang="hr-HR" sz="1600" dirty="0" err="1" smtClean="0"/>
              <a:t>of</a:t>
            </a:r>
            <a:r>
              <a:rPr lang="hr-HR" sz="1600" dirty="0" smtClean="0"/>
              <a:t> </a:t>
            </a:r>
            <a:r>
              <a:rPr lang="hr-HR" sz="1600" dirty="0" err="1" smtClean="0"/>
              <a:t>the</a:t>
            </a:r>
            <a:r>
              <a:rPr lang="hr-HR" sz="1600" dirty="0" smtClean="0"/>
              <a:t> </a:t>
            </a:r>
            <a:r>
              <a:rPr lang="hr-HR" sz="1600" dirty="0" err="1" smtClean="0"/>
              <a:t>gag</a:t>
            </a:r>
            <a:r>
              <a:rPr lang="hr-HR" sz="1600" dirty="0" smtClean="0"/>
              <a:t> </a:t>
            </a:r>
            <a:r>
              <a:rPr lang="hr-HR" sz="1600" dirty="0" err="1" smtClean="0"/>
              <a:t>reflex</a:t>
            </a:r>
            <a:r>
              <a:rPr lang="hr-HR" sz="1600" dirty="0" smtClean="0"/>
              <a:t> – </a:t>
            </a:r>
            <a:r>
              <a:rPr lang="hr-HR" sz="1600" dirty="0" err="1" smtClean="0"/>
              <a:t>afferent</a:t>
            </a:r>
            <a:r>
              <a:rPr lang="hr-HR" sz="1600" dirty="0" smtClean="0"/>
              <a:t> limb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hr-HR" sz="1600" dirty="0" smtClean="0">
                <a:solidFill>
                  <a:srgbClr val="FF0066"/>
                </a:solidFill>
              </a:rPr>
              <a:t>CN X nerve </a:t>
            </a:r>
            <a:r>
              <a:rPr lang="hr-HR" sz="1600" dirty="0" err="1" smtClean="0">
                <a:solidFill>
                  <a:srgbClr val="FF0066"/>
                </a:solidFill>
              </a:rPr>
              <a:t>roots</a:t>
            </a:r>
            <a:r>
              <a:rPr lang="hr-HR" sz="1600" dirty="0" smtClean="0">
                <a:solidFill>
                  <a:srgbClr val="FF0066"/>
                </a:solidFill>
              </a:rPr>
              <a:t> (</a:t>
            </a:r>
            <a:r>
              <a:rPr lang="hr-HR" sz="1600" dirty="0" err="1" smtClean="0">
                <a:solidFill>
                  <a:srgbClr val="FF0066"/>
                </a:solidFill>
              </a:rPr>
              <a:t>intra</a:t>
            </a:r>
            <a:r>
              <a:rPr lang="hr-HR" sz="1600" dirty="0" smtClean="0">
                <a:solidFill>
                  <a:srgbClr val="FF0066"/>
                </a:solidFill>
              </a:rPr>
              <a:t>-</a:t>
            </a:r>
            <a:r>
              <a:rPr lang="hr-HR" sz="1600" dirty="0" err="1" smtClean="0">
                <a:solidFill>
                  <a:srgbClr val="FF0066"/>
                </a:solidFill>
              </a:rPr>
              <a:t>axial</a:t>
            </a:r>
            <a:r>
              <a:rPr lang="hr-HR" sz="1600" dirty="0" smtClean="0">
                <a:solidFill>
                  <a:srgbClr val="FF0066"/>
                </a:solidFill>
              </a:rPr>
              <a:t> </a:t>
            </a:r>
            <a:r>
              <a:rPr lang="hr-HR" sz="1600" dirty="0" err="1" smtClean="0">
                <a:solidFill>
                  <a:srgbClr val="FF0066"/>
                </a:solidFill>
              </a:rPr>
              <a:t>fibers</a:t>
            </a:r>
            <a:r>
              <a:rPr lang="hr-HR" sz="1600" dirty="0" smtClean="0">
                <a:solidFill>
                  <a:srgbClr val="FF0066"/>
                </a:solidFill>
              </a:rPr>
              <a:t>)</a:t>
            </a:r>
            <a:r>
              <a:rPr lang="hr-HR" sz="1600" dirty="0" smtClean="0"/>
              <a:t>: same as </a:t>
            </a:r>
            <a:r>
              <a:rPr lang="hr-HR" sz="1600" dirty="0" err="1" smtClean="0"/>
              <a:t>in</a:t>
            </a:r>
            <a:r>
              <a:rPr lang="hr-HR" sz="1600" dirty="0" smtClean="0"/>
              <a:t> 3.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hr-HR" sz="1600" dirty="0" err="1" smtClean="0">
                <a:solidFill>
                  <a:srgbClr val="FF0066"/>
                </a:solidFill>
              </a:rPr>
              <a:t>spinothalamic</a:t>
            </a:r>
            <a:r>
              <a:rPr lang="hr-HR" sz="1600" dirty="0" smtClean="0">
                <a:solidFill>
                  <a:srgbClr val="FF0066"/>
                </a:solidFill>
              </a:rPr>
              <a:t> </a:t>
            </a:r>
            <a:r>
              <a:rPr lang="hr-HR" sz="1600" dirty="0" err="1" smtClean="0">
                <a:solidFill>
                  <a:srgbClr val="FF0066"/>
                </a:solidFill>
              </a:rPr>
              <a:t>tracts</a:t>
            </a:r>
            <a:r>
              <a:rPr lang="hr-HR" sz="1600" dirty="0" smtClean="0"/>
              <a:t>: </a:t>
            </a:r>
            <a:r>
              <a:rPr lang="hr-HR" sz="1600" dirty="0" err="1" smtClean="0"/>
              <a:t>contralat</a:t>
            </a:r>
            <a:r>
              <a:rPr lang="hr-HR" sz="1600" dirty="0" smtClean="0"/>
              <a:t>. </a:t>
            </a:r>
            <a:r>
              <a:rPr lang="hr-HR" sz="1600" dirty="0" err="1" smtClean="0"/>
              <a:t>loss</a:t>
            </a:r>
            <a:r>
              <a:rPr lang="hr-HR" sz="1600" dirty="0" smtClean="0"/>
              <a:t> </a:t>
            </a:r>
            <a:r>
              <a:rPr lang="hr-HR" sz="1600" dirty="0" err="1" smtClean="0"/>
              <a:t>of</a:t>
            </a:r>
            <a:r>
              <a:rPr lang="hr-HR" sz="1600" dirty="0" smtClean="0"/>
              <a:t> </a:t>
            </a:r>
            <a:r>
              <a:rPr lang="hr-HR" sz="1600" dirty="0" err="1" smtClean="0"/>
              <a:t>pain</a:t>
            </a:r>
            <a:r>
              <a:rPr lang="hr-HR" sz="1600" dirty="0" smtClean="0"/>
              <a:t> </a:t>
            </a:r>
            <a:r>
              <a:rPr lang="hr-HR" sz="1600" dirty="0" err="1" smtClean="0"/>
              <a:t>and</a:t>
            </a:r>
            <a:r>
              <a:rPr lang="hr-HR" sz="1600" dirty="0" smtClean="0"/>
              <a:t> temp. </a:t>
            </a:r>
            <a:r>
              <a:rPr lang="hr-HR" sz="1600" dirty="0" err="1" smtClean="0"/>
              <a:t>sensation</a:t>
            </a:r>
            <a:r>
              <a:rPr lang="hr-HR" sz="1600" dirty="0" smtClean="0"/>
              <a:t> </a:t>
            </a:r>
            <a:r>
              <a:rPr lang="hr-HR" sz="1600" dirty="0" err="1" smtClean="0"/>
              <a:t>from</a:t>
            </a:r>
            <a:r>
              <a:rPr lang="hr-HR" sz="1600" dirty="0" smtClean="0"/>
              <a:t> </a:t>
            </a:r>
            <a:r>
              <a:rPr lang="hr-HR" sz="1600" dirty="0" err="1" smtClean="0"/>
              <a:t>the</a:t>
            </a:r>
            <a:r>
              <a:rPr lang="hr-HR" sz="1600" dirty="0" smtClean="0"/>
              <a:t> </a:t>
            </a:r>
            <a:r>
              <a:rPr lang="hr-HR" sz="1600" dirty="0" err="1" smtClean="0"/>
              <a:t>trunk</a:t>
            </a:r>
            <a:r>
              <a:rPr lang="hr-HR" sz="1600" dirty="0" smtClean="0"/>
              <a:t> </a:t>
            </a:r>
            <a:r>
              <a:rPr lang="hr-HR" sz="1600" dirty="0" err="1" smtClean="0"/>
              <a:t>and</a:t>
            </a:r>
            <a:r>
              <a:rPr lang="hr-HR" sz="1600" dirty="0" smtClean="0"/>
              <a:t> </a:t>
            </a:r>
            <a:r>
              <a:rPr lang="hr-HR" sz="1600" dirty="0" err="1" smtClean="0"/>
              <a:t>extremities</a:t>
            </a:r>
            <a:endParaRPr lang="hr-HR" sz="1600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hr-HR" sz="1600" dirty="0" err="1" smtClean="0">
                <a:solidFill>
                  <a:srgbClr val="FF0066"/>
                </a:solidFill>
              </a:rPr>
              <a:t>spinal</a:t>
            </a:r>
            <a:r>
              <a:rPr lang="hr-HR" sz="1600" dirty="0" smtClean="0">
                <a:solidFill>
                  <a:srgbClr val="FF0066"/>
                </a:solidFill>
              </a:rPr>
              <a:t> </a:t>
            </a:r>
            <a:r>
              <a:rPr lang="hr-HR" sz="1600" dirty="0" err="1" smtClean="0">
                <a:solidFill>
                  <a:srgbClr val="FF0066"/>
                </a:solidFill>
              </a:rPr>
              <a:t>trigeminal</a:t>
            </a:r>
            <a:r>
              <a:rPr lang="hr-HR" sz="1600" dirty="0" smtClean="0">
                <a:solidFill>
                  <a:srgbClr val="FF0066"/>
                </a:solidFill>
              </a:rPr>
              <a:t> </a:t>
            </a:r>
            <a:r>
              <a:rPr lang="hr-HR" sz="1600" dirty="0" err="1" smtClean="0">
                <a:solidFill>
                  <a:srgbClr val="FF0066"/>
                </a:solidFill>
              </a:rPr>
              <a:t>nucleus</a:t>
            </a:r>
            <a:r>
              <a:rPr lang="hr-HR" sz="1600" dirty="0" smtClean="0">
                <a:solidFill>
                  <a:srgbClr val="FF0066"/>
                </a:solidFill>
              </a:rPr>
              <a:t> </a:t>
            </a:r>
            <a:r>
              <a:rPr lang="hr-HR" sz="1600" dirty="0" err="1" smtClean="0">
                <a:solidFill>
                  <a:srgbClr val="FF0066"/>
                </a:solidFill>
              </a:rPr>
              <a:t>and</a:t>
            </a:r>
            <a:r>
              <a:rPr lang="hr-HR" sz="1600" dirty="0" smtClean="0">
                <a:solidFill>
                  <a:srgbClr val="FF0066"/>
                </a:solidFill>
              </a:rPr>
              <a:t> </a:t>
            </a:r>
            <a:r>
              <a:rPr lang="hr-HR" sz="1600" dirty="0" err="1" smtClean="0">
                <a:solidFill>
                  <a:srgbClr val="FF0066"/>
                </a:solidFill>
              </a:rPr>
              <a:t>tract</a:t>
            </a:r>
            <a:r>
              <a:rPr lang="hr-HR" sz="1600" dirty="0" smtClean="0"/>
              <a:t>: </a:t>
            </a:r>
            <a:r>
              <a:rPr lang="hr-HR" sz="1600" dirty="0" err="1" smtClean="0"/>
              <a:t>ipsilat</a:t>
            </a:r>
            <a:r>
              <a:rPr lang="hr-HR" sz="1600" dirty="0" smtClean="0"/>
              <a:t>. </a:t>
            </a:r>
            <a:r>
              <a:rPr lang="hr-HR" sz="1600" dirty="0" err="1" smtClean="0"/>
              <a:t>loss</a:t>
            </a:r>
            <a:r>
              <a:rPr lang="hr-HR" sz="1600" dirty="0" smtClean="0"/>
              <a:t> </a:t>
            </a:r>
            <a:r>
              <a:rPr lang="hr-HR" sz="1600" dirty="0" err="1" smtClean="0"/>
              <a:t>of</a:t>
            </a:r>
            <a:r>
              <a:rPr lang="hr-HR" sz="1600" dirty="0" smtClean="0"/>
              <a:t> </a:t>
            </a:r>
            <a:r>
              <a:rPr lang="hr-HR" sz="1600" dirty="0" err="1" smtClean="0"/>
              <a:t>pain</a:t>
            </a:r>
            <a:r>
              <a:rPr lang="hr-HR" sz="1600" dirty="0" smtClean="0"/>
              <a:t> </a:t>
            </a:r>
            <a:r>
              <a:rPr lang="hr-HR" sz="1600" dirty="0" err="1" smtClean="0"/>
              <a:t>and</a:t>
            </a:r>
            <a:r>
              <a:rPr lang="hr-HR" sz="1600" dirty="0" smtClean="0"/>
              <a:t> temp. </a:t>
            </a:r>
            <a:r>
              <a:rPr lang="hr-HR" sz="1600" dirty="0" err="1" smtClean="0"/>
              <a:t>sensation</a:t>
            </a:r>
            <a:r>
              <a:rPr lang="hr-HR" sz="1600" dirty="0" smtClean="0"/>
              <a:t> </a:t>
            </a:r>
            <a:r>
              <a:rPr lang="hr-HR" sz="1600" dirty="0" err="1" smtClean="0"/>
              <a:t>from</a:t>
            </a:r>
            <a:r>
              <a:rPr lang="hr-HR" sz="1600" dirty="0" smtClean="0"/>
              <a:t> </a:t>
            </a:r>
            <a:r>
              <a:rPr lang="hr-HR" sz="1600" dirty="0" err="1" smtClean="0"/>
              <a:t>the</a:t>
            </a:r>
            <a:r>
              <a:rPr lang="hr-HR" sz="1600" dirty="0" smtClean="0"/>
              <a:t> face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hr-HR" sz="1600" dirty="0" err="1" smtClean="0">
                <a:solidFill>
                  <a:srgbClr val="FF0066"/>
                </a:solidFill>
              </a:rPr>
              <a:t>descending</a:t>
            </a:r>
            <a:r>
              <a:rPr lang="hr-HR" sz="1600" dirty="0" smtClean="0">
                <a:solidFill>
                  <a:srgbClr val="FF0066"/>
                </a:solidFill>
              </a:rPr>
              <a:t> </a:t>
            </a:r>
            <a:r>
              <a:rPr lang="hr-HR" sz="1600" dirty="0" err="1" smtClean="0">
                <a:solidFill>
                  <a:srgbClr val="FF0066"/>
                </a:solidFill>
              </a:rPr>
              <a:t>sympathetic</a:t>
            </a:r>
            <a:r>
              <a:rPr lang="hr-HR" sz="1600" dirty="0" smtClean="0">
                <a:solidFill>
                  <a:srgbClr val="FF0066"/>
                </a:solidFill>
              </a:rPr>
              <a:t> </a:t>
            </a:r>
            <a:r>
              <a:rPr lang="hr-HR" sz="1600" dirty="0" err="1" smtClean="0">
                <a:solidFill>
                  <a:srgbClr val="FF0066"/>
                </a:solidFill>
              </a:rPr>
              <a:t>tract</a:t>
            </a:r>
            <a:r>
              <a:rPr lang="hr-HR" sz="1600" dirty="0" smtClean="0"/>
              <a:t>: </a:t>
            </a:r>
            <a:r>
              <a:rPr lang="hr-HR" sz="1600" dirty="0" err="1" smtClean="0"/>
              <a:t>ipsilat</a:t>
            </a:r>
            <a:r>
              <a:rPr lang="hr-HR" sz="1600" dirty="0" smtClean="0"/>
              <a:t>. </a:t>
            </a:r>
            <a:r>
              <a:rPr lang="hr-HR" sz="1600" dirty="0" err="1" smtClean="0"/>
              <a:t>Horner</a:t>
            </a:r>
            <a:r>
              <a:rPr lang="hr-HR" sz="1600" dirty="0" smtClean="0"/>
              <a:t>’s </a:t>
            </a:r>
            <a:r>
              <a:rPr lang="hr-HR" sz="1600" dirty="0" err="1" smtClean="0"/>
              <a:t>syndrome</a:t>
            </a:r>
            <a:endParaRPr lang="hr-HR" sz="1600" dirty="0" smtClean="0"/>
          </a:p>
          <a:p>
            <a:pPr eaLnBrk="1" hangingPunct="1">
              <a:lnSpc>
                <a:spcPct val="90000"/>
              </a:lnSpc>
            </a:pPr>
            <a:endParaRPr lang="hr-HR" sz="1600" dirty="0" smtClean="0"/>
          </a:p>
        </p:txBody>
      </p:sp>
      <p:pic>
        <p:nvPicPr>
          <p:cNvPr id="29700" name="Picture 4" descr="A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028825"/>
            <a:ext cx="5003800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Oval 5"/>
          <p:cNvSpPr>
            <a:spLocks noChangeArrowheads="1"/>
          </p:cNvSpPr>
          <p:nvPr/>
        </p:nvSpPr>
        <p:spPr bwMode="auto">
          <a:xfrm rot="5165962">
            <a:off x="6939757" y="2523331"/>
            <a:ext cx="1363662" cy="1381125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73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538538" cy="1143000"/>
          </a:xfrm>
        </p:spPr>
        <p:txBody>
          <a:bodyPr/>
          <a:lstStyle/>
          <a:p>
            <a:pPr eaLnBrk="1" hangingPunct="1"/>
            <a:r>
              <a:rPr lang="hr-HR" smtClean="0"/>
              <a:t>PICA sy</a:t>
            </a:r>
          </a:p>
        </p:txBody>
      </p:sp>
      <p:pic>
        <p:nvPicPr>
          <p:cNvPr id="245763" name="Picture 4" descr="brainstem syndromes IV lateral medullary PICA 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549275"/>
            <a:ext cx="5222875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64" name="Text Box 5"/>
          <p:cNvSpPr txBox="1">
            <a:spLocks noChangeArrowheads="1"/>
          </p:cNvSpPr>
          <p:nvPr/>
        </p:nvSpPr>
        <p:spPr bwMode="auto">
          <a:xfrm>
            <a:off x="5988050" y="6613525"/>
            <a:ext cx="3155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1000" smtClean="0">
                <a:solidFill>
                  <a:srgbClr val="000000"/>
                </a:solidFill>
                <a:latin typeface="Arial" charset="0"/>
              </a:rPr>
              <a:t>Rohkamm R, Color atlas of Neurology, Thieme, 2004</a:t>
            </a:r>
          </a:p>
        </p:txBody>
      </p:sp>
    </p:spTree>
    <p:extLst>
      <p:ext uri="{BB962C8B-B14F-4D97-AF65-F5344CB8AC3E}">
        <p14:creationId xmlns:p14="http://schemas.microsoft.com/office/powerpoint/2010/main" val="188316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4000" smtClean="0"/>
              <a:t>Brainstem syndromes summary (1)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r-Latn-RS" smtClean="0"/>
          </a:p>
        </p:txBody>
      </p:sp>
      <p:pic>
        <p:nvPicPr>
          <p:cNvPr id="246788" name="Picture 4" descr="brainstem syndromes 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74775"/>
            <a:ext cx="8353425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789" name="Text Box 5"/>
          <p:cNvSpPr txBox="1">
            <a:spLocks noChangeArrowheads="1"/>
          </p:cNvSpPr>
          <p:nvPr/>
        </p:nvSpPr>
        <p:spPr bwMode="auto">
          <a:xfrm>
            <a:off x="5795963" y="6424613"/>
            <a:ext cx="3155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1000" smtClean="0">
                <a:solidFill>
                  <a:srgbClr val="000000"/>
                </a:solidFill>
                <a:latin typeface="Arial" charset="0"/>
              </a:rPr>
              <a:t>Rohkamm R, Color atlas of Neurology, Thieme, 2004</a:t>
            </a:r>
          </a:p>
        </p:txBody>
      </p:sp>
    </p:spTree>
    <p:extLst>
      <p:ext uri="{BB962C8B-B14F-4D97-AF65-F5344CB8AC3E}">
        <p14:creationId xmlns:p14="http://schemas.microsoft.com/office/powerpoint/2010/main" val="81940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4000" smtClean="0"/>
              <a:t>Brainstem syndromes summary (2)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r-Latn-RS" smtClean="0"/>
          </a:p>
        </p:txBody>
      </p:sp>
      <p:pic>
        <p:nvPicPr>
          <p:cNvPr id="247812" name="Picture 4" descr="brainstem syndromes 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8208962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813" name="Text Box 5"/>
          <p:cNvSpPr txBox="1">
            <a:spLocks noChangeArrowheads="1"/>
          </p:cNvSpPr>
          <p:nvPr/>
        </p:nvSpPr>
        <p:spPr bwMode="auto">
          <a:xfrm>
            <a:off x="5795963" y="6424613"/>
            <a:ext cx="3155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1000" smtClean="0">
                <a:solidFill>
                  <a:srgbClr val="000000"/>
                </a:solidFill>
                <a:latin typeface="Arial" charset="0"/>
              </a:rPr>
              <a:t>Rohkamm R, Color atlas of Neurology, Thieme, 2004</a:t>
            </a:r>
          </a:p>
        </p:txBody>
      </p:sp>
    </p:spTree>
    <p:extLst>
      <p:ext uri="{BB962C8B-B14F-4D97-AF65-F5344CB8AC3E}">
        <p14:creationId xmlns:p14="http://schemas.microsoft.com/office/powerpoint/2010/main" val="38113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4000" smtClean="0"/>
              <a:t>Brainstem syndromes summary (3)</a:t>
            </a:r>
          </a:p>
        </p:txBody>
      </p:sp>
      <p:pic>
        <p:nvPicPr>
          <p:cNvPr id="248835" name="Picture 5" descr="brainstem syndromes I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8351838" cy="3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6" name="Text Box 6"/>
          <p:cNvSpPr txBox="1">
            <a:spLocks noChangeArrowheads="1"/>
          </p:cNvSpPr>
          <p:nvPr/>
        </p:nvSpPr>
        <p:spPr bwMode="auto">
          <a:xfrm>
            <a:off x="5795963" y="6424613"/>
            <a:ext cx="3155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1000" smtClean="0">
                <a:solidFill>
                  <a:srgbClr val="000000"/>
                </a:solidFill>
                <a:latin typeface="Arial" charset="0"/>
              </a:rPr>
              <a:t>Rohkamm R, Color atlas of Neurology, Thieme, 2004</a:t>
            </a:r>
          </a:p>
        </p:txBody>
      </p:sp>
    </p:spTree>
    <p:extLst>
      <p:ext uri="{BB962C8B-B14F-4D97-AF65-F5344CB8AC3E}">
        <p14:creationId xmlns:p14="http://schemas.microsoft.com/office/powerpoint/2010/main" val="349215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Addendum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/>
          </a:bodyPr>
          <a:lstStyle/>
          <a:p>
            <a:r>
              <a:rPr lang="hr-HR" dirty="0" err="1" smtClean="0"/>
              <a:t>Kranijalni</a:t>
            </a:r>
            <a:r>
              <a:rPr lang="hr-HR" dirty="0" smtClean="0"/>
              <a:t> živci uključeni u gutanje (ukratko)</a:t>
            </a:r>
          </a:p>
          <a:p>
            <a:endParaRPr lang="hr-HR" dirty="0"/>
          </a:p>
          <a:p>
            <a:r>
              <a:rPr lang="hr-HR" dirty="0" smtClean="0"/>
              <a:t>Mišići mekog nepca (ukratko)</a:t>
            </a:r>
          </a:p>
          <a:p>
            <a:endParaRPr lang="hr-HR" dirty="0"/>
          </a:p>
          <a:p>
            <a:r>
              <a:rPr lang="hr-HR" dirty="0" smtClean="0"/>
              <a:t>Ždrijelni zatoni (u kojima se može zadržavati hrana)</a:t>
            </a:r>
          </a:p>
          <a:p>
            <a:endParaRPr lang="hr-HR" dirty="0"/>
          </a:p>
          <a:p>
            <a:r>
              <a:rPr lang="hr-HR" dirty="0" smtClean="0"/>
              <a:t>Anatomske razlike u građi usta i ždrijela novorođenčeta i odrasle osobe (ukratko)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563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764704"/>
            <a:ext cx="4921958" cy="5544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998984"/>
          </a:xfrm>
        </p:spPr>
        <p:txBody>
          <a:bodyPr/>
          <a:lstStyle/>
          <a:p>
            <a:r>
              <a:rPr lang="hr-HR" dirty="0" smtClean="0"/>
              <a:t>Gutanje (lat. </a:t>
            </a:r>
            <a:r>
              <a:rPr lang="hr-HR" i="1" dirty="0" err="1" smtClean="0"/>
              <a:t>deglutitio</a:t>
            </a:r>
            <a:r>
              <a:rPr lang="hr-HR" dirty="0" smtClean="0"/>
              <a:t>)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18864" y="0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67944" y="6237312"/>
            <a:ext cx="5261521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400" dirty="0"/>
              <a:t>Križanje probavnog i respiratornog </a:t>
            </a:r>
            <a:r>
              <a:rPr lang="hr-HR" sz="1400" dirty="0" smtClean="0"/>
              <a:t>sustava evolucijska je posljedica prijelaza kralježnjaka iz života u moru na život na kopnu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308304" y="5085184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/>
              <a:t>s</a:t>
            </a:r>
            <a:r>
              <a:rPr lang="hr-HR" sz="1100" dirty="0" smtClean="0"/>
              <a:t>lika preuzeta s </a:t>
            </a:r>
            <a:r>
              <a:rPr lang="hr-HR" sz="1100" dirty="0" err="1"/>
              <a:t>c</a:t>
            </a:r>
            <a:r>
              <a:rPr lang="hr-HR" sz="1100" dirty="0" err="1" smtClean="0"/>
              <a:t>nx.org</a:t>
            </a:r>
            <a:endParaRPr lang="hr-HR" sz="1100" dirty="0"/>
          </a:p>
        </p:txBody>
      </p:sp>
      <p:sp>
        <p:nvSpPr>
          <p:cNvPr id="9" name="Left Arrow 8"/>
          <p:cNvSpPr/>
          <p:nvPr/>
        </p:nvSpPr>
        <p:spPr>
          <a:xfrm>
            <a:off x="8604448" y="2204864"/>
            <a:ext cx="482649" cy="288032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Left Arrow 9"/>
          <p:cNvSpPr/>
          <p:nvPr/>
        </p:nvSpPr>
        <p:spPr>
          <a:xfrm>
            <a:off x="8388424" y="1916833"/>
            <a:ext cx="462967" cy="288032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4544" y="620688"/>
            <a:ext cx="4248472" cy="6336704"/>
          </a:xfrm>
        </p:spPr>
        <p:txBody>
          <a:bodyPr>
            <a:noAutofit/>
          </a:bodyPr>
          <a:lstStyle/>
          <a:p>
            <a:r>
              <a:rPr lang="hr-HR" sz="1600" dirty="0" smtClean="0"/>
              <a:t>proces </a:t>
            </a:r>
            <a:r>
              <a:rPr lang="hr-HR" sz="1600" dirty="0"/>
              <a:t>prolaska hrane iz usne šupljine do želuca kroz ždrijelo i </a:t>
            </a:r>
            <a:r>
              <a:rPr lang="hr-HR" sz="1600" dirty="0" smtClean="0"/>
              <a:t>jednjak (5-8 </a:t>
            </a:r>
            <a:r>
              <a:rPr lang="hr-HR" sz="1600" dirty="0" err="1" smtClean="0"/>
              <a:t>sek</a:t>
            </a:r>
            <a:r>
              <a:rPr lang="hr-HR" sz="1600" dirty="0" smtClean="0"/>
              <a:t> pri stajanju, 8-10 </a:t>
            </a:r>
            <a:r>
              <a:rPr lang="hr-HR" sz="1600" dirty="0" err="1" smtClean="0"/>
              <a:t>sek</a:t>
            </a:r>
            <a:r>
              <a:rPr lang="hr-HR" sz="1600" dirty="0" smtClean="0"/>
              <a:t> u drugim položajima)</a:t>
            </a:r>
          </a:p>
          <a:p>
            <a:r>
              <a:rPr lang="hr-HR" sz="1600" dirty="0" smtClean="0"/>
              <a:t>Usni i grkljanski dio ždrijela su dio </a:t>
            </a:r>
            <a:r>
              <a:rPr lang="en-US" sz="1600" dirty="0" err="1" smtClean="0"/>
              <a:t>i</a:t>
            </a:r>
            <a:r>
              <a:rPr lang="hr-HR" sz="1600" dirty="0" smtClean="0"/>
              <a:t> </a:t>
            </a:r>
            <a:r>
              <a:rPr lang="hr-HR" sz="1600" dirty="0"/>
              <a:t>probavnog i </a:t>
            </a:r>
            <a:r>
              <a:rPr lang="hr-HR" sz="1600" dirty="0" err="1" smtClean="0"/>
              <a:t>resp</a:t>
            </a:r>
            <a:r>
              <a:rPr lang="hr-HR" sz="1600" dirty="0" smtClean="0"/>
              <a:t>. </a:t>
            </a:r>
            <a:r>
              <a:rPr lang="hr-HR" sz="1600" dirty="0"/>
              <a:t>sustava,</a:t>
            </a:r>
            <a:r>
              <a:rPr lang="en-US" sz="1600" dirty="0"/>
              <a:t> pa je </a:t>
            </a:r>
            <a:r>
              <a:rPr lang="en-US" sz="1600" dirty="0" err="1"/>
              <a:t>potrebna</a:t>
            </a:r>
            <a:r>
              <a:rPr lang="en-US" sz="1600" dirty="0"/>
              <a:t> </a:t>
            </a:r>
            <a:r>
              <a:rPr lang="en-US" sz="1600" dirty="0" err="1" smtClean="0"/>
              <a:t>koordin</a:t>
            </a:r>
            <a:r>
              <a:rPr lang="hr-HR" sz="1600" dirty="0" err="1" smtClean="0"/>
              <a:t>irana</a:t>
            </a:r>
            <a:r>
              <a:rPr lang="hr-HR" sz="1600" dirty="0" smtClean="0"/>
              <a:t> aktivnost mišića usne šupljine, ždrijela, grkljana i jednjaka da </a:t>
            </a:r>
            <a:r>
              <a:rPr lang="hr-HR" sz="1600" dirty="0"/>
              <a:t>ne bi došlo do aspiracije </a:t>
            </a:r>
            <a:r>
              <a:rPr lang="hr-HR" sz="1600" dirty="0" smtClean="0"/>
              <a:t>hrane i gušenja</a:t>
            </a:r>
          </a:p>
          <a:p>
            <a:pPr marL="0" indent="0">
              <a:buNone/>
            </a:pPr>
            <a:endParaRPr lang="hr-HR" sz="1600" dirty="0"/>
          </a:p>
          <a:p>
            <a:r>
              <a:rPr lang="hr-HR" sz="1600" dirty="0" smtClean="0"/>
              <a:t>Za razliku od refleksa </a:t>
            </a:r>
            <a:r>
              <a:rPr lang="hr-HR" sz="1600" dirty="0" smtClean="0"/>
              <a:t>povraćanja</a:t>
            </a:r>
            <a:r>
              <a:rPr lang="hr-HR" sz="1600" dirty="0" smtClean="0"/>
              <a:t>, </a:t>
            </a:r>
            <a:r>
              <a:rPr lang="hr-HR" sz="1600" dirty="0" smtClean="0"/>
              <a:t>koji je dobar primjer pravog refleksa (i može se izazvati), proces gutanja je složeniji (i ne može se izazvati dodirivanjem bilo kojeg dijela usne ili ždrijelne šupljine i nije povezan s refleksom povraćanja), te </a:t>
            </a:r>
            <a:r>
              <a:rPr lang="hr-HR" sz="1600" dirty="0"/>
              <a:t>je djelomično pod voljnom </a:t>
            </a:r>
            <a:r>
              <a:rPr lang="hr-HR" sz="1600" dirty="0" smtClean="0"/>
              <a:t>kontrolom (</a:t>
            </a:r>
            <a:r>
              <a:rPr lang="hr-HR" sz="1600" dirty="0" smtClean="0">
                <a:solidFill>
                  <a:srgbClr val="FF0000"/>
                </a:solidFill>
              </a:rPr>
              <a:t>oralna </a:t>
            </a:r>
            <a:r>
              <a:rPr lang="hr-HR" sz="1600" dirty="0" smtClean="0"/>
              <a:t>faza), a djelomično refleksan (</a:t>
            </a:r>
            <a:r>
              <a:rPr lang="hr-HR" sz="1600" dirty="0" err="1" smtClean="0">
                <a:solidFill>
                  <a:srgbClr val="FF0000"/>
                </a:solidFill>
              </a:rPr>
              <a:t>orofaringealna</a:t>
            </a:r>
            <a:r>
              <a:rPr lang="hr-HR" sz="1600" dirty="0" smtClean="0">
                <a:solidFill>
                  <a:srgbClr val="FF0000"/>
                </a:solidFill>
              </a:rPr>
              <a:t> </a:t>
            </a:r>
            <a:r>
              <a:rPr lang="hr-HR" sz="1600" dirty="0" smtClean="0"/>
              <a:t>i</a:t>
            </a:r>
            <a:r>
              <a:rPr lang="hr-HR" sz="1600" dirty="0" smtClean="0">
                <a:solidFill>
                  <a:srgbClr val="FF0000"/>
                </a:solidFill>
              </a:rPr>
              <a:t> ezofagealna </a:t>
            </a:r>
            <a:r>
              <a:rPr lang="hr-HR" sz="1600" dirty="0" smtClean="0"/>
              <a:t>faza</a:t>
            </a:r>
            <a:r>
              <a:rPr lang="hr-HR" sz="1600" dirty="0" smtClean="0">
                <a:solidFill>
                  <a:srgbClr val="FF0000"/>
                </a:solidFill>
              </a:rPr>
              <a:t> </a:t>
            </a:r>
            <a:r>
              <a:rPr lang="hr-HR" sz="1600" dirty="0" smtClean="0"/>
              <a:t>gutanja) </a:t>
            </a:r>
            <a:r>
              <a:rPr lang="hr-HR" sz="1200" dirty="0" smtClean="0"/>
              <a:t>/glavne vrste disfagija/</a:t>
            </a:r>
          </a:p>
          <a:p>
            <a:endParaRPr lang="hr-HR" sz="1600" dirty="0"/>
          </a:p>
          <a:p>
            <a:r>
              <a:rPr lang="hr-HR" sz="1600" dirty="0" smtClean="0">
                <a:solidFill>
                  <a:srgbClr val="FF0000"/>
                </a:solidFill>
              </a:rPr>
              <a:t>Pred-oralna</a:t>
            </a:r>
            <a:r>
              <a:rPr lang="hr-HR" sz="1600" dirty="0" smtClean="0"/>
              <a:t> (anticipatorna, </a:t>
            </a:r>
            <a:r>
              <a:rPr lang="hr-HR" sz="1600" dirty="0" err="1" smtClean="0"/>
              <a:t>cefalička</a:t>
            </a:r>
            <a:r>
              <a:rPr lang="hr-HR" sz="1600" dirty="0" smtClean="0"/>
              <a:t>) faza: izgled i miris hrane </a:t>
            </a:r>
            <a:r>
              <a:rPr lang="hr-HR" sz="1600" u="sng" dirty="0" smtClean="0"/>
              <a:t>aktiviraju lučenje žlijezda slinovnica</a:t>
            </a:r>
            <a:r>
              <a:rPr lang="hr-HR" sz="1600" dirty="0" smtClean="0"/>
              <a:t>, te aktiviraju </a:t>
            </a:r>
            <a:r>
              <a:rPr lang="hr-HR" sz="1600" dirty="0" err="1" smtClean="0"/>
              <a:t>parasimp</a:t>
            </a:r>
            <a:r>
              <a:rPr lang="hr-HR" sz="1600" dirty="0" smtClean="0"/>
              <a:t>. jezgru (N. </a:t>
            </a:r>
            <a:r>
              <a:rPr lang="hr-HR" sz="1600" dirty="0" err="1" smtClean="0"/>
              <a:t>posterior</a:t>
            </a:r>
            <a:r>
              <a:rPr lang="hr-HR" sz="1600" dirty="0" smtClean="0"/>
              <a:t> n. X) koja daje </a:t>
            </a:r>
            <a:r>
              <a:rPr lang="hr-HR" sz="1600" dirty="0" err="1" smtClean="0"/>
              <a:t>parasimp</a:t>
            </a:r>
            <a:r>
              <a:rPr lang="hr-HR" sz="1600" dirty="0" smtClean="0"/>
              <a:t>. vlakna za probavnu cijev, napose </a:t>
            </a:r>
            <a:r>
              <a:rPr lang="hr-HR" sz="1600" u="sng" dirty="0" err="1" smtClean="0"/>
              <a:t>plexus</a:t>
            </a:r>
            <a:r>
              <a:rPr lang="hr-HR" sz="1600" u="sng" dirty="0" smtClean="0"/>
              <a:t> </a:t>
            </a:r>
            <a:r>
              <a:rPr lang="hr-HR" sz="1600" u="sng" dirty="0" err="1" smtClean="0"/>
              <a:t>myentericus</a:t>
            </a:r>
            <a:endParaRPr lang="hr-HR" sz="16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7257703" y="0"/>
            <a:ext cx="192280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100" dirty="0"/>
              <a:t>Z</a:t>
            </a:r>
            <a:r>
              <a:rPr lang="hr-HR" sz="1100" dirty="0" smtClean="0"/>
              <a:t>apočinje sredinom trudnoće kad fetus počne gutati velike količine </a:t>
            </a:r>
            <a:r>
              <a:rPr lang="hr-HR" sz="1100" dirty="0" err="1" smtClean="0"/>
              <a:t>amnijske</a:t>
            </a:r>
            <a:r>
              <a:rPr lang="hr-HR" sz="1100" dirty="0" smtClean="0"/>
              <a:t> tekućine. </a:t>
            </a:r>
            <a:r>
              <a:rPr lang="en-US" sz="1100" dirty="0" err="1" smtClean="0"/>
              <a:t>Odrasla</a:t>
            </a:r>
            <a:r>
              <a:rPr lang="en-US" sz="1100" dirty="0" smtClean="0"/>
              <a:t> </a:t>
            </a:r>
            <a:r>
              <a:rPr lang="en-US" sz="1100" dirty="0" err="1" smtClean="0"/>
              <a:t>osoba</a:t>
            </a:r>
            <a:r>
              <a:rPr lang="en-US" sz="1100" dirty="0" smtClean="0"/>
              <a:t> </a:t>
            </a:r>
            <a:r>
              <a:rPr lang="en-US" sz="1100" dirty="0" err="1"/>
              <a:t>guta</a:t>
            </a:r>
            <a:r>
              <a:rPr lang="en-US" sz="1100" dirty="0"/>
              <a:t> </a:t>
            </a:r>
            <a:r>
              <a:rPr lang="hr-HR" sz="1100" dirty="0" smtClean="0"/>
              <a:t>1/min =</a:t>
            </a:r>
            <a:r>
              <a:rPr lang="en-US" sz="1100" dirty="0" smtClean="0"/>
              <a:t> </a:t>
            </a:r>
            <a:r>
              <a:rPr lang="hr-HR" sz="1100" dirty="0" smtClean="0"/>
              <a:t>15</a:t>
            </a:r>
            <a:r>
              <a:rPr lang="en-US" sz="1100" dirty="0" smtClean="0"/>
              <a:t>00</a:t>
            </a:r>
            <a:r>
              <a:rPr lang="hr-HR" sz="1100" dirty="0" smtClean="0"/>
              <a:t>/dan</a:t>
            </a:r>
            <a:endParaRPr lang="en-US" sz="1100" dirty="0"/>
          </a:p>
          <a:p>
            <a:pPr algn="just"/>
            <a:endParaRPr lang="vi-VN" sz="11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3803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76064"/>
          </a:xfrm>
        </p:spPr>
        <p:txBody>
          <a:bodyPr>
            <a:normAutofit fontScale="90000"/>
          </a:bodyPr>
          <a:lstStyle/>
          <a:p>
            <a:r>
              <a:rPr lang="hr-HR" dirty="0" err="1" smtClean="0"/>
              <a:t>Kranijalni</a:t>
            </a:r>
            <a:r>
              <a:rPr lang="hr-HR" dirty="0" smtClean="0"/>
              <a:t> živci uključeni u gutanje (ukratko)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62373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1400" b="1" i="1" dirty="0" smtClean="0">
                <a:latin typeface="Arial,Helvetica"/>
              </a:rPr>
              <a:t>n. V</a:t>
            </a:r>
            <a:endParaRPr lang="en-US" sz="1400" dirty="0"/>
          </a:p>
          <a:p>
            <a:r>
              <a:rPr lang="en-US" sz="1200" b="1" i="1" dirty="0" smtClean="0">
                <a:solidFill>
                  <a:srgbClr val="FF0000"/>
                </a:solidFill>
                <a:latin typeface="Arial,Helvetica"/>
              </a:rPr>
              <a:t>Motor</a:t>
            </a:r>
            <a:r>
              <a:rPr lang="hr-HR" sz="1200" b="1" i="1" dirty="0" err="1" smtClean="0">
                <a:solidFill>
                  <a:srgbClr val="FF0000"/>
                </a:solidFill>
                <a:latin typeface="Arial,Helvetica"/>
              </a:rPr>
              <a:t>ičke</a:t>
            </a:r>
            <a:r>
              <a:rPr lang="hr-HR" sz="1200" b="1" i="1" dirty="0" smtClean="0">
                <a:solidFill>
                  <a:srgbClr val="FF0000"/>
                </a:solidFill>
                <a:latin typeface="Arial,Helvetica"/>
              </a:rPr>
              <a:t> komponente</a:t>
            </a:r>
            <a:r>
              <a:rPr lang="hr-HR" sz="1200" b="1" i="1" dirty="0" smtClean="0">
                <a:latin typeface="Arial,Helvetica"/>
              </a:rPr>
              <a:t>: - </a:t>
            </a:r>
            <a:r>
              <a:rPr lang="hr-HR" sz="1200" b="1" i="1" dirty="0" err="1" smtClean="0">
                <a:latin typeface="Arial,Helvetica"/>
              </a:rPr>
              <a:t>inervacija</a:t>
            </a:r>
            <a:r>
              <a:rPr lang="hr-HR" sz="1200" b="1" i="1" dirty="0" smtClean="0">
                <a:latin typeface="Arial,Helvetica"/>
              </a:rPr>
              <a:t> žvačnih mišića, </a:t>
            </a:r>
            <a:r>
              <a:rPr lang="hr-HR" sz="1200" b="1" i="1" dirty="0" err="1" smtClean="0">
                <a:latin typeface="Arial,Helvetica"/>
              </a:rPr>
              <a:t>inervacija</a:t>
            </a:r>
            <a:r>
              <a:rPr lang="hr-HR" sz="1200" b="1" i="1" dirty="0" smtClean="0">
                <a:latin typeface="Arial,Helvetica"/>
              </a:rPr>
              <a:t> m. </a:t>
            </a:r>
            <a:r>
              <a:rPr lang="hr-HR" sz="1200" b="1" i="1" dirty="0" err="1" smtClean="0">
                <a:latin typeface="Arial,Helvetica"/>
              </a:rPr>
              <a:t>tensor</a:t>
            </a:r>
            <a:r>
              <a:rPr lang="hr-HR" sz="1200" b="1" i="1" dirty="0" smtClean="0">
                <a:latin typeface="Arial,Helvetica"/>
              </a:rPr>
              <a:t> veli palatini, pomoć n. IX u podizanju grkljana</a:t>
            </a:r>
          </a:p>
          <a:p>
            <a:r>
              <a:rPr lang="hr-HR" sz="1200" b="1" i="1" dirty="0" smtClean="0">
                <a:solidFill>
                  <a:srgbClr val="92D050"/>
                </a:solidFill>
                <a:latin typeface="Arial,Helvetica"/>
              </a:rPr>
              <a:t>Osjetne</a:t>
            </a:r>
            <a:r>
              <a:rPr lang="en-US" sz="1200" b="1" i="1" dirty="0" smtClean="0">
                <a:solidFill>
                  <a:srgbClr val="92D050"/>
                </a:solidFill>
                <a:latin typeface="Arial,Helvetica"/>
              </a:rPr>
              <a:t> </a:t>
            </a:r>
            <a:r>
              <a:rPr lang="hr-HR" sz="1200" b="1" i="1" dirty="0" smtClean="0">
                <a:solidFill>
                  <a:srgbClr val="92D050"/>
                </a:solidFill>
                <a:latin typeface="Arial,Helvetica"/>
              </a:rPr>
              <a:t>k</a:t>
            </a:r>
            <a:r>
              <a:rPr lang="en-US" sz="1200" b="1" i="1" dirty="0" err="1" smtClean="0">
                <a:solidFill>
                  <a:srgbClr val="92D050"/>
                </a:solidFill>
                <a:latin typeface="Arial,Helvetica"/>
              </a:rPr>
              <a:t>omponent</a:t>
            </a:r>
            <a:r>
              <a:rPr lang="hr-HR" sz="1200" b="1" i="1" dirty="0" smtClean="0">
                <a:solidFill>
                  <a:srgbClr val="92D050"/>
                </a:solidFill>
                <a:latin typeface="Arial,Helvetica"/>
              </a:rPr>
              <a:t>e</a:t>
            </a:r>
            <a:r>
              <a:rPr lang="hr-HR" sz="1200" b="1" i="1" dirty="0" smtClean="0">
                <a:latin typeface="Arial,Helvetica"/>
              </a:rPr>
              <a:t>: - sav osjet osim okusa iz jezika, sve osjetne informacije iz područja lica, usne šupljine i donje čeljusti</a:t>
            </a:r>
          </a:p>
          <a:p>
            <a:pPr marL="0" indent="0" algn="ctr">
              <a:buNone/>
            </a:pPr>
            <a:r>
              <a:rPr lang="hr-HR" sz="1400" b="1" i="1" dirty="0" smtClean="0">
                <a:latin typeface="Arial,Helvetica"/>
              </a:rPr>
              <a:t>n. VII</a:t>
            </a:r>
          </a:p>
          <a:p>
            <a:r>
              <a:rPr lang="en-US" sz="1200" b="1" i="1" dirty="0" smtClean="0">
                <a:solidFill>
                  <a:srgbClr val="FF0000"/>
                </a:solidFill>
                <a:latin typeface="Arial,Helvetica"/>
              </a:rPr>
              <a:t>Motor</a:t>
            </a:r>
            <a:r>
              <a:rPr lang="hr-HR" sz="1200" b="1" i="1" dirty="0" err="1" smtClean="0">
                <a:solidFill>
                  <a:srgbClr val="FF0000"/>
                </a:solidFill>
                <a:latin typeface="Arial,Helvetica"/>
              </a:rPr>
              <a:t>ičke</a:t>
            </a:r>
            <a:r>
              <a:rPr lang="en-US" sz="1200" b="1" i="1" dirty="0" smtClean="0">
                <a:solidFill>
                  <a:srgbClr val="FF0000"/>
                </a:solidFill>
                <a:latin typeface="Arial,Helvetica"/>
              </a:rPr>
              <a:t> </a:t>
            </a:r>
            <a:r>
              <a:rPr lang="hr-HR" sz="1200" b="1" i="1" dirty="0" smtClean="0">
                <a:solidFill>
                  <a:srgbClr val="FF0000"/>
                </a:solidFill>
                <a:latin typeface="Arial,Helvetica"/>
              </a:rPr>
              <a:t>k</a:t>
            </a:r>
            <a:r>
              <a:rPr lang="en-US" sz="1200" b="1" i="1" dirty="0" err="1" smtClean="0">
                <a:solidFill>
                  <a:srgbClr val="FF0000"/>
                </a:solidFill>
                <a:latin typeface="Arial,Helvetica"/>
              </a:rPr>
              <a:t>omponent</a:t>
            </a:r>
            <a:r>
              <a:rPr lang="hr-HR" sz="1200" b="1" i="1" dirty="0" smtClean="0">
                <a:solidFill>
                  <a:srgbClr val="FF0000"/>
                </a:solidFill>
                <a:latin typeface="Arial,Helvetica"/>
              </a:rPr>
              <a:t>e</a:t>
            </a:r>
            <a:r>
              <a:rPr lang="hr-HR" sz="1200" b="1" i="1" dirty="0" smtClean="0">
                <a:latin typeface="Arial,Helvetica"/>
              </a:rPr>
              <a:t>: - </a:t>
            </a:r>
            <a:r>
              <a:rPr lang="hr-HR" sz="1200" b="1" i="1" dirty="0" err="1" smtClean="0">
                <a:latin typeface="Arial,Helvetica"/>
              </a:rPr>
              <a:t>inervacija</a:t>
            </a:r>
            <a:r>
              <a:rPr lang="hr-HR" sz="1200" b="1" i="1" dirty="0" smtClean="0">
                <a:latin typeface="Arial,Helvetica"/>
              </a:rPr>
              <a:t> mišića usnica, kružnog mišića usta i </a:t>
            </a:r>
            <a:r>
              <a:rPr lang="hr-HR" sz="1200" b="1" i="1" dirty="0" err="1" smtClean="0">
                <a:latin typeface="Arial,Helvetica"/>
              </a:rPr>
              <a:t>zigomatikusa</a:t>
            </a:r>
            <a:r>
              <a:rPr lang="hr-HR" sz="1200" b="1" i="1" dirty="0" smtClean="0">
                <a:latin typeface="Arial,Helvetica"/>
              </a:rPr>
              <a:t>; + </a:t>
            </a:r>
            <a:r>
              <a:rPr lang="hr-HR" sz="1200" b="1" i="1" dirty="0" err="1" smtClean="0">
                <a:latin typeface="Arial,Helvetica"/>
              </a:rPr>
              <a:t>inervacija</a:t>
            </a:r>
            <a:r>
              <a:rPr lang="hr-HR" sz="1200" b="1" i="1" dirty="0" smtClean="0">
                <a:latin typeface="Arial,Helvetica"/>
              </a:rPr>
              <a:t> </a:t>
            </a:r>
            <a:r>
              <a:rPr lang="hr-HR" sz="1200" b="1" i="1" dirty="0" err="1" smtClean="0">
                <a:latin typeface="Arial,Helvetica"/>
              </a:rPr>
              <a:t>bukcinatora</a:t>
            </a:r>
            <a:endParaRPr lang="en-US" sz="1200" dirty="0"/>
          </a:p>
          <a:p>
            <a:r>
              <a:rPr lang="hr-HR" sz="1200" b="1" i="1" dirty="0" smtClean="0">
                <a:solidFill>
                  <a:srgbClr val="92D050"/>
                </a:solidFill>
                <a:latin typeface="Arial,Helvetica"/>
              </a:rPr>
              <a:t>Osjetna</a:t>
            </a:r>
            <a:r>
              <a:rPr lang="en-US" sz="1200" b="1" i="1" dirty="0" smtClean="0">
                <a:solidFill>
                  <a:srgbClr val="92D050"/>
                </a:solidFill>
                <a:latin typeface="Arial,Helvetica"/>
              </a:rPr>
              <a:t> </a:t>
            </a:r>
            <a:r>
              <a:rPr lang="hr-HR" sz="1200" b="1" i="1" dirty="0" smtClean="0">
                <a:solidFill>
                  <a:srgbClr val="92D050"/>
                </a:solidFill>
                <a:latin typeface="Arial,Helvetica"/>
              </a:rPr>
              <a:t>k</a:t>
            </a:r>
            <a:r>
              <a:rPr lang="en-US" sz="1200" b="1" i="1" dirty="0" err="1" smtClean="0">
                <a:solidFill>
                  <a:srgbClr val="92D050"/>
                </a:solidFill>
                <a:latin typeface="Arial,Helvetica"/>
              </a:rPr>
              <a:t>omponent</a:t>
            </a:r>
            <a:r>
              <a:rPr lang="hr-HR" sz="1200" b="1" i="1" dirty="0" smtClean="0">
                <a:solidFill>
                  <a:srgbClr val="92D050"/>
                </a:solidFill>
                <a:latin typeface="Arial,Helvetica"/>
              </a:rPr>
              <a:t>a</a:t>
            </a:r>
            <a:r>
              <a:rPr lang="hr-HR" sz="1200" b="1" i="1" dirty="0" smtClean="0">
                <a:latin typeface="Arial,Helvetica"/>
              </a:rPr>
              <a:t>: - osjet iz prednje 2/3 jezika</a:t>
            </a:r>
          </a:p>
          <a:p>
            <a:pPr marL="0" indent="0" algn="ctr">
              <a:buNone/>
            </a:pPr>
            <a:r>
              <a:rPr lang="hr-HR" sz="1400" b="1" i="1" dirty="0" smtClean="0">
                <a:latin typeface="Arial,Helvetica"/>
              </a:rPr>
              <a:t>n. IX</a:t>
            </a:r>
            <a:endParaRPr lang="en-US" sz="1400" dirty="0"/>
          </a:p>
          <a:p>
            <a:r>
              <a:rPr lang="en-US" sz="1200" b="1" i="1" dirty="0" smtClean="0">
                <a:solidFill>
                  <a:srgbClr val="FF0000"/>
                </a:solidFill>
                <a:latin typeface="Arial,Helvetica"/>
              </a:rPr>
              <a:t>Motor</a:t>
            </a:r>
            <a:r>
              <a:rPr lang="hr-HR" sz="1200" b="1" i="1" dirty="0" err="1" smtClean="0">
                <a:solidFill>
                  <a:srgbClr val="FF0000"/>
                </a:solidFill>
                <a:latin typeface="Arial,Helvetica"/>
              </a:rPr>
              <a:t>ičke</a:t>
            </a:r>
            <a:r>
              <a:rPr lang="en-US" sz="1200" b="1" i="1" dirty="0" smtClean="0">
                <a:solidFill>
                  <a:srgbClr val="FF0000"/>
                </a:solidFill>
                <a:latin typeface="Arial,Helvetica"/>
              </a:rPr>
              <a:t> </a:t>
            </a:r>
            <a:r>
              <a:rPr lang="hr-HR" sz="1200" b="1" i="1" dirty="0" smtClean="0">
                <a:solidFill>
                  <a:srgbClr val="FF0000"/>
                </a:solidFill>
                <a:latin typeface="Arial,Helvetica"/>
              </a:rPr>
              <a:t>k</a:t>
            </a:r>
            <a:r>
              <a:rPr lang="en-US" sz="1200" b="1" i="1" dirty="0" err="1" smtClean="0">
                <a:solidFill>
                  <a:srgbClr val="FF0000"/>
                </a:solidFill>
                <a:latin typeface="Arial,Helvetica"/>
              </a:rPr>
              <a:t>omponent</a:t>
            </a:r>
            <a:r>
              <a:rPr lang="hr-HR" sz="1200" b="1" i="1" dirty="0" smtClean="0">
                <a:solidFill>
                  <a:srgbClr val="FF0000"/>
                </a:solidFill>
                <a:latin typeface="Arial,Helvetica"/>
              </a:rPr>
              <a:t>e</a:t>
            </a:r>
            <a:r>
              <a:rPr lang="hr-HR" sz="1200" b="1" i="1" dirty="0" smtClean="0">
                <a:latin typeface="Arial,Helvetica"/>
              </a:rPr>
              <a:t>: - </a:t>
            </a:r>
            <a:r>
              <a:rPr lang="hr-HR" sz="1200" b="1" i="1" dirty="0" err="1" smtClean="0">
                <a:latin typeface="Arial,Helvetica"/>
              </a:rPr>
              <a:t>inervacija</a:t>
            </a:r>
            <a:r>
              <a:rPr lang="hr-HR" sz="1200" b="1" i="1" dirty="0" smtClean="0">
                <a:latin typeface="Arial,Helvetica"/>
              </a:rPr>
              <a:t> slinovnica u ustima; pomoć n. X u </a:t>
            </a:r>
            <a:r>
              <a:rPr lang="hr-HR" sz="1200" b="1" i="1" dirty="0" err="1" smtClean="0">
                <a:latin typeface="Arial,Helvetica"/>
              </a:rPr>
              <a:t>inervaciji</a:t>
            </a:r>
            <a:r>
              <a:rPr lang="hr-HR" sz="1200" b="1" i="1" dirty="0" smtClean="0">
                <a:latin typeface="Arial,Helvetica"/>
              </a:rPr>
              <a:t> gornjeg </a:t>
            </a:r>
            <a:r>
              <a:rPr lang="hr-HR" sz="1200" b="1" i="1" dirty="0" err="1" smtClean="0">
                <a:latin typeface="Arial,Helvetica"/>
              </a:rPr>
              <a:t>faringealnog</a:t>
            </a:r>
            <a:r>
              <a:rPr lang="hr-HR" sz="1200" b="1" i="1" dirty="0" smtClean="0">
                <a:latin typeface="Arial,Helvetica"/>
              </a:rPr>
              <a:t> </a:t>
            </a:r>
            <a:r>
              <a:rPr lang="hr-HR" sz="1200" b="1" i="1" dirty="0" err="1" smtClean="0">
                <a:latin typeface="Arial,Helvetica"/>
              </a:rPr>
              <a:t>konstriktora</a:t>
            </a:r>
            <a:r>
              <a:rPr lang="hr-HR" sz="1200" b="1" i="1" dirty="0" smtClean="0">
                <a:latin typeface="Arial,Helvetica"/>
              </a:rPr>
              <a:t>; </a:t>
            </a:r>
            <a:r>
              <a:rPr lang="hr-HR" sz="1200" b="1" i="1" dirty="0" err="1" smtClean="0">
                <a:latin typeface="Arial,Helvetica"/>
              </a:rPr>
              <a:t>inervacija</a:t>
            </a:r>
            <a:r>
              <a:rPr lang="hr-HR" sz="1200" b="1" i="1" dirty="0" smtClean="0">
                <a:latin typeface="Arial,Helvetica"/>
              </a:rPr>
              <a:t> m. </a:t>
            </a:r>
            <a:r>
              <a:rPr lang="hr-HR" sz="1200" b="1" i="1" dirty="0" err="1" smtClean="0">
                <a:latin typeface="Arial,Helvetica"/>
              </a:rPr>
              <a:t>stylopharyngeus</a:t>
            </a:r>
            <a:r>
              <a:rPr lang="hr-HR" sz="1200" b="1" i="1" dirty="0" smtClean="0">
                <a:latin typeface="Arial,Helvetica"/>
              </a:rPr>
              <a:t> (podiže ždrijelo za vrijeme </a:t>
            </a:r>
            <a:r>
              <a:rPr lang="hr-HR" sz="1200" b="1" i="1" dirty="0" err="1" smtClean="0">
                <a:latin typeface="Arial,Helvetica"/>
              </a:rPr>
              <a:t>faringealne</a:t>
            </a:r>
            <a:r>
              <a:rPr lang="hr-HR" sz="1200" b="1" i="1" dirty="0" smtClean="0">
                <a:latin typeface="Arial,Helvetica"/>
              </a:rPr>
              <a:t> faze gutanja, a to također pomaže </a:t>
            </a:r>
            <a:r>
              <a:rPr lang="hr-HR" sz="1200" b="1" i="1" dirty="0" err="1" smtClean="0">
                <a:latin typeface="Arial,Helvetica"/>
              </a:rPr>
              <a:t>ralaksaciji</a:t>
            </a:r>
            <a:r>
              <a:rPr lang="hr-HR" sz="1200" b="1" i="1" dirty="0" smtClean="0">
                <a:latin typeface="Arial,Helvetica"/>
              </a:rPr>
              <a:t> </a:t>
            </a:r>
            <a:r>
              <a:rPr lang="hr-HR" sz="1200" b="1" i="1" dirty="0" err="1" smtClean="0">
                <a:latin typeface="Arial,Helvetica"/>
              </a:rPr>
              <a:t>krikofaringealnog</a:t>
            </a:r>
            <a:r>
              <a:rPr lang="hr-HR" sz="1200" b="1" i="1" dirty="0" smtClean="0">
                <a:latin typeface="Arial,Helvetica"/>
              </a:rPr>
              <a:t> mišića)</a:t>
            </a:r>
          </a:p>
          <a:p>
            <a:r>
              <a:rPr lang="hr-HR" sz="1200" b="1" i="1" dirty="0" smtClean="0">
                <a:solidFill>
                  <a:srgbClr val="92D050"/>
                </a:solidFill>
                <a:latin typeface="Arial,Helvetica"/>
              </a:rPr>
              <a:t>Osjetne k</a:t>
            </a:r>
            <a:r>
              <a:rPr lang="en-US" sz="1200" b="1" i="1" dirty="0" err="1" smtClean="0">
                <a:solidFill>
                  <a:srgbClr val="92D050"/>
                </a:solidFill>
                <a:latin typeface="Arial,Helvetica"/>
              </a:rPr>
              <a:t>omponent</a:t>
            </a:r>
            <a:r>
              <a:rPr lang="hr-HR" sz="1200" b="1" i="1" dirty="0" smtClean="0">
                <a:solidFill>
                  <a:srgbClr val="92D050"/>
                </a:solidFill>
                <a:latin typeface="Arial,Helvetica"/>
              </a:rPr>
              <a:t>e</a:t>
            </a:r>
            <a:r>
              <a:rPr lang="hr-HR" sz="1200" b="1" i="1" dirty="0" smtClean="0">
                <a:latin typeface="Arial,Helvetica"/>
              </a:rPr>
              <a:t>: - sav osjet iz stražnje 1/3 jezika, kao i osjet iz mekog nepca i gornjih dijelova ždrijela (ozljeda može dovesti do unilateralnog gubitka refleksa povraćanja)</a:t>
            </a:r>
          </a:p>
          <a:p>
            <a:pPr marL="0" indent="0" algn="ctr">
              <a:buNone/>
            </a:pPr>
            <a:r>
              <a:rPr lang="hr-HR" sz="1400" b="1" i="1" dirty="0" smtClean="0">
                <a:latin typeface="Arial,Helvetica"/>
              </a:rPr>
              <a:t>n. </a:t>
            </a:r>
            <a:r>
              <a:rPr lang="hr-HR" sz="1400" b="1" i="1" dirty="0">
                <a:latin typeface="Arial,Helvetica"/>
              </a:rPr>
              <a:t>X</a:t>
            </a:r>
            <a:endParaRPr lang="en-US" sz="1400" dirty="0"/>
          </a:p>
          <a:p>
            <a:r>
              <a:rPr lang="en-US" sz="1200" b="1" i="1" dirty="0" smtClean="0">
                <a:solidFill>
                  <a:srgbClr val="FF0000"/>
                </a:solidFill>
                <a:latin typeface="Arial,Helvetica"/>
              </a:rPr>
              <a:t>Motor</a:t>
            </a:r>
            <a:r>
              <a:rPr lang="hr-HR" sz="1200" b="1" i="1" dirty="0" err="1" smtClean="0">
                <a:solidFill>
                  <a:srgbClr val="FF0000"/>
                </a:solidFill>
                <a:latin typeface="Arial,Helvetica"/>
              </a:rPr>
              <a:t>ičke</a:t>
            </a:r>
            <a:r>
              <a:rPr lang="en-US" sz="1200" b="1" i="1" dirty="0" smtClean="0">
                <a:solidFill>
                  <a:srgbClr val="FF0000"/>
                </a:solidFill>
                <a:latin typeface="Arial,Helvetica"/>
              </a:rPr>
              <a:t> </a:t>
            </a:r>
            <a:r>
              <a:rPr lang="hr-HR" sz="1200" b="1" i="1" dirty="0" smtClean="0">
                <a:solidFill>
                  <a:srgbClr val="FF0000"/>
                </a:solidFill>
                <a:latin typeface="Arial,Helvetica"/>
              </a:rPr>
              <a:t>k</a:t>
            </a:r>
            <a:r>
              <a:rPr lang="en-US" sz="1200" b="1" i="1" dirty="0" err="1" smtClean="0">
                <a:solidFill>
                  <a:srgbClr val="FF0000"/>
                </a:solidFill>
                <a:latin typeface="Arial,Helvetica"/>
              </a:rPr>
              <a:t>omponent</a:t>
            </a:r>
            <a:r>
              <a:rPr lang="hr-HR" sz="1200" b="1" i="1" dirty="0" smtClean="0">
                <a:solidFill>
                  <a:srgbClr val="FF0000"/>
                </a:solidFill>
                <a:latin typeface="Arial,Helvetica"/>
              </a:rPr>
              <a:t>e</a:t>
            </a:r>
            <a:r>
              <a:rPr lang="hr-HR" sz="1200" b="1" i="1" dirty="0" smtClean="0">
                <a:latin typeface="Arial,Helvetica"/>
              </a:rPr>
              <a:t>: - podizanje mekog nepca putem kontrakcije m. </a:t>
            </a:r>
            <a:r>
              <a:rPr lang="hr-HR" sz="1200" b="1" i="1" dirty="0" err="1" smtClean="0">
                <a:latin typeface="Arial,Helvetica"/>
              </a:rPr>
              <a:t>levator</a:t>
            </a:r>
            <a:r>
              <a:rPr lang="hr-HR" sz="1200" b="1" i="1" dirty="0" smtClean="0">
                <a:latin typeface="Arial,Helvetica"/>
              </a:rPr>
              <a:t> veli palatini i m. </a:t>
            </a:r>
            <a:r>
              <a:rPr lang="hr-HR" sz="1200" b="1" i="1" dirty="0" err="1" smtClean="0">
                <a:latin typeface="Arial,Helvetica"/>
              </a:rPr>
              <a:t>palatoglossus</a:t>
            </a:r>
            <a:r>
              <a:rPr lang="hr-HR" sz="1200" b="1" i="1" dirty="0" smtClean="0">
                <a:latin typeface="Arial,Helvetica"/>
              </a:rPr>
              <a:t>; - zajedno s n. IX inervira </a:t>
            </a:r>
            <a:r>
              <a:rPr lang="hr-HR" sz="1200" b="1" i="1" dirty="0" err="1" smtClean="0">
                <a:latin typeface="Arial,Helvetica"/>
              </a:rPr>
              <a:t>faringealne</a:t>
            </a:r>
            <a:r>
              <a:rPr lang="hr-HR" sz="1200" b="1" i="1" dirty="0" smtClean="0">
                <a:latin typeface="Arial,Helvetica"/>
              </a:rPr>
              <a:t> </a:t>
            </a:r>
            <a:r>
              <a:rPr lang="hr-HR" sz="1200" b="1" i="1" dirty="0" err="1" smtClean="0">
                <a:latin typeface="Arial,Helvetica"/>
              </a:rPr>
              <a:t>konstriktore</a:t>
            </a:r>
            <a:r>
              <a:rPr lang="hr-HR" sz="1200" b="1" i="1" dirty="0" smtClean="0">
                <a:latin typeface="Arial,Helvetica"/>
              </a:rPr>
              <a:t>, kao i unutrašnje mišiće ždrijela (</a:t>
            </a:r>
            <a:r>
              <a:rPr lang="hr-HR" sz="1200" b="1" i="1" dirty="0" err="1" smtClean="0">
                <a:latin typeface="Arial,Helvetica"/>
              </a:rPr>
              <a:t>palato</a:t>
            </a:r>
            <a:r>
              <a:rPr lang="hr-HR" sz="1200" b="1" i="1" dirty="0" smtClean="0">
                <a:latin typeface="Arial,Helvetica"/>
              </a:rPr>
              <a:t>-, </a:t>
            </a:r>
            <a:r>
              <a:rPr lang="hr-HR" sz="1200" b="1" i="1" dirty="0" err="1" smtClean="0">
                <a:latin typeface="Arial,Helvetica"/>
              </a:rPr>
              <a:t>salpingo</a:t>
            </a:r>
            <a:r>
              <a:rPr lang="hr-HR" sz="1200" b="1" i="1" dirty="0" smtClean="0">
                <a:latin typeface="Arial,Helvetica"/>
              </a:rPr>
              <a:t>- i </a:t>
            </a:r>
            <a:r>
              <a:rPr lang="hr-HR" sz="1200" b="1" i="1" dirty="0" err="1" smtClean="0">
                <a:latin typeface="Arial,Helvetica"/>
              </a:rPr>
              <a:t>stilofaringeus</a:t>
            </a:r>
            <a:r>
              <a:rPr lang="hr-HR" sz="1200" b="1" i="1" dirty="0" smtClean="0">
                <a:latin typeface="Arial,Helvetica"/>
              </a:rPr>
              <a:t>) koji podižu ždrijelo tijekom gutanja; također kontrolira ezofagealne mišiće (jedini </a:t>
            </a:r>
            <a:r>
              <a:rPr lang="hr-HR" sz="1200" b="1" i="1" dirty="0" err="1" smtClean="0">
                <a:latin typeface="Arial,Helvetica"/>
              </a:rPr>
              <a:t>kranijalni</a:t>
            </a:r>
            <a:r>
              <a:rPr lang="hr-HR" sz="1200" b="1" i="1" dirty="0" smtClean="0">
                <a:latin typeface="Arial,Helvetica"/>
              </a:rPr>
              <a:t> živac koji utječe na strukture ispod razine vrata)</a:t>
            </a:r>
          </a:p>
          <a:p>
            <a:r>
              <a:rPr lang="hr-HR" sz="1200" b="1" i="1" dirty="0" smtClean="0">
                <a:solidFill>
                  <a:srgbClr val="92D050"/>
                </a:solidFill>
                <a:latin typeface="Arial,Helvetica"/>
              </a:rPr>
              <a:t>Osjetne komponente</a:t>
            </a:r>
            <a:r>
              <a:rPr lang="hr-HR" sz="1200" b="1" i="1" dirty="0" smtClean="0">
                <a:latin typeface="Arial,Helvetica"/>
              </a:rPr>
              <a:t>: - prenosi osjet iz područja mekog nepca, stražnjih i donjih dijelova ždrijela, te grkljana</a:t>
            </a:r>
          </a:p>
          <a:p>
            <a:pPr marL="0" indent="0" algn="ctr">
              <a:buNone/>
            </a:pPr>
            <a:r>
              <a:rPr lang="hr-HR" sz="1400" b="1" i="1" dirty="0" smtClean="0">
                <a:latin typeface="Arial,Helvetica"/>
              </a:rPr>
              <a:t>n. XI spinalni dio</a:t>
            </a:r>
            <a:endParaRPr lang="en-US" sz="1400" dirty="0"/>
          </a:p>
          <a:p>
            <a:r>
              <a:rPr lang="en-US" sz="1200" b="1" i="1" dirty="0" smtClean="0">
                <a:solidFill>
                  <a:srgbClr val="FF0000"/>
                </a:solidFill>
                <a:latin typeface="Arial,Helvetica"/>
              </a:rPr>
              <a:t>Motor</a:t>
            </a:r>
            <a:r>
              <a:rPr lang="hr-HR" sz="1200" b="1" i="1" dirty="0" err="1" smtClean="0">
                <a:solidFill>
                  <a:srgbClr val="FF0000"/>
                </a:solidFill>
                <a:latin typeface="Arial,Helvetica"/>
              </a:rPr>
              <a:t>ičke</a:t>
            </a:r>
            <a:r>
              <a:rPr lang="en-US" sz="1200" b="1" i="1" dirty="0" smtClean="0">
                <a:solidFill>
                  <a:srgbClr val="FF0000"/>
                </a:solidFill>
                <a:latin typeface="Arial,Helvetica"/>
              </a:rPr>
              <a:t> </a:t>
            </a:r>
            <a:r>
              <a:rPr lang="hr-HR" sz="1200" b="1" i="1" dirty="0" smtClean="0">
                <a:solidFill>
                  <a:srgbClr val="FF0000"/>
                </a:solidFill>
                <a:latin typeface="Arial,Helvetica"/>
              </a:rPr>
              <a:t>k</a:t>
            </a:r>
            <a:r>
              <a:rPr lang="en-US" sz="1200" b="1" i="1" dirty="0" err="1" smtClean="0">
                <a:solidFill>
                  <a:srgbClr val="FF0000"/>
                </a:solidFill>
                <a:latin typeface="Arial,Helvetica"/>
              </a:rPr>
              <a:t>omponent</a:t>
            </a:r>
            <a:r>
              <a:rPr lang="hr-HR" sz="1200" b="1" i="1" dirty="0" smtClean="0">
                <a:solidFill>
                  <a:srgbClr val="FF0000"/>
                </a:solidFill>
                <a:latin typeface="Arial,Helvetica"/>
              </a:rPr>
              <a:t>e</a:t>
            </a:r>
            <a:r>
              <a:rPr lang="hr-HR" sz="1200" b="1" i="1" dirty="0" smtClean="0">
                <a:latin typeface="Arial,Helvetica"/>
              </a:rPr>
              <a:t>: - inervira m. </a:t>
            </a:r>
            <a:r>
              <a:rPr lang="hr-HR" sz="1200" b="1" i="1" dirty="0" err="1" smtClean="0">
                <a:latin typeface="Arial,Helvetica"/>
              </a:rPr>
              <a:t>palatopharyngeus</a:t>
            </a:r>
            <a:r>
              <a:rPr lang="hr-HR" sz="1200" b="1" i="1" dirty="0" smtClean="0">
                <a:latin typeface="Arial,Helvetica"/>
              </a:rPr>
              <a:t> (koji spušta meko nepce i steže ždrijelo); - inervira m. </a:t>
            </a:r>
            <a:r>
              <a:rPr lang="hr-HR" sz="1200" b="1" i="1" dirty="0" err="1" smtClean="0">
                <a:latin typeface="Arial,Helvetica"/>
              </a:rPr>
              <a:t>uvulae</a:t>
            </a:r>
            <a:r>
              <a:rPr lang="hr-HR" sz="1200" b="1" i="1" dirty="0" smtClean="0">
                <a:latin typeface="Arial,Helvetica"/>
              </a:rPr>
              <a:t> koji napinje meko nepce; - s n. X inervira m. </a:t>
            </a:r>
            <a:r>
              <a:rPr lang="hr-HR" sz="1200" b="1" i="1" dirty="0" err="1" smtClean="0">
                <a:latin typeface="Arial,Helvetica"/>
              </a:rPr>
              <a:t>levator</a:t>
            </a:r>
            <a:r>
              <a:rPr lang="hr-HR" sz="1200" b="1" i="1" dirty="0" smtClean="0">
                <a:latin typeface="Arial,Helvetica"/>
              </a:rPr>
              <a:t> veli palatini</a:t>
            </a:r>
          </a:p>
          <a:p>
            <a:pPr marL="0" indent="0" algn="ctr">
              <a:buNone/>
            </a:pPr>
            <a:r>
              <a:rPr lang="hr-HR" sz="1400" b="1" i="1" dirty="0" smtClean="0">
                <a:latin typeface="Arial,Helvetica"/>
              </a:rPr>
              <a:t>n. </a:t>
            </a:r>
            <a:r>
              <a:rPr lang="en-US" sz="1400" b="1" i="1" dirty="0" smtClean="0">
                <a:latin typeface="Arial,Helvetica"/>
              </a:rPr>
              <a:t>XII</a:t>
            </a:r>
            <a:endParaRPr lang="en-US" sz="1400" dirty="0"/>
          </a:p>
          <a:p>
            <a:r>
              <a:rPr lang="en-US" sz="1200" b="1" i="1" dirty="0" smtClean="0">
                <a:solidFill>
                  <a:srgbClr val="FF0000"/>
                </a:solidFill>
                <a:latin typeface="Arial,Helvetica"/>
              </a:rPr>
              <a:t>Motor</a:t>
            </a:r>
            <a:r>
              <a:rPr lang="hr-HR" sz="1200" b="1" i="1" dirty="0" err="1" smtClean="0">
                <a:solidFill>
                  <a:srgbClr val="FF0000"/>
                </a:solidFill>
                <a:latin typeface="Arial,Helvetica"/>
              </a:rPr>
              <a:t>ičke</a:t>
            </a:r>
            <a:r>
              <a:rPr lang="en-US" sz="1200" b="1" i="1" dirty="0" smtClean="0">
                <a:solidFill>
                  <a:srgbClr val="FF0000"/>
                </a:solidFill>
                <a:latin typeface="Arial,Helvetica"/>
              </a:rPr>
              <a:t> </a:t>
            </a:r>
            <a:r>
              <a:rPr lang="hr-HR" sz="1200" b="1" i="1" dirty="0" smtClean="0">
                <a:solidFill>
                  <a:srgbClr val="FF0000"/>
                </a:solidFill>
                <a:latin typeface="Arial,Helvetica"/>
              </a:rPr>
              <a:t>k</a:t>
            </a:r>
            <a:r>
              <a:rPr lang="en-US" sz="1200" b="1" i="1" dirty="0" err="1" smtClean="0">
                <a:solidFill>
                  <a:srgbClr val="FF0000"/>
                </a:solidFill>
                <a:latin typeface="Arial,Helvetica"/>
              </a:rPr>
              <a:t>omponent</a:t>
            </a:r>
            <a:r>
              <a:rPr lang="hr-HR" sz="1200" b="1" i="1" dirty="0" smtClean="0">
                <a:solidFill>
                  <a:srgbClr val="FF0000"/>
                </a:solidFill>
                <a:latin typeface="Arial,Helvetica"/>
              </a:rPr>
              <a:t>e</a:t>
            </a:r>
            <a:r>
              <a:rPr lang="hr-HR" sz="1200" b="1" i="1" dirty="0" smtClean="0">
                <a:latin typeface="Arial,Helvetica"/>
              </a:rPr>
              <a:t>: - inervira sve vanjske i unutrašnje mišiće jezika, osim </a:t>
            </a:r>
            <a:r>
              <a:rPr lang="hr-HR" sz="1200" b="1" i="1" dirty="0" err="1" smtClean="0">
                <a:latin typeface="Arial,Helvetica"/>
              </a:rPr>
              <a:t>palatoglosusa</a:t>
            </a:r>
            <a:r>
              <a:rPr lang="hr-HR" sz="1200" b="1" i="1" dirty="0" smtClean="0">
                <a:latin typeface="Arial,Helvetica"/>
              </a:rPr>
              <a:t> (koji je zapravo nepčani mišić, a inervira ga n. X)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34853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Velum</a:t>
            </a:r>
            <a:r>
              <a:rPr lang="hr-HR" dirty="0" smtClean="0"/>
              <a:t> </a:t>
            </a:r>
            <a:r>
              <a:rPr lang="hr-HR" dirty="0" err="1" smtClean="0"/>
              <a:t>palatinum</a:t>
            </a:r>
            <a:r>
              <a:rPr lang="hr-HR" dirty="0" smtClean="0"/>
              <a:t> (</a:t>
            </a:r>
            <a:r>
              <a:rPr lang="hr-HR" dirty="0" err="1" smtClean="0"/>
              <a:t>palatum</a:t>
            </a:r>
            <a:r>
              <a:rPr lang="hr-HR" dirty="0" smtClean="0"/>
              <a:t> </a:t>
            </a:r>
            <a:r>
              <a:rPr lang="hr-HR" dirty="0" err="1" smtClean="0"/>
              <a:t>molle</a:t>
            </a:r>
            <a:r>
              <a:rPr lang="hr-H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 smtClean="0"/>
              <a:t>5 mišića kontrolira pomicanje mekog nepca:</a:t>
            </a:r>
          </a:p>
          <a:p>
            <a:endParaRPr lang="hr-HR" dirty="0" smtClean="0"/>
          </a:p>
          <a:p>
            <a:pPr>
              <a:buFontTx/>
              <a:buChar char="-"/>
            </a:pPr>
            <a:r>
              <a:rPr lang="hr-HR" dirty="0" smtClean="0"/>
              <a:t>m. </a:t>
            </a:r>
            <a:r>
              <a:rPr lang="hr-HR" dirty="0" err="1" smtClean="0"/>
              <a:t>platoglossus</a:t>
            </a:r>
            <a:r>
              <a:rPr lang="hr-HR" dirty="0" smtClean="0"/>
              <a:t> (n. X) i </a:t>
            </a:r>
            <a:r>
              <a:rPr lang="hr-HR" dirty="0" err="1" smtClean="0"/>
              <a:t>levator</a:t>
            </a:r>
            <a:r>
              <a:rPr lang="hr-HR" dirty="0" smtClean="0"/>
              <a:t> veli palatini (n. X) podižu meko nepce</a:t>
            </a:r>
          </a:p>
          <a:p>
            <a:pPr>
              <a:buFontTx/>
              <a:buChar char="-"/>
            </a:pPr>
            <a:endParaRPr lang="hr-HR" dirty="0" smtClean="0"/>
          </a:p>
          <a:p>
            <a:pPr>
              <a:buFontTx/>
              <a:buChar char="-"/>
            </a:pPr>
            <a:r>
              <a:rPr lang="hr-HR" dirty="0" smtClean="0"/>
              <a:t>m. </a:t>
            </a:r>
            <a:r>
              <a:rPr lang="hr-HR" dirty="0" err="1" smtClean="0"/>
              <a:t>tensor</a:t>
            </a:r>
            <a:r>
              <a:rPr lang="hr-HR" dirty="0" smtClean="0"/>
              <a:t> ve</a:t>
            </a:r>
            <a:r>
              <a:rPr lang="en-US" dirty="0" smtClean="0"/>
              <a:t>li </a:t>
            </a:r>
            <a:r>
              <a:rPr lang="en-US" dirty="0" err="1" smtClean="0"/>
              <a:t>palatini</a:t>
            </a:r>
            <a:r>
              <a:rPr lang="hr-HR" dirty="0" smtClean="0"/>
              <a:t> (n. V)</a:t>
            </a:r>
            <a:r>
              <a:rPr lang="en-US" dirty="0" smtClean="0"/>
              <a:t> </a:t>
            </a:r>
            <a:r>
              <a:rPr lang="hr-HR" dirty="0" smtClean="0"/>
              <a:t>napinje meko nepce</a:t>
            </a:r>
          </a:p>
          <a:p>
            <a:pPr>
              <a:buFontTx/>
              <a:buChar char="-"/>
            </a:pPr>
            <a:endParaRPr lang="hr-HR" dirty="0" smtClean="0"/>
          </a:p>
          <a:p>
            <a:pPr>
              <a:buFontTx/>
              <a:buChar char="-"/>
            </a:pPr>
            <a:r>
              <a:rPr lang="hr-HR" dirty="0" smtClean="0"/>
              <a:t>m. </a:t>
            </a:r>
            <a:r>
              <a:rPr lang="hr-HR" dirty="0" err="1" smtClean="0"/>
              <a:t>palatopharyngeus</a:t>
            </a:r>
            <a:r>
              <a:rPr lang="hr-HR" dirty="0" smtClean="0"/>
              <a:t> i m. </a:t>
            </a:r>
            <a:r>
              <a:rPr lang="hr-HR" dirty="0" err="1" smtClean="0"/>
              <a:t>uvulae</a:t>
            </a:r>
            <a:r>
              <a:rPr lang="hr-HR" dirty="0" smtClean="0"/>
              <a:t> (n. XI) spuštaju i skraćuju nepce</a:t>
            </a:r>
          </a:p>
          <a:p>
            <a:pPr>
              <a:buFontTx/>
              <a:buChar char="-"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Poremećaji </a:t>
            </a:r>
            <a:r>
              <a:rPr lang="hr-HR" dirty="0" err="1" smtClean="0"/>
              <a:t>inervacije</a:t>
            </a:r>
            <a:r>
              <a:rPr lang="hr-HR" dirty="0" smtClean="0"/>
              <a:t> i funkcije navedenih mišića obično nema veliki značaj za proces gutanja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51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hr-HR" sz="3200" dirty="0" smtClean="0"/>
              <a:t>Ždrijelni zatoni</a:t>
            </a:r>
            <a:br>
              <a:rPr lang="hr-HR" sz="3200" dirty="0" smtClean="0"/>
            </a:br>
            <a:r>
              <a:rPr lang="hr-HR" sz="3200" dirty="0" smtClean="0"/>
              <a:t>(u kojima se može zadržavati hrana)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2536" y="1196752"/>
            <a:ext cx="8304844" cy="1296144"/>
          </a:xfrm>
        </p:spPr>
        <p:txBody>
          <a:bodyPr>
            <a:normAutofit/>
          </a:bodyPr>
          <a:lstStyle/>
          <a:p>
            <a:r>
              <a:rPr lang="hr-HR" sz="2000" b="1" dirty="0">
                <a:latin typeface="Arial,Helvetica"/>
              </a:rPr>
              <a:t>V</a:t>
            </a:r>
            <a:r>
              <a:rPr lang="en-US" sz="2000" b="1" dirty="0" err="1" smtClean="0">
                <a:latin typeface="Arial,Helvetica"/>
              </a:rPr>
              <a:t>allecula</a:t>
            </a:r>
            <a:r>
              <a:rPr lang="en-US" sz="2000" b="1" dirty="0" smtClean="0">
                <a:latin typeface="Arial,Helvetica"/>
              </a:rPr>
              <a:t> </a:t>
            </a:r>
            <a:r>
              <a:rPr lang="hr-HR" sz="2000" dirty="0" smtClean="0">
                <a:latin typeface="Arial,Helvetica"/>
              </a:rPr>
              <a:t>– prostor (depresija) između korijena jezika i </a:t>
            </a:r>
            <a:r>
              <a:rPr lang="hr-HR" sz="2000" dirty="0" err="1" smtClean="0">
                <a:latin typeface="Arial,Helvetica"/>
              </a:rPr>
              <a:t>epiglotisa</a:t>
            </a:r>
            <a:endParaRPr lang="en-US" sz="2000" dirty="0"/>
          </a:p>
          <a:p>
            <a:r>
              <a:rPr lang="hr-HR" sz="2000" b="1" dirty="0" smtClean="0">
                <a:latin typeface="Arial,Helvetica"/>
              </a:rPr>
              <a:t>Sinus </a:t>
            </a:r>
            <a:r>
              <a:rPr lang="hr-HR" sz="2000" b="1" dirty="0" err="1" smtClean="0">
                <a:latin typeface="Arial,Helvetica"/>
              </a:rPr>
              <a:t>pyriformis</a:t>
            </a:r>
            <a:r>
              <a:rPr lang="hr-HR" sz="2000" dirty="0" smtClean="0">
                <a:latin typeface="Arial,Helvetica"/>
              </a:rPr>
              <a:t> (parni) – s lateralnih strana grkljana; oblikuju ga hvatišta ždrijelnih mišića</a:t>
            </a:r>
            <a:endParaRPr lang="en-US" sz="2000" dirty="0"/>
          </a:p>
        </p:txBody>
      </p:sp>
      <p:pic>
        <p:nvPicPr>
          <p:cNvPr id="2050" name="Picture 2" descr="D:\A\A E 5 Pharynx Larynx Thyroidea\Pharynx Larynx\v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4" y="2276872"/>
            <a:ext cx="894298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681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603448"/>
            <a:ext cx="4319091" cy="4600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440" y="-603448"/>
            <a:ext cx="5040560" cy="51434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6512" y="4533759"/>
            <a:ext cx="9144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dirty="0" smtClean="0"/>
              <a:t>Glavne anatomske razlike u građi usta i ždrijela između novorođenčeta i odrasle osobe:</a:t>
            </a:r>
          </a:p>
          <a:p>
            <a:endParaRPr lang="hr-HR" sz="1500" dirty="0"/>
          </a:p>
          <a:p>
            <a:pPr marL="285750" indent="-285750">
              <a:buFontTx/>
              <a:buChar char="-"/>
            </a:pPr>
            <a:r>
              <a:rPr lang="hr-HR" sz="1500" dirty="0" smtClean="0"/>
              <a:t>Meko nepce i </a:t>
            </a:r>
            <a:r>
              <a:rPr lang="hr-HR" sz="1500" dirty="0" err="1" smtClean="0"/>
              <a:t>epiglotis</a:t>
            </a:r>
            <a:r>
              <a:rPr lang="hr-HR" sz="1500" dirty="0" smtClean="0"/>
              <a:t> se dodiruju u mirovanju (dodatna zaštita dišnih putova)</a:t>
            </a:r>
          </a:p>
          <a:p>
            <a:pPr marL="285750" indent="-285750">
              <a:buFontTx/>
              <a:buChar char="-"/>
            </a:pPr>
            <a:r>
              <a:rPr lang="hr-HR" sz="1500" dirty="0" smtClean="0"/>
              <a:t>Grkljan i </a:t>
            </a:r>
            <a:r>
              <a:rPr lang="hr-HR" sz="1500" dirty="0" err="1" smtClean="0"/>
              <a:t>hioidna</a:t>
            </a:r>
            <a:r>
              <a:rPr lang="hr-HR" sz="1500" dirty="0" smtClean="0"/>
              <a:t> hrskavica se nalaze više u području vrata i bliže </a:t>
            </a:r>
            <a:r>
              <a:rPr lang="hr-HR" sz="1500" dirty="0" err="1" smtClean="0"/>
              <a:t>epiglotisu</a:t>
            </a:r>
            <a:r>
              <a:rPr lang="hr-HR" sz="1500" dirty="0" smtClean="0"/>
              <a:t> (dodatna zaštita dišnih putova)</a:t>
            </a:r>
          </a:p>
          <a:p>
            <a:pPr marL="285750" indent="-285750">
              <a:buFontTx/>
              <a:buChar char="-"/>
            </a:pPr>
            <a:r>
              <a:rPr lang="hr-HR" sz="1500" dirty="0" smtClean="0"/>
              <a:t>Tuba </a:t>
            </a:r>
            <a:r>
              <a:rPr lang="hr-HR" sz="1500" dirty="0" err="1" smtClean="0"/>
              <a:t>auditiva</a:t>
            </a:r>
            <a:r>
              <a:rPr lang="hr-HR" sz="1500" dirty="0" smtClean="0"/>
              <a:t> ima horizontalan tijek od srednjeg uha do </a:t>
            </a:r>
            <a:r>
              <a:rPr lang="hr-HR" sz="1500" dirty="0" err="1" smtClean="0"/>
              <a:t>nazofarinksa</a:t>
            </a:r>
            <a:r>
              <a:rPr lang="hr-HR" sz="1500" dirty="0" smtClean="0"/>
              <a:t> u djeteta (predispozicija za širenje upale)</a:t>
            </a:r>
            <a:endParaRPr lang="en-US" sz="15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916832"/>
            <a:ext cx="918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18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927" y="908720"/>
            <a:ext cx="5521221" cy="53877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hr-HR" sz="3600" dirty="0" smtClean="0"/>
              <a:t>1. Oralna faza gutanja – a) pripremni (žvačni) dio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6665" y="620688"/>
            <a:ext cx="3862561" cy="6264696"/>
          </a:xfrm>
        </p:spPr>
        <p:txBody>
          <a:bodyPr>
            <a:normAutofit fontScale="55000" lnSpcReduction="20000"/>
          </a:bodyPr>
          <a:lstStyle/>
          <a:p>
            <a:r>
              <a:rPr lang="hr-HR" dirty="0"/>
              <a:t>u</a:t>
            </a:r>
            <a:r>
              <a:rPr lang="hr-HR" dirty="0" smtClean="0"/>
              <a:t>sitnjavanje hrane žvakanjem (žvačni mišići) kada </a:t>
            </a:r>
            <a:r>
              <a:rPr lang="hr-HR" u="sng" dirty="0" smtClean="0"/>
              <a:t>pretežno vanjski mišići jezika mijenjaju poziciju jezika</a:t>
            </a:r>
            <a:r>
              <a:rPr lang="hr-HR" dirty="0" smtClean="0"/>
              <a:t> kako bi doveli hranu na mjesta </a:t>
            </a:r>
            <a:r>
              <a:rPr lang="hr-HR" dirty="0" err="1" smtClean="0"/>
              <a:t>okluzije</a:t>
            </a:r>
            <a:r>
              <a:rPr lang="hr-HR" dirty="0" smtClean="0"/>
              <a:t> zubi, koja </a:t>
            </a:r>
            <a:r>
              <a:rPr lang="hr-HR" dirty="0"/>
              <a:t>se miješa sa </a:t>
            </a:r>
            <a:r>
              <a:rPr lang="hr-HR" dirty="0" smtClean="0"/>
              <a:t>slinom da bi zahvaljujući pokretima jezika proizvedenim </a:t>
            </a:r>
            <a:r>
              <a:rPr lang="hr-HR" u="sng" dirty="0" smtClean="0"/>
              <a:t>pretežno djelovanjem unutrašnjih mišića jezika</a:t>
            </a:r>
            <a:r>
              <a:rPr lang="hr-HR" dirty="0" smtClean="0"/>
              <a:t> na </a:t>
            </a:r>
            <a:r>
              <a:rPr lang="hr-HR" dirty="0" err="1" smtClean="0"/>
              <a:t>orofaringealnoj</a:t>
            </a:r>
            <a:r>
              <a:rPr lang="hr-HR" dirty="0" smtClean="0"/>
              <a:t> površini jezika nastao </a:t>
            </a:r>
            <a:r>
              <a:rPr lang="hr-HR" dirty="0" err="1" smtClean="0"/>
              <a:t>bolus</a:t>
            </a:r>
            <a:r>
              <a:rPr lang="hr-HR" dirty="0" smtClean="0"/>
              <a:t> koji se može progutati</a:t>
            </a:r>
          </a:p>
          <a:p>
            <a:endParaRPr lang="hr-HR" dirty="0" smtClean="0"/>
          </a:p>
          <a:p>
            <a:r>
              <a:rPr lang="hr-HR" dirty="0" smtClean="0"/>
              <a:t>U slini se nalaze </a:t>
            </a:r>
            <a:r>
              <a:rPr lang="hr-HR" dirty="0" err="1" smtClean="0">
                <a:solidFill>
                  <a:srgbClr val="FF0000"/>
                </a:solidFill>
              </a:rPr>
              <a:t>mucini</a:t>
            </a:r>
            <a:r>
              <a:rPr lang="hr-HR" dirty="0" smtClean="0"/>
              <a:t> koji se sastoje se od dugog </a:t>
            </a:r>
            <a:r>
              <a:rPr lang="hr-HR" dirty="0" err="1" smtClean="0"/>
              <a:t>polipeptidnog</a:t>
            </a:r>
            <a:r>
              <a:rPr lang="hr-HR" dirty="0" smtClean="0"/>
              <a:t> lanca s &gt;50%  Val, </a:t>
            </a:r>
            <a:r>
              <a:rPr lang="hr-HR" dirty="0" err="1" smtClean="0"/>
              <a:t>Ser</a:t>
            </a:r>
            <a:r>
              <a:rPr lang="hr-HR" dirty="0" smtClean="0"/>
              <a:t> i </a:t>
            </a:r>
            <a:r>
              <a:rPr lang="hr-HR" dirty="0" err="1" smtClean="0"/>
              <a:t>Thr</a:t>
            </a:r>
            <a:r>
              <a:rPr lang="hr-HR" dirty="0" smtClean="0"/>
              <a:t> (pretežno O-</a:t>
            </a:r>
            <a:r>
              <a:rPr lang="hr-HR" dirty="0" err="1" smtClean="0"/>
              <a:t>glikozilacija</a:t>
            </a:r>
            <a:r>
              <a:rPr lang="hr-HR" dirty="0" smtClean="0"/>
              <a:t> kratkih </a:t>
            </a:r>
            <a:r>
              <a:rPr lang="hr-HR" dirty="0" err="1" smtClean="0"/>
              <a:t>oligosaharidnih</a:t>
            </a:r>
            <a:r>
              <a:rPr lang="hr-HR" dirty="0" smtClean="0"/>
              <a:t> lanaca koji vežu vodu) te </a:t>
            </a:r>
            <a:r>
              <a:rPr lang="hr-HR" dirty="0" err="1" smtClean="0"/>
              <a:t>Cys</a:t>
            </a:r>
            <a:r>
              <a:rPr lang="hr-HR" dirty="0" smtClean="0"/>
              <a:t> (</a:t>
            </a:r>
            <a:r>
              <a:rPr lang="hr-HR" dirty="0" err="1" smtClean="0"/>
              <a:t>disulfidne</a:t>
            </a:r>
            <a:r>
              <a:rPr lang="hr-HR" dirty="0" smtClean="0"/>
              <a:t> veze između monomera) što im daje svojstvo sluzavosti koja omogućuje da </a:t>
            </a:r>
            <a:r>
              <a:rPr lang="hr-HR" dirty="0" err="1" smtClean="0"/>
              <a:t>bolus</a:t>
            </a:r>
            <a:r>
              <a:rPr lang="hr-HR" dirty="0" smtClean="0"/>
              <a:t> (3-4 ml) lakše klizi</a:t>
            </a:r>
          </a:p>
          <a:p>
            <a:endParaRPr lang="hr-HR" dirty="0" smtClean="0"/>
          </a:p>
          <a:p>
            <a:r>
              <a:rPr lang="hr-HR" dirty="0" smtClean="0"/>
              <a:t>kontrakcije </a:t>
            </a:r>
            <a:r>
              <a:rPr lang="hr-HR" dirty="0" smtClean="0">
                <a:solidFill>
                  <a:srgbClr val="FF0000"/>
                </a:solidFill>
              </a:rPr>
              <a:t>mm. </a:t>
            </a:r>
            <a:r>
              <a:rPr lang="hr-HR" dirty="0" err="1" smtClean="0">
                <a:solidFill>
                  <a:srgbClr val="FF0000"/>
                </a:solidFill>
              </a:rPr>
              <a:t>palatoglossus</a:t>
            </a:r>
            <a:r>
              <a:rPr lang="hr-HR" dirty="0" smtClean="0">
                <a:solidFill>
                  <a:srgbClr val="FF0000"/>
                </a:solidFill>
              </a:rPr>
              <a:t>, </a:t>
            </a:r>
            <a:r>
              <a:rPr lang="hr-HR" dirty="0" err="1" smtClean="0">
                <a:solidFill>
                  <a:srgbClr val="FF0000"/>
                </a:solidFill>
              </a:rPr>
              <a:t>styloglossus</a:t>
            </a:r>
            <a:r>
              <a:rPr lang="hr-HR" dirty="0" smtClean="0">
                <a:solidFill>
                  <a:srgbClr val="FF0000"/>
                </a:solidFill>
              </a:rPr>
              <a:t> et </a:t>
            </a:r>
            <a:r>
              <a:rPr lang="hr-HR" dirty="0" err="1" smtClean="0">
                <a:solidFill>
                  <a:srgbClr val="FF0000"/>
                </a:solidFill>
              </a:rPr>
              <a:t>palatopharyngeus</a:t>
            </a:r>
            <a:r>
              <a:rPr lang="hr-HR" dirty="0" smtClean="0">
                <a:solidFill>
                  <a:srgbClr val="FF0000"/>
                </a:solidFill>
              </a:rPr>
              <a:t> drže </a:t>
            </a:r>
            <a:r>
              <a:rPr lang="hr-HR" dirty="0" err="1" smtClean="0">
                <a:solidFill>
                  <a:srgbClr val="FF0000"/>
                </a:solidFill>
              </a:rPr>
              <a:t>oropharynx</a:t>
            </a:r>
            <a:r>
              <a:rPr lang="hr-HR" dirty="0" smtClean="0">
                <a:solidFill>
                  <a:srgbClr val="FF0000"/>
                </a:solidFill>
              </a:rPr>
              <a:t> zatvorenim </a:t>
            </a:r>
            <a:r>
              <a:rPr lang="hr-HR" dirty="0" smtClean="0"/>
              <a:t>(</a:t>
            </a:r>
            <a:r>
              <a:rPr lang="hr-HR" dirty="0" err="1" smtClean="0"/>
              <a:t>bolus</a:t>
            </a:r>
            <a:r>
              <a:rPr lang="hr-HR" dirty="0" smtClean="0"/>
              <a:t> se tako zadržava u usnoj šupljini), a </a:t>
            </a:r>
            <a:r>
              <a:rPr lang="hr-HR" dirty="0" err="1" smtClean="0"/>
              <a:t>nasopharynx</a:t>
            </a:r>
            <a:r>
              <a:rPr lang="hr-HR" dirty="0" smtClean="0"/>
              <a:t> otvoren (disanje)</a:t>
            </a:r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3744416" y="6453336"/>
            <a:ext cx="5724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iz</a:t>
            </a:r>
            <a:r>
              <a:rPr lang="en-US" sz="1000" dirty="0" smtClean="0"/>
              <a:t> </a:t>
            </a:r>
            <a:r>
              <a:rPr lang="en-US" sz="1000" dirty="0"/>
              <a:t>Rubin JS, </a:t>
            </a:r>
            <a:r>
              <a:rPr lang="en-US" sz="1000" dirty="0" err="1"/>
              <a:t>Broniatowski</a:t>
            </a:r>
            <a:r>
              <a:rPr lang="en-US" sz="1000" dirty="0"/>
              <a:t> M, Kelly </a:t>
            </a:r>
            <a:r>
              <a:rPr lang="en-US" sz="1000" dirty="0" smtClean="0"/>
              <a:t>JH</a:t>
            </a:r>
            <a:r>
              <a:rPr lang="hr-HR" sz="1000" dirty="0" smtClean="0"/>
              <a:t> (</a:t>
            </a:r>
            <a:r>
              <a:rPr lang="hr-HR" sz="1000" dirty="0" err="1" smtClean="0"/>
              <a:t>ur</a:t>
            </a:r>
            <a:r>
              <a:rPr lang="hr-HR" sz="1000" dirty="0" smtClean="0"/>
              <a:t>.)</a:t>
            </a:r>
            <a:r>
              <a:rPr lang="en-US" sz="1000" dirty="0" smtClean="0"/>
              <a:t>, The </a:t>
            </a:r>
            <a:r>
              <a:rPr lang="hr-HR" sz="1000" dirty="0" smtClean="0"/>
              <a:t>s</a:t>
            </a:r>
            <a:r>
              <a:rPr lang="en-US" sz="1000" dirty="0" smtClean="0"/>
              <a:t>wallowing </a:t>
            </a:r>
            <a:r>
              <a:rPr lang="hr-HR" sz="1000" dirty="0" smtClean="0"/>
              <a:t>m</a:t>
            </a:r>
            <a:r>
              <a:rPr lang="en-US" sz="1000" dirty="0" err="1" smtClean="0"/>
              <a:t>anual</a:t>
            </a:r>
            <a:r>
              <a:rPr lang="hr-HR" sz="1000" dirty="0" smtClean="0"/>
              <a:t>, Singular, San </a:t>
            </a:r>
            <a:r>
              <a:rPr lang="hr-HR" sz="1000" dirty="0" err="1" smtClean="0"/>
              <a:t>Diego</a:t>
            </a:r>
            <a:r>
              <a:rPr lang="hr-HR" sz="1000" dirty="0" smtClean="0"/>
              <a:t>, CA, USA, 2000</a:t>
            </a:r>
            <a:endParaRPr lang="hr-HR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7055768" y="1412776"/>
            <a:ext cx="2088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Podiže jezik i spušta nepce –</a:t>
            </a:r>
          </a:p>
          <a:p>
            <a:r>
              <a:rPr lang="hr-HR" sz="1000" dirty="0" smtClean="0"/>
              <a:t>zatvara ždrijelni otvor (</a:t>
            </a:r>
            <a:r>
              <a:rPr lang="hr-HR" sz="1000" dirty="0" err="1" smtClean="0"/>
              <a:t>isthmus</a:t>
            </a:r>
            <a:r>
              <a:rPr lang="hr-HR" sz="1000" dirty="0" smtClean="0"/>
              <a:t> </a:t>
            </a:r>
            <a:r>
              <a:rPr lang="hr-HR" sz="1000" dirty="0" err="1" smtClean="0"/>
              <a:t>faucium</a:t>
            </a:r>
            <a:r>
              <a:rPr lang="hr-HR" sz="1000" dirty="0" smtClean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72400" y="242088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Podiže stražnji dio jezika</a:t>
            </a:r>
            <a:endParaRPr lang="hr-HR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3491880" y="3739098"/>
            <a:ext cx="1440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Kontrakcija stvara depresiju u središnjem dijelu jezika</a:t>
            </a:r>
            <a:endParaRPr lang="hr-HR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8750443" y="1713566"/>
            <a:ext cx="256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solidFill>
                  <a:srgbClr val="FF0000"/>
                </a:solidFill>
              </a:rPr>
              <a:t>X</a:t>
            </a:r>
            <a:endParaRPr lang="hr-HR" sz="1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60689" y="2688014"/>
            <a:ext cx="436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solidFill>
                  <a:srgbClr val="FF0000"/>
                </a:solidFill>
              </a:rPr>
              <a:t>XII</a:t>
            </a:r>
            <a:endParaRPr lang="hr-HR" sz="1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1880" y="3368025"/>
            <a:ext cx="436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solidFill>
                  <a:srgbClr val="FF0000"/>
                </a:solidFill>
              </a:rPr>
              <a:t>XII</a:t>
            </a:r>
            <a:endParaRPr lang="hr-HR" sz="1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02843" y="3429000"/>
            <a:ext cx="256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solidFill>
                  <a:srgbClr val="FF0000"/>
                </a:solidFill>
              </a:rPr>
              <a:t>X</a:t>
            </a:r>
            <a:endParaRPr lang="hr-HR" sz="1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68344" y="3316922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Spušta meko nepce prema jeziku</a:t>
            </a:r>
            <a:endParaRPr lang="hr-HR" sz="1000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7668344" y="2911367"/>
            <a:ext cx="1742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" dirty="0" smtClean="0"/>
              <a:t>Obostrana kontrakcija</a:t>
            </a:r>
          </a:p>
          <a:p>
            <a:r>
              <a:rPr lang="hr-HR" sz="600" dirty="0" smtClean="0"/>
              <a:t>stvara depresiju u središnjem dijelu jezika</a:t>
            </a:r>
            <a:endParaRPr lang="hr-HR" sz="600" dirty="0"/>
          </a:p>
        </p:txBody>
      </p:sp>
    </p:spTree>
    <p:extLst>
      <p:ext uri="{BB962C8B-B14F-4D97-AF65-F5344CB8AC3E}">
        <p14:creationId xmlns:p14="http://schemas.microsoft.com/office/powerpoint/2010/main" val="163221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Autofit/>
          </a:bodyPr>
          <a:lstStyle/>
          <a:p>
            <a:r>
              <a:rPr lang="hr-HR" sz="3200" dirty="0" smtClean="0"/>
              <a:t>1. Oralna faza gutanja – b) propulzivni (tranzitorni) dio </a:t>
            </a:r>
            <a:endParaRPr lang="hr-HR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99366"/>
            <a:ext cx="5112569" cy="585397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-252537" y="836712"/>
            <a:ext cx="4320481" cy="6010747"/>
          </a:xfrm>
        </p:spPr>
        <p:txBody>
          <a:bodyPr>
            <a:normAutofit fontScale="70000" lnSpcReduction="20000"/>
          </a:bodyPr>
          <a:lstStyle/>
          <a:p>
            <a:r>
              <a:rPr lang="hr-HR" dirty="0" err="1" smtClean="0"/>
              <a:t>bolus</a:t>
            </a:r>
            <a:r>
              <a:rPr lang="hr-HR" dirty="0" smtClean="0"/>
              <a:t> </a:t>
            </a:r>
            <a:r>
              <a:rPr lang="hr-HR" dirty="0"/>
              <a:t>se </a:t>
            </a:r>
            <a:r>
              <a:rPr lang="hr-HR" dirty="0" smtClean="0"/>
              <a:t>pokreće prema </a:t>
            </a:r>
            <a:r>
              <a:rPr lang="hr-HR" dirty="0"/>
              <a:t>korijenu </a:t>
            </a:r>
            <a:r>
              <a:rPr lang="hr-HR" dirty="0" smtClean="0"/>
              <a:t>jezika združenim djelovanjem unutrašnjih (čime se smanjuje volumen jezika) i vanjskih mišića jezika (mm. </a:t>
            </a:r>
            <a:r>
              <a:rPr lang="hr-HR" dirty="0" err="1" smtClean="0"/>
              <a:t>genioglossus</a:t>
            </a:r>
            <a:r>
              <a:rPr lang="hr-HR" dirty="0" smtClean="0"/>
              <a:t>, </a:t>
            </a:r>
            <a:r>
              <a:rPr lang="hr-HR" dirty="0" err="1" smtClean="0"/>
              <a:t>hyoglossus</a:t>
            </a:r>
            <a:r>
              <a:rPr lang="hr-HR" dirty="0" smtClean="0"/>
              <a:t>), dok kontrakcija vanjskih mišića jezika pomiče stražnji dio jezika prema naprijed i gore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P</a:t>
            </a:r>
            <a:r>
              <a:rPr lang="hr-HR" dirty="0" smtClean="0"/>
              <a:t>odizanje </a:t>
            </a:r>
            <a:r>
              <a:rPr lang="hr-HR" dirty="0"/>
              <a:t>mekog nepca </a:t>
            </a:r>
            <a:r>
              <a:rPr lang="hr-HR" dirty="0" smtClean="0"/>
              <a:t>kontrakcijom </a:t>
            </a:r>
            <a:r>
              <a:rPr lang="hr-HR" dirty="0" smtClean="0">
                <a:solidFill>
                  <a:srgbClr val="FF0000"/>
                </a:solidFill>
              </a:rPr>
              <a:t>m. </a:t>
            </a:r>
            <a:r>
              <a:rPr lang="hr-HR" dirty="0" err="1" smtClean="0">
                <a:solidFill>
                  <a:srgbClr val="FF0000"/>
                </a:solidFill>
              </a:rPr>
              <a:t>levator</a:t>
            </a:r>
            <a:r>
              <a:rPr lang="hr-HR" dirty="0" smtClean="0">
                <a:solidFill>
                  <a:srgbClr val="FF0000"/>
                </a:solidFill>
              </a:rPr>
              <a:t> veli palatini zatvara ulaz u </a:t>
            </a:r>
            <a:r>
              <a:rPr lang="hr-HR" dirty="0" err="1" smtClean="0">
                <a:solidFill>
                  <a:srgbClr val="FF0000"/>
                </a:solidFill>
              </a:rPr>
              <a:t>nazofarinks</a:t>
            </a:r>
            <a:r>
              <a:rPr lang="hr-HR" dirty="0" smtClean="0">
                <a:solidFill>
                  <a:srgbClr val="FF0000"/>
                </a:solidFill>
              </a:rPr>
              <a:t> (</a:t>
            </a:r>
            <a:r>
              <a:rPr lang="hr-HR" dirty="0" err="1" smtClean="0">
                <a:solidFill>
                  <a:srgbClr val="FF0000"/>
                </a:solidFill>
              </a:rPr>
              <a:t>hoane</a:t>
            </a:r>
            <a:r>
              <a:rPr lang="hr-HR" dirty="0" smtClean="0">
                <a:solidFill>
                  <a:srgbClr val="FF0000"/>
                </a:solidFill>
              </a:rPr>
              <a:t>) tj. sprječava nazalnu </a:t>
            </a:r>
            <a:r>
              <a:rPr lang="hr-HR" dirty="0" err="1">
                <a:solidFill>
                  <a:srgbClr val="FF0000"/>
                </a:solidFill>
              </a:rPr>
              <a:t>regurgitaciju</a:t>
            </a:r>
            <a:r>
              <a:rPr lang="hr-HR" dirty="0"/>
              <a:t> i preuranjeni dolazak </a:t>
            </a:r>
            <a:r>
              <a:rPr lang="hr-HR" dirty="0" err="1"/>
              <a:t>bolusa</a:t>
            </a:r>
            <a:r>
              <a:rPr lang="hr-HR" dirty="0"/>
              <a:t> u </a:t>
            </a:r>
            <a:r>
              <a:rPr lang="hr-HR" dirty="0" err="1" smtClean="0"/>
              <a:t>oropharynx</a:t>
            </a:r>
            <a:r>
              <a:rPr lang="hr-HR" dirty="0" smtClean="0"/>
              <a:t>; u tome mu pomažu m. </a:t>
            </a:r>
            <a:r>
              <a:rPr lang="hr-HR" dirty="0" err="1" smtClean="0"/>
              <a:t>palatopharyngeus</a:t>
            </a:r>
            <a:r>
              <a:rPr lang="hr-HR" dirty="0" smtClean="0"/>
              <a:t> i m. </a:t>
            </a:r>
            <a:r>
              <a:rPr lang="hr-HR" dirty="0" err="1" smtClean="0"/>
              <a:t>constrictor</a:t>
            </a:r>
            <a:r>
              <a:rPr lang="hr-HR" dirty="0" smtClean="0"/>
              <a:t> </a:t>
            </a:r>
            <a:r>
              <a:rPr lang="hr-HR" dirty="0" err="1" smtClean="0"/>
              <a:t>pharyngis</a:t>
            </a:r>
            <a:r>
              <a:rPr lang="hr-HR" dirty="0" smtClean="0"/>
              <a:t> sup.</a:t>
            </a:r>
          </a:p>
          <a:p>
            <a:endParaRPr lang="hr-HR" dirty="0"/>
          </a:p>
          <a:p>
            <a:r>
              <a:rPr lang="hr-HR" dirty="0" smtClean="0"/>
              <a:t>Ova faza traje oko 1 sekundu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8100392" y="1700808"/>
            <a:ext cx="256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solidFill>
                  <a:srgbClr val="FF0000"/>
                </a:solidFill>
              </a:rPr>
              <a:t>X</a:t>
            </a:r>
            <a:endParaRPr lang="hr-HR" sz="1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52320" y="1382579"/>
            <a:ext cx="1415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Podiže meko nepce</a:t>
            </a:r>
            <a:endParaRPr lang="hr-HR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7529247" y="3316922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Spušta meko nepce prema jeziku, podiže ždrijelo</a:t>
            </a:r>
            <a:endParaRPr lang="hr-HR" sz="10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8820472" y="2996952"/>
            <a:ext cx="256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solidFill>
                  <a:srgbClr val="FF0000"/>
                </a:solidFill>
              </a:rPr>
              <a:t>X</a:t>
            </a:r>
            <a:endParaRPr lang="hr-HR" sz="1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52792" y="2215897"/>
            <a:ext cx="256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solidFill>
                  <a:srgbClr val="FF0000"/>
                </a:solidFill>
              </a:rPr>
              <a:t>X</a:t>
            </a:r>
            <a:endParaRPr lang="hr-HR" sz="1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52320" y="2564904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Podiže i zatvara ždrijelo</a:t>
            </a:r>
            <a:endParaRPr lang="hr-HR" sz="10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3744416" y="6453336"/>
            <a:ext cx="5724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iz</a:t>
            </a:r>
            <a:r>
              <a:rPr lang="en-US" sz="1000" dirty="0" smtClean="0"/>
              <a:t> </a:t>
            </a:r>
            <a:r>
              <a:rPr lang="en-US" sz="1000" dirty="0"/>
              <a:t>Rubin JS, </a:t>
            </a:r>
            <a:r>
              <a:rPr lang="en-US" sz="1000" dirty="0" err="1"/>
              <a:t>Broniatowski</a:t>
            </a:r>
            <a:r>
              <a:rPr lang="en-US" sz="1000" dirty="0"/>
              <a:t> M, Kelly </a:t>
            </a:r>
            <a:r>
              <a:rPr lang="en-US" sz="1000" dirty="0" smtClean="0"/>
              <a:t>JH</a:t>
            </a:r>
            <a:r>
              <a:rPr lang="hr-HR" sz="1000" dirty="0" smtClean="0"/>
              <a:t> (</a:t>
            </a:r>
            <a:r>
              <a:rPr lang="hr-HR" sz="1000" dirty="0" err="1" smtClean="0"/>
              <a:t>ur</a:t>
            </a:r>
            <a:r>
              <a:rPr lang="hr-HR" sz="1000" dirty="0" smtClean="0"/>
              <a:t>.)</a:t>
            </a:r>
            <a:r>
              <a:rPr lang="en-US" sz="1000" dirty="0" smtClean="0"/>
              <a:t>, The </a:t>
            </a:r>
            <a:r>
              <a:rPr lang="hr-HR" sz="1000" dirty="0" smtClean="0"/>
              <a:t>s</a:t>
            </a:r>
            <a:r>
              <a:rPr lang="en-US" sz="1000" dirty="0" smtClean="0"/>
              <a:t>wallowing </a:t>
            </a:r>
            <a:r>
              <a:rPr lang="hr-HR" sz="1000" dirty="0" smtClean="0"/>
              <a:t>m</a:t>
            </a:r>
            <a:r>
              <a:rPr lang="en-US" sz="1000" dirty="0" err="1" smtClean="0"/>
              <a:t>anual</a:t>
            </a:r>
            <a:r>
              <a:rPr lang="hr-HR" sz="1000" dirty="0" smtClean="0"/>
              <a:t>, Singular, San </a:t>
            </a:r>
            <a:r>
              <a:rPr lang="hr-HR" sz="1000" dirty="0" err="1" smtClean="0"/>
              <a:t>Diego</a:t>
            </a:r>
            <a:r>
              <a:rPr lang="hr-HR" sz="1000" dirty="0" smtClean="0"/>
              <a:t>, CA, USA, 2000</a:t>
            </a:r>
            <a:endParaRPr lang="hr-HR" sz="1000" dirty="0"/>
          </a:p>
        </p:txBody>
      </p:sp>
    </p:spTree>
    <p:extLst>
      <p:ext uri="{BB962C8B-B14F-4D97-AF65-F5344CB8AC3E}">
        <p14:creationId xmlns:p14="http://schemas.microsoft.com/office/powerpoint/2010/main" val="247181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19809" y="620688"/>
            <a:ext cx="5538461" cy="2267345"/>
          </a:xfrm>
        </p:spPr>
        <p:txBody>
          <a:bodyPr>
            <a:normAutofit fontScale="92500" lnSpcReduction="10000"/>
          </a:bodyPr>
          <a:lstStyle/>
          <a:p>
            <a:r>
              <a:rPr lang="hr-HR" sz="1800" dirty="0"/>
              <a:t>Kontrakcijom gornjeg </a:t>
            </a:r>
            <a:r>
              <a:rPr lang="hr-HR" sz="1800" dirty="0" err="1"/>
              <a:t>konstriktora</a:t>
            </a:r>
            <a:r>
              <a:rPr lang="hr-HR" sz="1800" dirty="0"/>
              <a:t> ždrijela započinje </a:t>
            </a:r>
            <a:r>
              <a:rPr lang="hr-HR" sz="1800" dirty="0" smtClean="0"/>
              <a:t>„</a:t>
            </a:r>
            <a:r>
              <a:rPr lang="hr-HR" sz="1800" dirty="0" err="1" smtClean="0"/>
              <a:t>stripping</a:t>
            </a:r>
            <a:r>
              <a:rPr lang="hr-HR" sz="1800" dirty="0" smtClean="0"/>
              <a:t> </a:t>
            </a:r>
            <a:r>
              <a:rPr lang="hr-HR" sz="1800" dirty="0" err="1" smtClean="0"/>
              <a:t>action</a:t>
            </a:r>
            <a:r>
              <a:rPr lang="hr-HR" sz="1800" dirty="0" smtClean="0"/>
              <a:t>” (nije prava peristaltika) </a:t>
            </a:r>
            <a:r>
              <a:rPr lang="hr-HR" sz="1800" dirty="0"/>
              <a:t>„ždrijelnih sfinktera</a:t>
            </a:r>
            <a:r>
              <a:rPr lang="hr-HR" sz="1800" dirty="0" smtClean="0"/>
              <a:t>” što ide brzinom 2-4 cm/</a:t>
            </a:r>
            <a:r>
              <a:rPr lang="hr-HR" sz="1800" dirty="0" err="1" smtClean="0"/>
              <a:t>sek</a:t>
            </a:r>
            <a:r>
              <a:rPr lang="hr-HR" sz="1800" dirty="0" smtClean="0"/>
              <a:t> (vanjski cirkularni mišićni sloj ždrijela) koji stvaraju tlak na </a:t>
            </a:r>
            <a:r>
              <a:rPr lang="hr-HR" sz="1800" dirty="0" err="1" smtClean="0"/>
              <a:t>bolus</a:t>
            </a:r>
            <a:r>
              <a:rPr lang="hr-HR" sz="1800" dirty="0" smtClean="0"/>
              <a:t> od oko 12-13 </a:t>
            </a:r>
            <a:r>
              <a:rPr lang="hr-HR" sz="1800" dirty="0" err="1" smtClean="0"/>
              <a:t>kPa</a:t>
            </a:r>
            <a:endParaRPr lang="hr-HR" sz="1800" dirty="0" smtClean="0"/>
          </a:p>
          <a:p>
            <a:r>
              <a:rPr lang="hr-HR" sz="1800" dirty="0" smtClean="0"/>
              <a:t>Neka novija istraživanja ukazuju da je za pomicanje </a:t>
            </a:r>
            <a:r>
              <a:rPr lang="hr-HR" sz="1800" dirty="0" err="1" smtClean="0"/>
              <a:t>bolusa</a:t>
            </a:r>
            <a:r>
              <a:rPr lang="hr-HR" sz="1800" dirty="0" smtClean="0"/>
              <a:t> od </a:t>
            </a:r>
            <a:r>
              <a:rPr lang="hr-HR" sz="1800" dirty="0" err="1" smtClean="0"/>
              <a:t>konstriktora</a:t>
            </a:r>
            <a:r>
              <a:rPr lang="hr-HR" sz="1800" dirty="0" smtClean="0"/>
              <a:t> ždrijela ipak važnije djelovanje jezika kao „klipa” („</a:t>
            </a:r>
            <a:r>
              <a:rPr lang="hr-HR" sz="1800" dirty="0" err="1" smtClean="0"/>
              <a:t>plunger</a:t>
            </a:r>
            <a:r>
              <a:rPr lang="hr-HR" sz="1800" dirty="0" smtClean="0"/>
              <a:t> </a:t>
            </a:r>
            <a:r>
              <a:rPr lang="hr-HR" sz="1800" dirty="0" err="1" smtClean="0"/>
              <a:t>action</a:t>
            </a:r>
            <a:r>
              <a:rPr lang="hr-HR" sz="1800" dirty="0" smtClean="0"/>
              <a:t> </a:t>
            </a:r>
            <a:r>
              <a:rPr lang="hr-HR" sz="1800" dirty="0" err="1" smtClean="0"/>
              <a:t>of</a:t>
            </a:r>
            <a:r>
              <a:rPr lang="hr-HR" sz="1800" dirty="0" smtClean="0"/>
              <a:t> </a:t>
            </a:r>
            <a:r>
              <a:rPr lang="hr-HR" sz="1800" dirty="0" err="1" smtClean="0"/>
              <a:t>the</a:t>
            </a:r>
            <a:r>
              <a:rPr lang="hr-HR" sz="1800" dirty="0" smtClean="0"/>
              <a:t> </a:t>
            </a:r>
            <a:r>
              <a:rPr lang="hr-HR" sz="1800" dirty="0" err="1" smtClean="0"/>
              <a:t>tongue</a:t>
            </a:r>
            <a:r>
              <a:rPr lang="hr-HR" sz="1800" dirty="0" smtClean="0"/>
              <a:t>”, oralna ekspulzija)</a:t>
            </a:r>
          </a:p>
          <a:p>
            <a:endParaRPr lang="hr-HR" sz="2400" dirty="0"/>
          </a:p>
          <a:p>
            <a:endParaRPr lang="hr-HR" sz="2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52" y="620688"/>
            <a:ext cx="3463074" cy="59515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55242" y="5949280"/>
            <a:ext cx="19412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 smtClean="0"/>
              <a:t>slika preuzeta s </a:t>
            </a:r>
            <a:r>
              <a:rPr lang="hr-HR" sz="1100" dirty="0" err="1"/>
              <a:t>c</a:t>
            </a:r>
            <a:r>
              <a:rPr lang="hr-HR" sz="1100" dirty="0" err="1" smtClean="0"/>
              <a:t>nx.org</a:t>
            </a:r>
            <a:endParaRPr lang="hr-HR" sz="11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Autofit/>
          </a:bodyPr>
          <a:lstStyle/>
          <a:p>
            <a:r>
              <a:rPr lang="hr-HR" sz="3200" dirty="0" smtClean="0"/>
              <a:t>1. Oralna faza gutanja – b) propulzivni (tranzitorni) dio </a:t>
            </a:r>
            <a:endParaRPr lang="hr-HR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52936"/>
            <a:ext cx="5454510" cy="37917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39752" y="6596390"/>
            <a:ext cx="3032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 smtClean="0"/>
              <a:t>Moore et al. </a:t>
            </a:r>
            <a:r>
              <a:rPr lang="hr-HR" sz="1100" dirty="0" err="1" smtClean="0"/>
              <a:t>Clinically</a:t>
            </a:r>
            <a:r>
              <a:rPr lang="hr-HR" sz="1100" dirty="0" smtClean="0"/>
              <a:t>-</a:t>
            </a:r>
            <a:r>
              <a:rPr lang="hr-HR" sz="1100" dirty="0" err="1" smtClean="0"/>
              <a:t>oriented</a:t>
            </a:r>
            <a:r>
              <a:rPr lang="hr-HR" sz="1100" dirty="0" smtClean="0"/>
              <a:t> </a:t>
            </a:r>
            <a:r>
              <a:rPr lang="hr-HR" sz="1100" dirty="0" err="1" smtClean="0"/>
              <a:t>anatomy</a:t>
            </a:r>
            <a:r>
              <a:rPr lang="hr-HR" sz="1100" dirty="0" smtClean="0"/>
              <a:t>, 2014</a:t>
            </a:r>
            <a:endParaRPr lang="hr-HR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8206943" y="2420888"/>
            <a:ext cx="325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solidFill>
                  <a:srgbClr val="FF0000"/>
                </a:solidFill>
              </a:rPr>
              <a:t>X</a:t>
            </a:r>
            <a:endParaRPr lang="hr-HR" sz="1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03485" y="1268760"/>
            <a:ext cx="256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solidFill>
                  <a:srgbClr val="FF0000"/>
                </a:solidFill>
              </a:rPr>
              <a:t>X</a:t>
            </a:r>
            <a:endParaRPr lang="hr-HR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976" y="1060866"/>
            <a:ext cx="5104437" cy="51044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20080"/>
          </a:xfrm>
        </p:spPr>
        <p:txBody>
          <a:bodyPr>
            <a:normAutofit fontScale="90000"/>
          </a:bodyPr>
          <a:lstStyle/>
          <a:p>
            <a:r>
              <a:rPr lang="hr-HR" sz="3000" dirty="0" smtClean="0"/>
              <a:t>2. </a:t>
            </a:r>
            <a:r>
              <a:rPr lang="hr-HR" sz="3000" dirty="0" err="1" smtClean="0"/>
              <a:t>Orofaringealna</a:t>
            </a:r>
            <a:r>
              <a:rPr lang="hr-HR" sz="3000" dirty="0" smtClean="0"/>
              <a:t> (</a:t>
            </a:r>
            <a:r>
              <a:rPr lang="hr-HR" sz="3000" dirty="0" err="1" smtClean="0"/>
              <a:t>faringealna</a:t>
            </a:r>
            <a:r>
              <a:rPr lang="hr-HR" sz="3000" dirty="0" smtClean="0"/>
              <a:t>) faza gutanja – a) početni dio</a:t>
            </a:r>
            <a:endParaRPr lang="hr-HR" sz="3000" dirty="0"/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-252536" y="908721"/>
            <a:ext cx="4320481" cy="5904655"/>
          </a:xfrm>
        </p:spPr>
        <p:txBody>
          <a:bodyPr>
            <a:normAutofit/>
          </a:bodyPr>
          <a:lstStyle/>
          <a:p>
            <a:r>
              <a:rPr lang="hr-HR" sz="1800" dirty="0"/>
              <a:t>z</a:t>
            </a:r>
            <a:r>
              <a:rPr lang="hr-HR" sz="1800" dirty="0" smtClean="0"/>
              <a:t>apočinje zatvaranjem usta tj. podizanjem </a:t>
            </a:r>
            <a:r>
              <a:rPr lang="hr-HR" sz="1800" dirty="0" err="1" smtClean="0"/>
              <a:t>mandibule</a:t>
            </a:r>
            <a:r>
              <a:rPr lang="hr-HR" sz="1800" dirty="0" smtClean="0"/>
              <a:t>; kad je ona fiksirana, </a:t>
            </a:r>
            <a:r>
              <a:rPr lang="hr-HR" sz="1800" u="sng" dirty="0" smtClean="0"/>
              <a:t>kontrakcija </a:t>
            </a:r>
            <a:r>
              <a:rPr lang="hr-HR" sz="1800" u="sng" dirty="0" err="1" smtClean="0"/>
              <a:t>suprahioidnih</a:t>
            </a:r>
            <a:r>
              <a:rPr lang="hr-HR" sz="1800" u="sng" dirty="0" smtClean="0"/>
              <a:t> mišića dovodi do podizanja jezične kosti i grkljana</a:t>
            </a:r>
          </a:p>
          <a:p>
            <a:pPr marL="0" indent="0">
              <a:buNone/>
            </a:pPr>
            <a:endParaRPr lang="hr-HR" sz="1800" dirty="0" smtClean="0"/>
          </a:p>
          <a:p>
            <a:r>
              <a:rPr lang="hr-HR" sz="1800" dirty="0" smtClean="0"/>
              <a:t>Sastoji se od slijeda nekoliko povezanih refleksnih djelovanja koji započinju u trenutku kada </a:t>
            </a:r>
            <a:r>
              <a:rPr lang="hr-HR" sz="1800" dirty="0" err="1" smtClean="0"/>
              <a:t>bolus</a:t>
            </a:r>
            <a:r>
              <a:rPr lang="hr-HR" sz="1800" dirty="0" smtClean="0"/>
              <a:t> mehanički stimulira osjetne receptore u nepčanim lukovima, mekom nepcu i stražnjem dijelu korijena jezika (a neuroni centra za gutanje u m. </a:t>
            </a:r>
            <a:r>
              <a:rPr lang="hr-HR" sz="1800" dirty="0" err="1" smtClean="0"/>
              <a:t>oblongati</a:t>
            </a:r>
            <a:r>
              <a:rPr lang="hr-HR" sz="1800" dirty="0" smtClean="0"/>
              <a:t> ih primaju putem osjetnih vlakana </a:t>
            </a:r>
            <a:r>
              <a:rPr lang="hr-HR" sz="1800" dirty="0" err="1" smtClean="0"/>
              <a:t>trigeminusa</a:t>
            </a:r>
            <a:r>
              <a:rPr lang="hr-HR" sz="1800" dirty="0" smtClean="0"/>
              <a:t> i indirektno iz n. </a:t>
            </a:r>
            <a:r>
              <a:rPr lang="hr-HR" sz="1800" dirty="0" err="1" smtClean="0"/>
              <a:t>tractus</a:t>
            </a:r>
            <a:r>
              <a:rPr lang="hr-HR" sz="1800" dirty="0" smtClean="0"/>
              <a:t> </a:t>
            </a:r>
            <a:r>
              <a:rPr lang="hr-HR" sz="1800" dirty="0" err="1" smtClean="0"/>
              <a:t>solitarius</a:t>
            </a:r>
            <a:r>
              <a:rPr lang="hr-HR" sz="1800" dirty="0" smtClean="0"/>
              <a:t>)</a:t>
            </a:r>
          </a:p>
          <a:p>
            <a:endParaRPr lang="hr-HR" sz="1800" dirty="0"/>
          </a:p>
          <a:p>
            <a:r>
              <a:rPr lang="vi-VN" sz="1800" dirty="0">
                <a:latin typeface="Calibri" pitchFamily="34" charset="0"/>
                <a:cs typeface="Calibri" pitchFamily="34" charset="0"/>
              </a:rPr>
              <a:t>Kako bi se spriječio ulazak hrane u dušnik epiglotis </a:t>
            </a:r>
            <a:r>
              <a:rPr lang="vi-VN" sz="1800" dirty="0" smtClean="0">
                <a:latin typeface="Calibri" pitchFamily="34" charset="0"/>
                <a:cs typeface="Calibri" pitchFamily="34" charset="0"/>
              </a:rPr>
              <a:t>se</a:t>
            </a:r>
            <a:r>
              <a:rPr lang="hr-HR" sz="1800" dirty="0" smtClean="0">
                <a:latin typeface="Calibri" pitchFamily="34" charset="0"/>
                <a:cs typeface="Calibri" pitchFamily="34" charset="0"/>
              </a:rPr>
              <a:t> počinje savijati</a:t>
            </a:r>
            <a:r>
              <a:rPr lang="vi-VN" sz="1800" dirty="0" smtClean="0">
                <a:latin typeface="Calibri" pitchFamily="34" charset="0"/>
                <a:cs typeface="Calibri" pitchFamily="34" charset="0"/>
              </a:rPr>
              <a:t> preko </a:t>
            </a:r>
            <a:r>
              <a:rPr lang="vi-VN" sz="1800" dirty="0">
                <a:latin typeface="Calibri" pitchFamily="34" charset="0"/>
                <a:cs typeface="Calibri" pitchFamily="34" charset="0"/>
              </a:rPr>
              <a:t>gornjeg otvora </a:t>
            </a:r>
            <a:r>
              <a:rPr lang="vi-VN" sz="1800" dirty="0" smtClean="0">
                <a:latin typeface="Calibri" pitchFamily="34" charset="0"/>
                <a:cs typeface="Calibri" pitchFamily="34" charset="0"/>
              </a:rPr>
              <a:t>grkljana</a:t>
            </a:r>
            <a:endParaRPr lang="hr-HR" sz="1800" dirty="0">
              <a:latin typeface="Calibri" pitchFamily="34" charset="0"/>
              <a:cs typeface="Calibri" pitchFamily="34" charset="0"/>
            </a:endParaRPr>
          </a:p>
          <a:p>
            <a:endParaRPr lang="hr-HR" sz="1800" dirty="0" smtClean="0"/>
          </a:p>
          <a:p>
            <a:endParaRPr lang="hr-HR" sz="1800" dirty="0"/>
          </a:p>
          <a:p>
            <a:endParaRPr lang="hr-HR" sz="1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923928" y="6433444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iz</a:t>
            </a:r>
            <a:r>
              <a:rPr lang="en-US" sz="1000" dirty="0" smtClean="0"/>
              <a:t> </a:t>
            </a:r>
            <a:r>
              <a:rPr lang="en-US" sz="1000" dirty="0"/>
              <a:t>Rubin JS, </a:t>
            </a:r>
            <a:r>
              <a:rPr lang="en-US" sz="1000" dirty="0" err="1"/>
              <a:t>Broniatowski</a:t>
            </a:r>
            <a:r>
              <a:rPr lang="en-US" sz="1000" dirty="0"/>
              <a:t> M, Kelly </a:t>
            </a:r>
            <a:r>
              <a:rPr lang="en-US" sz="1000" dirty="0" smtClean="0"/>
              <a:t>JH</a:t>
            </a:r>
            <a:r>
              <a:rPr lang="hr-HR" sz="1000" dirty="0" smtClean="0"/>
              <a:t> (</a:t>
            </a:r>
            <a:r>
              <a:rPr lang="hr-HR" sz="1000" dirty="0" err="1" smtClean="0"/>
              <a:t>ur</a:t>
            </a:r>
            <a:r>
              <a:rPr lang="hr-HR" sz="1000" dirty="0" smtClean="0"/>
              <a:t>.)</a:t>
            </a:r>
            <a:r>
              <a:rPr lang="en-US" sz="1000" dirty="0" smtClean="0"/>
              <a:t>, The </a:t>
            </a:r>
            <a:r>
              <a:rPr lang="hr-HR" sz="1000" dirty="0" smtClean="0"/>
              <a:t>s</a:t>
            </a:r>
            <a:r>
              <a:rPr lang="en-US" sz="1000" dirty="0" smtClean="0"/>
              <a:t>wallowing </a:t>
            </a:r>
            <a:r>
              <a:rPr lang="hr-HR" sz="1000" dirty="0" smtClean="0"/>
              <a:t>m</a:t>
            </a:r>
            <a:r>
              <a:rPr lang="en-US" sz="1000" dirty="0" err="1" smtClean="0"/>
              <a:t>anual</a:t>
            </a:r>
            <a:r>
              <a:rPr lang="hr-HR" sz="1000" dirty="0" smtClean="0"/>
              <a:t>, Singular, San </a:t>
            </a:r>
            <a:r>
              <a:rPr lang="hr-HR" sz="1000" dirty="0" err="1" smtClean="0"/>
              <a:t>Diego</a:t>
            </a:r>
            <a:r>
              <a:rPr lang="hr-HR" sz="1000" dirty="0" smtClean="0"/>
              <a:t>,  2000</a:t>
            </a:r>
            <a:endParaRPr lang="hr-HR" sz="1000" dirty="0"/>
          </a:p>
        </p:txBody>
      </p:sp>
    </p:spTree>
    <p:extLst>
      <p:ext uri="{BB962C8B-B14F-4D97-AF65-F5344CB8AC3E}">
        <p14:creationId xmlns:p14="http://schemas.microsoft.com/office/powerpoint/2010/main" val="163504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2536" y="620688"/>
            <a:ext cx="5383856" cy="6506438"/>
          </a:xfrm>
        </p:spPr>
        <p:txBody>
          <a:bodyPr>
            <a:normAutofit fontScale="55000" lnSpcReduction="20000"/>
          </a:bodyPr>
          <a:lstStyle/>
          <a:p>
            <a:endParaRPr lang="hr-HR" dirty="0" smtClean="0"/>
          </a:p>
          <a:p>
            <a:r>
              <a:rPr lang="hr-HR" dirty="0"/>
              <a:t>p</a:t>
            </a:r>
            <a:r>
              <a:rPr lang="hr-HR" dirty="0" smtClean="0"/>
              <a:t>od djelovanjem </a:t>
            </a:r>
            <a:r>
              <a:rPr lang="hr-HR" dirty="0" err="1" smtClean="0"/>
              <a:t>suprahioidnih</a:t>
            </a:r>
            <a:r>
              <a:rPr lang="hr-HR" dirty="0" smtClean="0"/>
              <a:t> mišića jezična kost i grkljan se pomiču prema gore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/>
              <a:t>N</a:t>
            </a:r>
            <a:r>
              <a:rPr lang="hr-HR" dirty="0" smtClean="0"/>
              <a:t>astupa </a:t>
            </a:r>
            <a:r>
              <a:rPr lang="hr-HR" u="sng" dirty="0" err="1" smtClean="0"/>
              <a:t>apnea</a:t>
            </a:r>
            <a:r>
              <a:rPr lang="hr-HR" u="sng" dirty="0" smtClean="0"/>
              <a:t> gutanja</a:t>
            </a:r>
          </a:p>
          <a:p>
            <a:endParaRPr lang="hr-HR" dirty="0"/>
          </a:p>
          <a:p>
            <a:r>
              <a:rPr lang="hr-HR" dirty="0" smtClean="0"/>
              <a:t>Pritisak jezika i kontrakcije </a:t>
            </a:r>
            <a:r>
              <a:rPr lang="hr-HR" dirty="0" err="1"/>
              <a:t>faringealnih</a:t>
            </a:r>
            <a:r>
              <a:rPr lang="hr-HR" dirty="0"/>
              <a:t> </a:t>
            </a:r>
            <a:r>
              <a:rPr lang="hr-HR" dirty="0" err="1"/>
              <a:t>konstriktora</a:t>
            </a:r>
            <a:r>
              <a:rPr lang="hr-HR" dirty="0"/>
              <a:t> pomiču </a:t>
            </a:r>
            <a:r>
              <a:rPr lang="hr-HR" dirty="0" err="1"/>
              <a:t>bolus</a:t>
            </a:r>
            <a:r>
              <a:rPr lang="hr-HR" dirty="0"/>
              <a:t> kroz </a:t>
            </a:r>
            <a:r>
              <a:rPr lang="hr-HR" dirty="0" err="1"/>
              <a:t>oro</a:t>
            </a:r>
            <a:r>
              <a:rPr lang="hr-HR" dirty="0"/>
              <a:t>- i </a:t>
            </a:r>
            <a:r>
              <a:rPr lang="hr-HR" dirty="0" err="1" smtClean="0"/>
              <a:t>laringofarinks</a:t>
            </a:r>
            <a:r>
              <a:rPr lang="hr-HR" dirty="0" smtClean="0"/>
              <a:t>; unutrašnji </a:t>
            </a:r>
            <a:r>
              <a:rPr lang="hr-HR" dirty="0"/>
              <a:t>mišići ždrijela (</a:t>
            </a:r>
            <a:r>
              <a:rPr lang="hr-HR" dirty="0" smtClean="0"/>
              <a:t>longitudinalni): </a:t>
            </a:r>
            <a:r>
              <a:rPr lang="hr-HR" dirty="0" err="1" smtClean="0"/>
              <a:t>palato</a:t>
            </a:r>
            <a:r>
              <a:rPr lang="hr-HR" dirty="0" smtClean="0"/>
              <a:t>- (X), </a:t>
            </a:r>
            <a:r>
              <a:rPr lang="hr-HR" dirty="0" err="1"/>
              <a:t>salpingo</a:t>
            </a:r>
            <a:r>
              <a:rPr lang="hr-HR" dirty="0"/>
              <a:t>- (X) i </a:t>
            </a:r>
            <a:r>
              <a:rPr lang="hr-HR" dirty="0" err="1"/>
              <a:t>stylopharygeus</a:t>
            </a:r>
            <a:r>
              <a:rPr lang="hr-HR" dirty="0"/>
              <a:t> (</a:t>
            </a:r>
            <a:r>
              <a:rPr lang="hr-HR" dirty="0" smtClean="0"/>
              <a:t>IX)  </a:t>
            </a:r>
            <a:r>
              <a:rPr lang="hr-HR" dirty="0"/>
              <a:t>podižu i </a:t>
            </a:r>
            <a:r>
              <a:rPr lang="hr-HR" dirty="0" err="1"/>
              <a:t>farinks</a:t>
            </a:r>
            <a:r>
              <a:rPr lang="hr-HR" dirty="0"/>
              <a:t> i larinks</a:t>
            </a:r>
          </a:p>
          <a:p>
            <a:endParaRPr lang="hr-HR" dirty="0" smtClean="0"/>
          </a:p>
          <a:p>
            <a:r>
              <a:rPr lang="hr-HR" dirty="0" err="1"/>
              <a:t>Epiglotis</a:t>
            </a:r>
            <a:r>
              <a:rPr lang="hr-HR" dirty="0"/>
              <a:t> se pomiče prema dolje i naslanja na </a:t>
            </a:r>
            <a:r>
              <a:rPr lang="hr-HR" dirty="0" err="1"/>
              <a:t>cartilago</a:t>
            </a:r>
            <a:r>
              <a:rPr lang="hr-HR" dirty="0"/>
              <a:t> (</a:t>
            </a:r>
            <a:r>
              <a:rPr lang="hr-HR" dirty="0" err="1"/>
              <a:t>tuberculum</a:t>
            </a:r>
            <a:r>
              <a:rPr lang="hr-HR" dirty="0"/>
              <a:t>) </a:t>
            </a:r>
            <a:r>
              <a:rPr lang="hr-HR" dirty="0" err="1"/>
              <a:t>cuneiformis</a:t>
            </a:r>
            <a:r>
              <a:rPr lang="hr-HR" dirty="0"/>
              <a:t> et </a:t>
            </a:r>
            <a:r>
              <a:rPr lang="hr-HR" dirty="0" err="1"/>
              <a:t>corniculatum</a:t>
            </a:r>
            <a:endParaRPr lang="hr-HR" dirty="0"/>
          </a:p>
          <a:p>
            <a:endParaRPr lang="hr-HR" dirty="0"/>
          </a:p>
          <a:p>
            <a:r>
              <a:rPr lang="hr-HR" dirty="0"/>
              <a:t>Također se kontrahiraju </a:t>
            </a:r>
            <a:r>
              <a:rPr lang="hr-HR" dirty="0" err="1"/>
              <a:t>laringealni</a:t>
            </a:r>
            <a:r>
              <a:rPr lang="hr-HR" dirty="0"/>
              <a:t> mišići da bi se spriječila aspiracija hrane u traheju</a:t>
            </a:r>
          </a:p>
          <a:p>
            <a:endParaRPr lang="hr-HR" dirty="0"/>
          </a:p>
          <a:p>
            <a:r>
              <a:rPr lang="hr-HR" dirty="0"/>
              <a:t>I </a:t>
            </a:r>
            <a:r>
              <a:rPr lang="hr-HR" dirty="0" err="1"/>
              <a:t>ariepiglotički</a:t>
            </a:r>
            <a:r>
              <a:rPr lang="hr-HR" dirty="0"/>
              <a:t> nabori kao i vestibularni (lažne glasnice) i vokalni nabori (glasnice) se kontrahiraju (približavaju) čime se postiže dodatna zaštita dišnih </a:t>
            </a:r>
            <a:r>
              <a:rPr lang="hr-HR" dirty="0" smtClean="0"/>
              <a:t>putova (</a:t>
            </a:r>
            <a:r>
              <a:rPr lang="hr-HR" dirty="0">
                <a:latin typeface="Calibri" pitchFamily="34" charset="0"/>
                <a:cs typeface="Calibri" pitchFamily="34" charset="0"/>
              </a:rPr>
              <a:t>a</a:t>
            </a:r>
            <a:r>
              <a:rPr lang="vi-VN" dirty="0">
                <a:latin typeface="Calibri" pitchFamily="34" charset="0"/>
                <a:cs typeface="Calibri" pitchFamily="34" charset="0"/>
              </a:rPr>
              <a:t>ko dođe do oštećenja glasnica ili mišića koji ih približavaju može doći do gušenja hranom, dok odstranjenje samog epiglotisa </a:t>
            </a:r>
            <a:r>
              <a:rPr lang="hr-HR" dirty="0">
                <a:latin typeface="Calibri" pitchFamily="34" charset="0"/>
                <a:cs typeface="Calibri" pitchFamily="34" charset="0"/>
              </a:rPr>
              <a:t>obično </a:t>
            </a:r>
            <a:r>
              <a:rPr lang="vi-VN" dirty="0">
                <a:latin typeface="Calibri" pitchFamily="34" charset="0"/>
                <a:cs typeface="Calibri" pitchFamily="34" charset="0"/>
              </a:rPr>
              <a:t>ne izaziva veće poremećaje gutanja</a:t>
            </a:r>
            <a:r>
              <a:rPr lang="hr-HR" dirty="0" smtClean="0"/>
              <a:t>)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320" y="522962"/>
            <a:ext cx="3401120" cy="607342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20080"/>
          </a:xfrm>
        </p:spPr>
        <p:txBody>
          <a:bodyPr>
            <a:normAutofit/>
          </a:bodyPr>
          <a:lstStyle/>
          <a:p>
            <a:r>
              <a:rPr lang="hr-HR" sz="3000" dirty="0" smtClean="0"/>
              <a:t>2. </a:t>
            </a:r>
            <a:r>
              <a:rPr lang="hr-HR" sz="3000" dirty="0" err="1" smtClean="0"/>
              <a:t>Orofaringealna</a:t>
            </a:r>
            <a:r>
              <a:rPr lang="hr-HR" sz="3000" dirty="0" smtClean="0"/>
              <a:t> (</a:t>
            </a:r>
            <a:r>
              <a:rPr lang="hr-HR" sz="3000" dirty="0" err="1" smtClean="0"/>
              <a:t>faringealna</a:t>
            </a:r>
            <a:r>
              <a:rPr lang="hr-HR" sz="3000" dirty="0" smtClean="0"/>
              <a:t>) faza gutanja – b) glavni dio</a:t>
            </a:r>
            <a:endParaRPr lang="hr-HR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7202706" y="764704"/>
            <a:ext cx="19412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 smtClean="0"/>
              <a:t>slika preuzeta s </a:t>
            </a:r>
            <a:r>
              <a:rPr lang="hr-HR" sz="1100" dirty="0" err="1"/>
              <a:t>c</a:t>
            </a:r>
            <a:r>
              <a:rPr lang="hr-HR" sz="1100" dirty="0" err="1" smtClean="0"/>
              <a:t>nx.org</a:t>
            </a:r>
            <a:endParaRPr lang="hr-HR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613" y="3556284"/>
            <a:ext cx="3175803" cy="33017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99792" y="6596390"/>
            <a:ext cx="3032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 smtClean="0"/>
              <a:t>Moore et al. </a:t>
            </a:r>
            <a:r>
              <a:rPr lang="hr-HR" sz="1100" dirty="0" err="1" smtClean="0"/>
              <a:t>Clinically</a:t>
            </a:r>
            <a:r>
              <a:rPr lang="hr-HR" sz="1100" dirty="0" smtClean="0"/>
              <a:t>-</a:t>
            </a:r>
            <a:r>
              <a:rPr lang="hr-HR" sz="1100" dirty="0" err="1" smtClean="0"/>
              <a:t>oriented</a:t>
            </a:r>
            <a:r>
              <a:rPr lang="hr-HR" sz="1100" dirty="0" smtClean="0"/>
              <a:t> </a:t>
            </a:r>
            <a:r>
              <a:rPr lang="hr-HR" sz="1100" dirty="0" err="1" smtClean="0"/>
              <a:t>anatomy</a:t>
            </a:r>
            <a:r>
              <a:rPr lang="hr-HR" sz="1100" dirty="0" smtClean="0"/>
              <a:t>, 2014</a:t>
            </a:r>
            <a:endParaRPr lang="hr-HR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8222696" y="2852936"/>
            <a:ext cx="648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solidFill>
                  <a:srgbClr val="FF0000"/>
                </a:solidFill>
              </a:rPr>
              <a:t>X + IX</a:t>
            </a:r>
            <a:endParaRPr lang="hr-HR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67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014" y="908720"/>
            <a:ext cx="5131539" cy="547260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20080"/>
          </a:xfrm>
        </p:spPr>
        <p:txBody>
          <a:bodyPr>
            <a:normAutofit fontScale="90000"/>
          </a:bodyPr>
          <a:lstStyle/>
          <a:p>
            <a:r>
              <a:rPr lang="hr-HR" sz="3000" dirty="0" smtClean="0"/>
              <a:t>2. </a:t>
            </a:r>
            <a:r>
              <a:rPr lang="hr-HR" sz="3000" dirty="0" err="1" smtClean="0"/>
              <a:t>Orofaringealna</a:t>
            </a:r>
            <a:r>
              <a:rPr lang="hr-HR" sz="3000" dirty="0" smtClean="0"/>
              <a:t> (</a:t>
            </a:r>
            <a:r>
              <a:rPr lang="hr-HR" sz="3000" dirty="0" err="1" smtClean="0"/>
              <a:t>faringealna</a:t>
            </a:r>
            <a:r>
              <a:rPr lang="hr-HR" sz="3000" dirty="0" smtClean="0"/>
              <a:t>) faza gutanja – c) završni dio</a:t>
            </a:r>
            <a:endParaRPr lang="hr-HR" sz="3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324544" y="620688"/>
            <a:ext cx="4464496" cy="6480720"/>
          </a:xfrm>
        </p:spPr>
        <p:txBody>
          <a:bodyPr>
            <a:normAutofit fontScale="47500" lnSpcReduction="20000"/>
          </a:bodyPr>
          <a:lstStyle/>
          <a:p>
            <a:r>
              <a:rPr lang="hr-HR" dirty="0" smtClean="0"/>
              <a:t>Relaksacija </a:t>
            </a:r>
            <a:r>
              <a:rPr lang="hr-HR" dirty="0"/>
              <a:t>gornjeg ezofagealnog sfinktera omogućuje ulazak hrane u </a:t>
            </a:r>
            <a:r>
              <a:rPr lang="hr-HR" dirty="0" smtClean="0"/>
              <a:t>jednjak</a:t>
            </a:r>
          </a:p>
          <a:p>
            <a:endParaRPr lang="hr-HR" dirty="0" smtClean="0"/>
          </a:p>
          <a:p>
            <a:r>
              <a:rPr lang="en-US" dirty="0" err="1"/>
              <a:t>Podizanjem</a:t>
            </a:r>
            <a:r>
              <a:rPr lang="en-US" dirty="0"/>
              <a:t> </a:t>
            </a:r>
            <a:r>
              <a:rPr lang="en-US" dirty="0" err="1"/>
              <a:t>grkljana</a:t>
            </a:r>
            <a:r>
              <a:rPr lang="en-US" dirty="0"/>
              <a:t> </a:t>
            </a:r>
            <a:r>
              <a:rPr lang="en-US" dirty="0" err="1"/>
              <a:t>rasteže</a:t>
            </a:r>
            <a:r>
              <a:rPr lang="en-US" dirty="0"/>
              <a:t> se </a:t>
            </a:r>
            <a:r>
              <a:rPr lang="en-US" dirty="0" err="1"/>
              <a:t>otvor</a:t>
            </a:r>
            <a:r>
              <a:rPr lang="en-US" dirty="0"/>
              <a:t> </a:t>
            </a:r>
            <a:r>
              <a:rPr lang="en-US" dirty="0" err="1"/>
              <a:t>jednjaka</a:t>
            </a:r>
            <a:r>
              <a:rPr lang="en-US" dirty="0"/>
              <a:t>. </a:t>
            </a:r>
            <a:r>
              <a:rPr lang="en-US" dirty="0" err="1"/>
              <a:t>Gornji</a:t>
            </a:r>
            <a:r>
              <a:rPr lang="en-US" dirty="0"/>
              <a:t> </a:t>
            </a:r>
            <a:r>
              <a:rPr lang="en-US" dirty="0" err="1"/>
              <a:t>faringoezofagusni</a:t>
            </a:r>
            <a:r>
              <a:rPr lang="en-US" dirty="0"/>
              <a:t> </a:t>
            </a:r>
            <a:r>
              <a:rPr lang="en-US" dirty="0" err="1"/>
              <a:t>sfinkter</a:t>
            </a:r>
            <a:r>
              <a:rPr lang="en-US" dirty="0"/>
              <a:t> (</a:t>
            </a:r>
            <a:r>
              <a:rPr lang="en-US" dirty="0" err="1"/>
              <a:t>gornja</a:t>
            </a:r>
            <a:r>
              <a:rPr lang="en-US" dirty="0"/>
              <a:t> 3 - 4 </a:t>
            </a:r>
            <a:r>
              <a:rPr lang="en-US" dirty="0" err="1"/>
              <a:t>centimetra</a:t>
            </a:r>
            <a:r>
              <a:rPr lang="en-US" dirty="0"/>
              <a:t> </a:t>
            </a:r>
            <a:r>
              <a:rPr lang="en-US" dirty="0" err="1"/>
              <a:t>jednjaka</a:t>
            </a:r>
            <a:r>
              <a:rPr lang="en-US" dirty="0"/>
              <a:t>) </a:t>
            </a:r>
            <a:r>
              <a:rPr lang="en-US" dirty="0" err="1"/>
              <a:t>opušta</a:t>
            </a:r>
            <a:r>
              <a:rPr lang="en-US" dirty="0"/>
              <a:t> se </a:t>
            </a:r>
            <a:r>
              <a:rPr lang="en-US" dirty="0" err="1"/>
              <a:t>omogućujući</a:t>
            </a:r>
            <a:r>
              <a:rPr lang="en-US" dirty="0"/>
              <a:t> </a:t>
            </a:r>
            <a:r>
              <a:rPr lang="en-US" dirty="0" err="1"/>
              <a:t>hrani</a:t>
            </a:r>
            <a:r>
              <a:rPr lang="en-US" dirty="0"/>
              <a:t> </a:t>
            </a:r>
            <a:r>
              <a:rPr lang="en-US" dirty="0" err="1"/>
              <a:t>lak</a:t>
            </a:r>
            <a:r>
              <a:rPr lang="en-US" dirty="0"/>
              <a:t> </a:t>
            </a:r>
            <a:r>
              <a:rPr lang="en-US" dirty="0" err="1"/>
              <a:t>prolaz</a:t>
            </a:r>
            <a:r>
              <a:rPr lang="en-US" dirty="0"/>
              <a:t> u </a:t>
            </a:r>
            <a:r>
              <a:rPr lang="en-US" dirty="0" err="1"/>
              <a:t>gornji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 smtClean="0"/>
              <a:t>jednjaka</a:t>
            </a:r>
            <a:r>
              <a:rPr lang="hr-HR" dirty="0" smtClean="0"/>
              <a:t> (k</a:t>
            </a:r>
            <a:r>
              <a:rPr lang="en-US" dirty="0" smtClean="0"/>
              <a:t>ad </a:t>
            </a:r>
            <a:r>
              <a:rPr lang="en-US" dirty="0"/>
              <a:t>ne </a:t>
            </a:r>
            <a:r>
              <a:rPr lang="en-US" dirty="0" err="1"/>
              <a:t>gutamo</a:t>
            </a:r>
            <a:r>
              <a:rPr lang="en-US" dirty="0"/>
              <a:t> </a:t>
            </a:r>
            <a:r>
              <a:rPr lang="en-US" dirty="0" err="1"/>
              <a:t>ovaj</a:t>
            </a:r>
            <a:r>
              <a:rPr lang="en-US" dirty="0"/>
              <a:t> je </a:t>
            </a:r>
            <a:r>
              <a:rPr lang="en-US" dirty="0" err="1"/>
              <a:t>sfinkter</a:t>
            </a:r>
            <a:r>
              <a:rPr lang="en-US" dirty="0"/>
              <a:t> </a:t>
            </a:r>
            <a:r>
              <a:rPr lang="en-US" dirty="0" err="1"/>
              <a:t>kontrahiran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sprječava</a:t>
            </a:r>
            <a:r>
              <a:rPr lang="en-US" dirty="0"/>
              <a:t> </a:t>
            </a:r>
            <a:r>
              <a:rPr lang="en-US" dirty="0" err="1"/>
              <a:t>ulazak</a:t>
            </a:r>
            <a:r>
              <a:rPr lang="en-US" dirty="0"/>
              <a:t> </a:t>
            </a:r>
            <a:r>
              <a:rPr lang="en-US" dirty="0" err="1"/>
              <a:t>zraka</a:t>
            </a:r>
            <a:r>
              <a:rPr lang="en-US" dirty="0"/>
              <a:t> u </a:t>
            </a:r>
            <a:r>
              <a:rPr lang="en-US" dirty="0" err="1"/>
              <a:t>jednjak</a:t>
            </a:r>
            <a:r>
              <a:rPr lang="en-US" dirty="0"/>
              <a:t> </a:t>
            </a:r>
            <a:r>
              <a:rPr lang="en-US" dirty="0" err="1"/>
              <a:t>tijekom</a:t>
            </a:r>
            <a:r>
              <a:rPr lang="en-US" dirty="0"/>
              <a:t> </a:t>
            </a:r>
            <a:r>
              <a:rPr lang="en-US" dirty="0" err="1" smtClean="0"/>
              <a:t>disanja</a:t>
            </a:r>
            <a:r>
              <a:rPr lang="hr-HR" dirty="0" smtClean="0"/>
              <a:t>)</a:t>
            </a:r>
            <a:r>
              <a:rPr lang="en-US" dirty="0" smtClean="0"/>
              <a:t>. </a:t>
            </a:r>
            <a:r>
              <a:rPr lang="en-US" dirty="0" err="1"/>
              <a:t>Podizanjem</a:t>
            </a:r>
            <a:r>
              <a:rPr lang="en-US" dirty="0"/>
              <a:t> </a:t>
            </a:r>
            <a:r>
              <a:rPr lang="en-US" dirty="0" err="1"/>
              <a:t>grkljana</a:t>
            </a:r>
            <a:r>
              <a:rPr lang="en-US" dirty="0"/>
              <a:t>, </a:t>
            </a:r>
            <a:r>
              <a:rPr lang="hr-HR" dirty="0" err="1" smtClean="0"/>
              <a:t>epi</a:t>
            </a:r>
            <a:r>
              <a:rPr lang="en-US" dirty="0" err="1" smtClean="0"/>
              <a:t>glotis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izdigne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da </a:t>
            </a:r>
            <a:r>
              <a:rPr lang="en-US" dirty="0" err="1"/>
              <a:t>hrana</a:t>
            </a:r>
            <a:r>
              <a:rPr lang="en-US" dirty="0"/>
              <a:t> </a:t>
            </a:r>
            <a:r>
              <a:rPr lang="en-US" dirty="0" err="1"/>
              <a:t>prolazi</a:t>
            </a:r>
            <a:r>
              <a:rPr lang="en-US" dirty="0"/>
              <a:t> pored </a:t>
            </a:r>
            <a:r>
              <a:rPr lang="hr-HR" dirty="0" smtClean="0"/>
              <a:t>(u dešnjaka većinom po lijevoj strani), </a:t>
            </a:r>
            <a:r>
              <a:rPr lang="en-US" dirty="0" smtClean="0"/>
              <a:t>a </a:t>
            </a:r>
            <a:r>
              <a:rPr lang="en-US" dirty="0"/>
              <a:t>ne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njega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jedna</a:t>
            </a:r>
            <a:r>
              <a:rPr lang="en-US" dirty="0"/>
              <a:t> </a:t>
            </a:r>
            <a:r>
              <a:rPr lang="en-US" dirty="0" err="1"/>
              <a:t>zaštita</a:t>
            </a:r>
            <a:r>
              <a:rPr lang="en-US" dirty="0"/>
              <a:t> </a:t>
            </a:r>
            <a:r>
              <a:rPr lang="en-US" dirty="0" err="1" smtClean="0"/>
              <a:t>dušnika</a:t>
            </a: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r>
              <a:rPr lang="en-US" dirty="0" err="1"/>
              <a:t>Istodobno</a:t>
            </a:r>
            <a:r>
              <a:rPr lang="en-US" dirty="0"/>
              <a:t> s </a:t>
            </a:r>
            <a:r>
              <a:rPr lang="en-US" dirty="0" err="1"/>
              <a:t>podizanjem</a:t>
            </a:r>
            <a:r>
              <a:rPr lang="en-US" dirty="0"/>
              <a:t> </a:t>
            </a:r>
            <a:r>
              <a:rPr lang="en-US" dirty="0" err="1"/>
              <a:t>grkljana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relaksacijom</a:t>
            </a:r>
            <a:r>
              <a:rPr lang="en-US" dirty="0"/>
              <a:t> </a:t>
            </a:r>
            <a:r>
              <a:rPr lang="en-US" dirty="0" err="1"/>
              <a:t>faringoezofagusnog</a:t>
            </a:r>
            <a:r>
              <a:rPr lang="en-US" dirty="0"/>
              <a:t> </a:t>
            </a:r>
            <a:r>
              <a:rPr lang="en-US" dirty="0" err="1"/>
              <a:t>sfinktera</a:t>
            </a:r>
            <a:r>
              <a:rPr lang="en-US" dirty="0"/>
              <a:t>, </a:t>
            </a:r>
            <a:r>
              <a:rPr lang="en-US" dirty="0" err="1"/>
              <a:t>kontrahira</a:t>
            </a:r>
            <a:r>
              <a:rPr lang="en-US" dirty="0"/>
              <a:t> se </a:t>
            </a:r>
            <a:r>
              <a:rPr lang="en-US" dirty="0" err="1"/>
              <a:t>gornji</a:t>
            </a:r>
            <a:r>
              <a:rPr lang="en-US" dirty="0"/>
              <a:t> </a:t>
            </a:r>
            <a:r>
              <a:rPr lang="en-US" dirty="0" err="1"/>
              <a:t>konstriktorni</a:t>
            </a:r>
            <a:r>
              <a:rPr lang="en-US" dirty="0"/>
              <a:t> </a:t>
            </a:r>
            <a:r>
              <a:rPr lang="en-US" dirty="0" err="1"/>
              <a:t>mišić</a:t>
            </a:r>
            <a:r>
              <a:rPr lang="en-US" dirty="0"/>
              <a:t> </a:t>
            </a:r>
            <a:r>
              <a:rPr lang="en-US" dirty="0" err="1" smtClean="0"/>
              <a:t>ždrijela</a:t>
            </a:r>
            <a:r>
              <a:rPr lang="hr-HR" dirty="0" smtClean="0"/>
              <a:t>: t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/>
              <a:t>započinje</a:t>
            </a:r>
            <a:r>
              <a:rPr lang="en-US" dirty="0"/>
              <a:t> </a:t>
            </a:r>
            <a:r>
              <a:rPr lang="en-US" dirty="0" err="1"/>
              <a:t>brzi</a:t>
            </a:r>
            <a:r>
              <a:rPr lang="en-US" dirty="0"/>
              <a:t> </a:t>
            </a:r>
            <a:r>
              <a:rPr lang="hr-HR" dirty="0" smtClean="0"/>
              <a:t>„</a:t>
            </a:r>
            <a:r>
              <a:rPr lang="en-US" dirty="0" err="1" smtClean="0"/>
              <a:t>peristaltički</a:t>
            </a:r>
            <a:r>
              <a:rPr lang="hr-HR" dirty="0" smtClean="0"/>
              <a:t>”</a:t>
            </a:r>
            <a:r>
              <a:rPr lang="en-US" dirty="0" smtClean="0"/>
              <a:t> </a:t>
            </a:r>
            <a:r>
              <a:rPr lang="en-US" dirty="0" err="1"/>
              <a:t>val</a:t>
            </a:r>
            <a:r>
              <a:rPr lang="en-US" dirty="0"/>
              <a:t> </a:t>
            </a:r>
            <a:r>
              <a:rPr lang="en-US" dirty="0" err="1"/>
              <a:t>niz</a:t>
            </a:r>
            <a:r>
              <a:rPr lang="en-US" dirty="0"/>
              <a:t> </a:t>
            </a:r>
            <a:r>
              <a:rPr lang="en-US" dirty="0" err="1"/>
              <a:t>muskulaturu</a:t>
            </a:r>
            <a:r>
              <a:rPr lang="en-US" dirty="0"/>
              <a:t> </a:t>
            </a:r>
            <a:r>
              <a:rPr lang="en-US" dirty="0" err="1"/>
              <a:t>ždrijela</a:t>
            </a:r>
            <a:r>
              <a:rPr lang="en-US" dirty="0"/>
              <a:t> u </a:t>
            </a:r>
            <a:r>
              <a:rPr lang="en-US" dirty="0" err="1" smtClean="0"/>
              <a:t>jednjak</a:t>
            </a:r>
            <a:endParaRPr lang="hr-HR" dirty="0" smtClean="0"/>
          </a:p>
          <a:p>
            <a:endParaRPr lang="hr-HR" b="1" u="sng" dirty="0"/>
          </a:p>
          <a:p>
            <a:r>
              <a:rPr lang="hr-HR" dirty="0" smtClean="0"/>
              <a:t>Problemi </a:t>
            </a:r>
            <a:r>
              <a:rPr lang="hr-HR" dirty="0" err="1" smtClean="0"/>
              <a:t>faringo</a:t>
            </a:r>
            <a:r>
              <a:rPr lang="hr-HR" dirty="0" smtClean="0"/>
              <a:t>-ezofagealne granice su rijetki (oko 5% svih disfagija): ako se </a:t>
            </a:r>
            <a:r>
              <a:rPr lang="hr-HR" dirty="0" err="1" smtClean="0"/>
              <a:t>krikofaringealni</a:t>
            </a:r>
            <a:r>
              <a:rPr lang="hr-HR" dirty="0" smtClean="0"/>
              <a:t> mišić ne relaksira pri dolasku </a:t>
            </a:r>
            <a:r>
              <a:rPr lang="hr-HR" dirty="0" err="1" smtClean="0"/>
              <a:t>bolusa</a:t>
            </a:r>
            <a:r>
              <a:rPr lang="hr-HR" dirty="0" smtClean="0"/>
              <a:t>, pa se hrana može „preliti” u dušnik (prije se radila resekcija tog dijela </a:t>
            </a:r>
            <a:r>
              <a:rPr lang="hr-HR" dirty="0" err="1" smtClean="0"/>
              <a:t>konstriktora</a:t>
            </a:r>
            <a:r>
              <a:rPr lang="hr-HR" dirty="0" smtClean="0"/>
              <a:t> – </a:t>
            </a:r>
            <a:r>
              <a:rPr lang="hr-HR" dirty="0" err="1" smtClean="0"/>
              <a:t>miotomija</a:t>
            </a:r>
            <a:r>
              <a:rPr lang="hr-HR" dirty="0" smtClean="0"/>
              <a:t>) </a:t>
            </a:r>
          </a:p>
          <a:p>
            <a:endParaRPr lang="hr-HR" b="1" u="sng" dirty="0"/>
          </a:p>
          <a:p>
            <a:r>
              <a:rPr lang="hr-HR" dirty="0"/>
              <a:t>Pomicanje jezične kosti prema gore relaksira m. </a:t>
            </a:r>
            <a:r>
              <a:rPr lang="hr-HR" dirty="0" err="1"/>
              <a:t>cricopharyngeus</a:t>
            </a:r>
            <a:r>
              <a:rPr lang="hr-HR" dirty="0"/>
              <a:t> što dovodi do otvaranja </a:t>
            </a:r>
            <a:r>
              <a:rPr lang="hr-HR" dirty="0" smtClean="0"/>
              <a:t>ezofagusa</a:t>
            </a:r>
          </a:p>
          <a:p>
            <a:endParaRPr lang="hr-HR" dirty="0"/>
          </a:p>
          <a:p>
            <a:r>
              <a:rPr lang="hr-HR" dirty="0"/>
              <a:t>Kad </a:t>
            </a:r>
            <a:r>
              <a:rPr lang="hr-HR" dirty="0" err="1"/>
              <a:t>bolus</a:t>
            </a:r>
            <a:r>
              <a:rPr lang="hr-HR" dirty="0"/>
              <a:t> prođe kroz </a:t>
            </a:r>
            <a:r>
              <a:rPr lang="hr-HR" dirty="0" err="1"/>
              <a:t>krikofaringealni</a:t>
            </a:r>
            <a:r>
              <a:rPr lang="hr-HR" dirty="0"/>
              <a:t> sfinkter u ezofagus, sfinkter se zatvori prevenirajući tako povratak </a:t>
            </a:r>
            <a:r>
              <a:rPr lang="hr-HR" dirty="0" err="1"/>
              <a:t>bolusa</a:t>
            </a:r>
            <a:r>
              <a:rPr lang="hr-HR" dirty="0"/>
              <a:t> prema gore</a:t>
            </a:r>
          </a:p>
          <a:p>
            <a:endParaRPr lang="hr-HR" dirty="0"/>
          </a:p>
          <a:p>
            <a:endParaRPr lang="en-US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3744416" y="6453336"/>
            <a:ext cx="5724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iz</a:t>
            </a:r>
            <a:r>
              <a:rPr lang="en-US" sz="1000" dirty="0" smtClean="0"/>
              <a:t> </a:t>
            </a:r>
            <a:r>
              <a:rPr lang="en-US" sz="1000" dirty="0"/>
              <a:t>Rubin JS, </a:t>
            </a:r>
            <a:r>
              <a:rPr lang="en-US" sz="1000" dirty="0" err="1"/>
              <a:t>Broniatowski</a:t>
            </a:r>
            <a:r>
              <a:rPr lang="en-US" sz="1000" dirty="0"/>
              <a:t> M, Kelly </a:t>
            </a:r>
            <a:r>
              <a:rPr lang="en-US" sz="1000" dirty="0" smtClean="0"/>
              <a:t>JH</a:t>
            </a:r>
            <a:r>
              <a:rPr lang="hr-HR" sz="1000" dirty="0" smtClean="0"/>
              <a:t> (</a:t>
            </a:r>
            <a:r>
              <a:rPr lang="hr-HR" sz="1000" dirty="0" err="1" smtClean="0"/>
              <a:t>ur</a:t>
            </a:r>
            <a:r>
              <a:rPr lang="hr-HR" sz="1000" dirty="0" smtClean="0"/>
              <a:t>.)</a:t>
            </a:r>
            <a:r>
              <a:rPr lang="en-US" sz="1000" dirty="0" smtClean="0"/>
              <a:t>, The </a:t>
            </a:r>
            <a:r>
              <a:rPr lang="hr-HR" sz="1000" dirty="0" smtClean="0"/>
              <a:t>s</a:t>
            </a:r>
            <a:r>
              <a:rPr lang="en-US" sz="1000" dirty="0" smtClean="0"/>
              <a:t>wallowing </a:t>
            </a:r>
            <a:r>
              <a:rPr lang="hr-HR" sz="1000" dirty="0" smtClean="0"/>
              <a:t>m</a:t>
            </a:r>
            <a:r>
              <a:rPr lang="en-US" sz="1000" dirty="0" err="1" smtClean="0"/>
              <a:t>anual</a:t>
            </a:r>
            <a:r>
              <a:rPr lang="hr-HR" sz="1000" dirty="0" smtClean="0"/>
              <a:t>, Singular, San </a:t>
            </a:r>
            <a:r>
              <a:rPr lang="hr-HR" sz="1000" dirty="0" err="1" smtClean="0"/>
              <a:t>Diego</a:t>
            </a:r>
            <a:r>
              <a:rPr lang="hr-HR" sz="1000" dirty="0" smtClean="0"/>
              <a:t>, CA, USA, 2000</a:t>
            </a:r>
            <a:endParaRPr lang="hr-HR" sz="1000" dirty="0"/>
          </a:p>
        </p:txBody>
      </p:sp>
    </p:spTree>
    <p:extLst>
      <p:ext uri="{BB962C8B-B14F-4D97-AF65-F5344CB8AC3E}">
        <p14:creationId xmlns:p14="http://schemas.microsoft.com/office/powerpoint/2010/main" val="338370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3. Ezofagealna faza gutanja – a) početni 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4544" y="1039868"/>
            <a:ext cx="5328592" cy="5989532"/>
          </a:xfrm>
        </p:spPr>
        <p:txBody>
          <a:bodyPr>
            <a:normAutofit fontScale="85000" lnSpcReduction="10000"/>
          </a:bodyPr>
          <a:lstStyle/>
          <a:p>
            <a:r>
              <a:rPr lang="vi-VN" dirty="0">
                <a:latin typeface="Calibri" pitchFamily="34" charset="0"/>
                <a:cs typeface="Calibri" pitchFamily="34" charset="0"/>
              </a:rPr>
              <a:t>Primarna peristaltika jednjaka nastavlja se na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„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peristaltički val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”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>
                <a:latin typeface="Calibri" pitchFamily="34" charset="0"/>
                <a:cs typeface="Calibri" pitchFamily="34" charset="0"/>
              </a:rPr>
              <a:t>ždrijelne faze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gutanja.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 Ako sva hrana nije došla u želudac, javljaju se s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ekundarni </a:t>
            </a:r>
            <a:r>
              <a:rPr lang="vi-VN" dirty="0">
                <a:latin typeface="Calibri" pitchFamily="34" charset="0"/>
                <a:cs typeface="Calibri" pitchFamily="34" charset="0"/>
              </a:rPr>
              <a:t>peristaltički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valovi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 koje stvara </a:t>
            </a:r>
            <a:r>
              <a:rPr lang="hr-HR" dirty="0" err="1" smtClean="0">
                <a:latin typeface="Calibri" pitchFamily="34" charset="0"/>
                <a:cs typeface="Calibri" pitchFamily="34" charset="0"/>
              </a:rPr>
              <a:t>Auerbachov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 pleksus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>
                <a:latin typeface="Calibri" pitchFamily="34" charset="0"/>
                <a:cs typeface="Calibri" pitchFamily="34" charset="0"/>
              </a:rPr>
              <a:t>jednjaka zbog rastezanja preostalom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hranom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; </a:t>
            </a:r>
            <a:endParaRPr lang="hr-HR" dirty="0"/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>
                <a:latin typeface="Calibri" pitchFamily="34" charset="0"/>
                <a:cs typeface="Calibri" pitchFamily="34" charset="0"/>
              </a:rPr>
              <a:t>Za razliku od primarnog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„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peristaltičkog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”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>
                <a:latin typeface="Calibri" pitchFamily="34" charset="0"/>
                <a:cs typeface="Calibri" pitchFamily="34" charset="0"/>
              </a:rPr>
              <a:t>vala  koji započinje u ždrijelu, sekundarni val započinje u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jednjaku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 (refleks n. X)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r-HR" dirty="0">
                <a:latin typeface="Calibri" pitchFamily="34" charset="0"/>
                <a:cs typeface="Calibri" pitchFamily="34" charset="0"/>
              </a:rPr>
              <a:t>Pojača se i sekrecija sluzi iz e</a:t>
            </a:r>
            <a:r>
              <a:rPr lang="hr-HR" dirty="0"/>
              <a:t>zofagealnih žlijezda</a:t>
            </a:r>
          </a:p>
          <a:p>
            <a:endParaRPr lang="hr-HR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88312"/>
            <a:ext cx="3456384" cy="5342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99784" y="5851685"/>
            <a:ext cx="1944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 smtClean="0"/>
              <a:t>Slika preuzeta s </a:t>
            </a:r>
            <a:r>
              <a:rPr lang="hr-HR" sz="1100" dirty="0" err="1"/>
              <a:t>c</a:t>
            </a:r>
            <a:r>
              <a:rPr lang="hr-HR" sz="1100" dirty="0" err="1" smtClean="0"/>
              <a:t>nx.org</a:t>
            </a:r>
            <a:endParaRPr lang="hr-HR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7668344" y="2636912"/>
            <a:ext cx="16518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Gornji dio:</a:t>
            </a:r>
          </a:p>
          <a:p>
            <a:r>
              <a:rPr lang="hr-HR" sz="1200" dirty="0" smtClean="0"/>
              <a:t>m. </a:t>
            </a:r>
            <a:r>
              <a:rPr lang="hr-HR" sz="1200" dirty="0" err="1" smtClean="0"/>
              <a:t>thyropharyngeus</a:t>
            </a:r>
            <a:endParaRPr lang="hr-HR" sz="1200" dirty="0" smtClean="0"/>
          </a:p>
          <a:p>
            <a:r>
              <a:rPr lang="hr-HR" sz="1200" dirty="0" smtClean="0"/>
              <a:t>Donji dio:</a:t>
            </a:r>
          </a:p>
          <a:p>
            <a:r>
              <a:rPr lang="hr-HR" sz="1200" dirty="0" smtClean="0"/>
              <a:t>m. </a:t>
            </a:r>
            <a:r>
              <a:rPr lang="hr-HR" sz="1200" dirty="0" err="1"/>
              <a:t>c</a:t>
            </a:r>
            <a:r>
              <a:rPr lang="hr-HR" sz="1200" dirty="0" err="1" smtClean="0"/>
              <a:t>ricopharyngeus</a:t>
            </a:r>
            <a:r>
              <a:rPr lang="hr-HR" sz="1200" dirty="0" smtClean="0"/>
              <a:t> (najjači </a:t>
            </a:r>
            <a:r>
              <a:rPr lang="hr-HR" sz="1200" dirty="0" err="1" smtClean="0"/>
              <a:t>konstriktor</a:t>
            </a:r>
            <a:r>
              <a:rPr lang="hr-HR" sz="1200" dirty="0" smtClean="0"/>
              <a:t>)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8222695" y="3617456"/>
            <a:ext cx="648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solidFill>
                  <a:srgbClr val="FF0000"/>
                </a:solidFill>
              </a:rPr>
              <a:t>X + IX</a:t>
            </a:r>
            <a:endParaRPr lang="hr-HR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47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</TotalTime>
  <Words>2394</Words>
  <Application>Microsoft Office PowerPoint</Application>
  <PresentationFormat>On-screen Show (4:3)</PresentationFormat>
  <Paragraphs>181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 Unicode MS</vt:lpstr>
      <vt:lpstr>Arial,Helvetica</vt:lpstr>
      <vt:lpstr>Calibri</vt:lpstr>
      <vt:lpstr>Times New Roman</vt:lpstr>
      <vt:lpstr>Office Theme</vt:lpstr>
      <vt:lpstr>1_Office Theme</vt:lpstr>
      <vt:lpstr>17_Default Design</vt:lpstr>
      <vt:lpstr>Mehanizam gutanja </vt:lpstr>
      <vt:lpstr>Gutanje (lat. deglutitio)</vt:lpstr>
      <vt:lpstr>1. Oralna faza gutanja – a) pripremni (žvačni) dio</vt:lpstr>
      <vt:lpstr>1. Oralna faza gutanja – b) propulzivni (tranzitorni) dio </vt:lpstr>
      <vt:lpstr>1. Oralna faza gutanja – b) propulzivni (tranzitorni) dio </vt:lpstr>
      <vt:lpstr>2. Orofaringealna (faringealna) faza gutanja – a) početni dio</vt:lpstr>
      <vt:lpstr>2. Orofaringealna (faringealna) faza gutanja – b) glavni dio</vt:lpstr>
      <vt:lpstr>2. Orofaringealna (faringealna) faza gutanja – c) završni dio</vt:lpstr>
      <vt:lpstr>3. Ezofagealna faza gutanja – a) početni dio</vt:lpstr>
      <vt:lpstr>3. Ezofagealna faza gutanja – b) završni dio</vt:lpstr>
      <vt:lpstr>Neuroanatomija gutanja - ukratko</vt:lpstr>
      <vt:lpstr>Jezgre u produljenoj moždini i ponsu uključene u proces gutanja u štakora</vt:lpstr>
      <vt:lpstr>Lateral medullary sy</vt:lpstr>
      <vt:lpstr>Lateral medullary syndrome (Wallenberg’s sy)</vt:lpstr>
      <vt:lpstr>PICA sy</vt:lpstr>
      <vt:lpstr>Brainstem syndromes summary (1)</vt:lpstr>
      <vt:lpstr>Brainstem syndromes summary (2)</vt:lpstr>
      <vt:lpstr>Brainstem syndromes summary (3)</vt:lpstr>
      <vt:lpstr>Addendum</vt:lpstr>
      <vt:lpstr>Kranijalni živci uključeni u gutanje (ukratko)</vt:lpstr>
      <vt:lpstr>Velum palatinum (palatum molle)</vt:lpstr>
      <vt:lpstr>Ždrijelni zatoni (u kojima se može zadržavati hrana)</vt:lpstr>
      <vt:lpstr>PowerPoint Presentation</vt:lpstr>
    </vt:vector>
  </TitlesOfParts>
  <Company>HIIM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Mehanizam gutanja</dc:title>
  <dc:creator>Goran Simic</dc:creator>
  <cp:lastModifiedBy>Goran Simic</cp:lastModifiedBy>
  <cp:revision>95</cp:revision>
  <dcterms:created xsi:type="dcterms:W3CDTF">2015-02-20T19:40:43Z</dcterms:created>
  <dcterms:modified xsi:type="dcterms:W3CDTF">2021-06-03T13:23:30Z</dcterms:modified>
</cp:coreProperties>
</file>